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38.jpg" ContentType="image/pn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 id="2147483689" r:id="rId2"/>
  </p:sldMasterIdLst>
  <p:notesMasterIdLst>
    <p:notesMasterId r:id="rId284"/>
  </p:notesMasterIdLst>
  <p:sldIdLst>
    <p:sldId id="265" r:id="rId3"/>
    <p:sldId id="266" r:id="rId4"/>
    <p:sldId id="267" r:id="rId5"/>
    <p:sldId id="268" r:id="rId6"/>
    <p:sldId id="269" r:id="rId7"/>
    <p:sldId id="270" r:id="rId8"/>
    <p:sldId id="271" r:id="rId9"/>
    <p:sldId id="272" r:id="rId10"/>
    <p:sldId id="273" r:id="rId11"/>
    <p:sldId id="274" r:id="rId12"/>
    <p:sldId id="275"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90" r:id="rId28"/>
    <p:sldId id="291" r:id="rId29"/>
    <p:sldId id="293" r:id="rId30"/>
    <p:sldId id="292" r:id="rId31"/>
    <p:sldId id="294" r:id="rId32"/>
    <p:sldId id="295" r:id="rId33"/>
    <p:sldId id="296" r:id="rId34"/>
    <p:sldId id="297" r:id="rId35"/>
    <p:sldId id="298" r:id="rId36"/>
    <p:sldId id="299" r:id="rId37"/>
    <p:sldId id="300" r:id="rId38"/>
    <p:sldId id="301" r:id="rId39"/>
    <p:sldId id="302" r:id="rId40"/>
    <p:sldId id="303" r:id="rId41"/>
    <p:sldId id="304" r:id="rId42"/>
    <p:sldId id="305" r:id="rId43"/>
    <p:sldId id="306" r:id="rId44"/>
    <p:sldId id="307" r:id="rId45"/>
    <p:sldId id="308" r:id="rId46"/>
    <p:sldId id="309" r:id="rId47"/>
    <p:sldId id="310" r:id="rId48"/>
    <p:sldId id="311" r:id="rId49"/>
    <p:sldId id="312" r:id="rId50"/>
    <p:sldId id="313" r:id="rId51"/>
    <p:sldId id="314" r:id="rId52"/>
    <p:sldId id="315" r:id="rId53"/>
    <p:sldId id="316" r:id="rId54"/>
    <p:sldId id="317" r:id="rId55"/>
    <p:sldId id="318" r:id="rId56"/>
    <p:sldId id="319" r:id="rId57"/>
    <p:sldId id="320" r:id="rId58"/>
    <p:sldId id="321" r:id="rId59"/>
    <p:sldId id="322" r:id="rId60"/>
    <p:sldId id="323" r:id="rId61"/>
    <p:sldId id="324" r:id="rId62"/>
    <p:sldId id="325" r:id="rId63"/>
    <p:sldId id="326" r:id="rId64"/>
    <p:sldId id="327" r:id="rId65"/>
    <p:sldId id="328" r:id="rId66"/>
    <p:sldId id="330" r:id="rId67"/>
    <p:sldId id="331" r:id="rId68"/>
    <p:sldId id="332" r:id="rId69"/>
    <p:sldId id="334" r:id="rId70"/>
    <p:sldId id="336" r:id="rId71"/>
    <p:sldId id="337" r:id="rId72"/>
    <p:sldId id="338" r:id="rId73"/>
    <p:sldId id="339" r:id="rId74"/>
    <p:sldId id="340" r:id="rId75"/>
    <p:sldId id="342" r:id="rId76"/>
    <p:sldId id="343" r:id="rId77"/>
    <p:sldId id="344" r:id="rId78"/>
    <p:sldId id="345" r:id="rId79"/>
    <p:sldId id="346" r:id="rId80"/>
    <p:sldId id="526" r:id="rId81"/>
    <p:sldId id="527" r:id="rId82"/>
    <p:sldId id="528" r:id="rId83"/>
    <p:sldId id="529" r:id="rId84"/>
    <p:sldId id="530" r:id="rId85"/>
    <p:sldId id="531" r:id="rId86"/>
    <p:sldId id="532" r:id="rId87"/>
    <p:sldId id="533" r:id="rId88"/>
    <p:sldId id="534" r:id="rId89"/>
    <p:sldId id="535" r:id="rId90"/>
    <p:sldId id="536" r:id="rId91"/>
    <p:sldId id="537" r:id="rId92"/>
    <p:sldId id="538"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485" r:id="rId119"/>
    <p:sldId id="451" r:id="rId120"/>
    <p:sldId id="453" r:id="rId121"/>
    <p:sldId id="452" r:id="rId122"/>
    <p:sldId id="454" r:id="rId123"/>
    <p:sldId id="455" r:id="rId124"/>
    <p:sldId id="456" r:id="rId125"/>
    <p:sldId id="457" r:id="rId126"/>
    <p:sldId id="458" r:id="rId127"/>
    <p:sldId id="459" r:id="rId128"/>
    <p:sldId id="460" r:id="rId129"/>
    <p:sldId id="461" r:id="rId130"/>
    <p:sldId id="462" r:id="rId131"/>
    <p:sldId id="463" r:id="rId132"/>
    <p:sldId id="464" r:id="rId133"/>
    <p:sldId id="465" r:id="rId134"/>
    <p:sldId id="466" r:id="rId135"/>
    <p:sldId id="467" r:id="rId136"/>
    <p:sldId id="468" r:id="rId137"/>
    <p:sldId id="469" r:id="rId138"/>
    <p:sldId id="470" r:id="rId139"/>
    <p:sldId id="471" r:id="rId140"/>
    <p:sldId id="472" r:id="rId141"/>
    <p:sldId id="473" r:id="rId142"/>
    <p:sldId id="474" r:id="rId143"/>
    <p:sldId id="475" r:id="rId144"/>
    <p:sldId id="476" r:id="rId145"/>
    <p:sldId id="477" r:id="rId146"/>
    <p:sldId id="478" r:id="rId147"/>
    <p:sldId id="479" r:id="rId148"/>
    <p:sldId id="480" r:id="rId149"/>
    <p:sldId id="481" r:id="rId150"/>
    <p:sldId id="482" r:id="rId151"/>
    <p:sldId id="483" r:id="rId152"/>
    <p:sldId id="484" r:id="rId153"/>
    <p:sldId id="374" r:id="rId154"/>
    <p:sldId id="373" r:id="rId155"/>
    <p:sldId id="486" r:id="rId156"/>
    <p:sldId id="487" r:id="rId157"/>
    <p:sldId id="513" r:id="rId158"/>
    <p:sldId id="379" r:id="rId159"/>
    <p:sldId id="380" r:id="rId160"/>
    <p:sldId id="381" r:id="rId161"/>
    <p:sldId id="382" r:id="rId162"/>
    <p:sldId id="384" r:id="rId163"/>
    <p:sldId id="383" r:id="rId164"/>
    <p:sldId id="514" r:id="rId165"/>
    <p:sldId id="515" r:id="rId166"/>
    <p:sldId id="517" r:id="rId167"/>
    <p:sldId id="518" r:id="rId168"/>
    <p:sldId id="519" r:id="rId169"/>
    <p:sldId id="520" r:id="rId170"/>
    <p:sldId id="521" r:id="rId171"/>
    <p:sldId id="522" r:id="rId172"/>
    <p:sldId id="523" r:id="rId173"/>
    <p:sldId id="524" r:id="rId174"/>
    <p:sldId id="385" r:id="rId175"/>
    <p:sldId id="386" r:id="rId176"/>
    <p:sldId id="387" r:id="rId177"/>
    <p:sldId id="388" r:id="rId178"/>
    <p:sldId id="389" r:id="rId179"/>
    <p:sldId id="390" r:id="rId180"/>
    <p:sldId id="391" r:id="rId181"/>
    <p:sldId id="392" r:id="rId182"/>
    <p:sldId id="393" r:id="rId183"/>
    <p:sldId id="394" r:id="rId184"/>
    <p:sldId id="395" r:id="rId185"/>
    <p:sldId id="396" r:id="rId186"/>
    <p:sldId id="397" r:id="rId187"/>
    <p:sldId id="398" r:id="rId188"/>
    <p:sldId id="399" r:id="rId189"/>
    <p:sldId id="400" r:id="rId190"/>
    <p:sldId id="401" r:id="rId191"/>
    <p:sldId id="402" r:id="rId192"/>
    <p:sldId id="403" r:id="rId193"/>
    <p:sldId id="404" r:id="rId194"/>
    <p:sldId id="405" r:id="rId195"/>
    <p:sldId id="406" r:id="rId196"/>
    <p:sldId id="407" r:id="rId197"/>
    <p:sldId id="408" r:id="rId198"/>
    <p:sldId id="409" r:id="rId199"/>
    <p:sldId id="539" r:id="rId200"/>
    <p:sldId id="540" r:id="rId201"/>
    <p:sldId id="541" r:id="rId202"/>
    <p:sldId id="542" r:id="rId203"/>
    <p:sldId id="543" r:id="rId204"/>
    <p:sldId id="544" r:id="rId205"/>
    <p:sldId id="545" r:id="rId206"/>
    <p:sldId id="546" r:id="rId207"/>
    <p:sldId id="547" r:id="rId208"/>
    <p:sldId id="548" r:id="rId209"/>
    <p:sldId id="549" r:id="rId210"/>
    <p:sldId id="550" r:id="rId211"/>
    <p:sldId id="551" r:id="rId212"/>
    <p:sldId id="552" r:id="rId213"/>
    <p:sldId id="553" r:id="rId214"/>
    <p:sldId id="554" r:id="rId215"/>
    <p:sldId id="555" r:id="rId216"/>
    <p:sldId id="556" r:id="rId217"/>
    <p:sldId id="557" r:id="rId218"/>
    <p:sldId id="558" r:id="rId219"/>
    <p:sldId id="559" r:id="rId220"/>
    <p:sldId id="560" r:id="rId221"/>
    <p:sldId id="561" r:id="rId222"/>
    <p:sldId id="562" r:id="rId223"/>
    <p:sldId id="563" r:id="rId224"/>
    <p:sldId id="564" r:id="rId225"/>
    <p:sldId id="565" r:id="rId226"/>
    <p:sldId id="566" r:id="rId227"/>
    <p:sldId id="567" r:id="rId228"/>
    <p:sldId id="568" r:id="rId229"/>
    <p:sldId id="569" r:id="rId230"/>
    <p:sldId id="570" r:id="rId231"/>
    <p:sldId id="571" r:id="rId232"/>
    <p:sldId id="572" r:id="rId233"/>
    <p:sldId id="573" r:id="rId234"/>
    <p:sldId id="574" r:id="rId235"/>
    <p:sldId id="575" r:id="rId236"/>
    <p:sldId id="576" r:id="rId237"/>
    <p:sldId id="577" r:id="rId238"/>
    <p:sldId id="578" r:id="rId239"/>
    <p:sldId id="579" r:id="rId240"/>
    <p:sldId id="580" r:id="rId241"/>
    <p:sldId id="581" r:id="rId242"/>
    <p:sldId id="582" r:id="rId243"/>
    <p:sldId id="583" r:id="rId244"/>
    <p:sldId id="584" r:id="rId245"/>
    <p:sldId id="585" r:id="rId246"/>
    <p:sldId id="586" r:id="rId247"/>
    <p:sldId id="587" r:id="rId248"/>
    <p:sldId id="588" r:id="rId249"/>
    <p:sldId id="589" r:id="rId250"/>
    <p:sldId id="590" r:id="rId251"/>
    <p:sldId id="591" r:id="rId252"/>
    <p:sldId id="592" r:id="rId253"/>
    <p:sldId id="593" r:id="rId254"/>
    <p:sldId id="594" r:id="rId255"/>
    <p:sldId id="595" r:id="rId256"/>
    <p:sldId id="596" r:id="rId257"/>
    <p:sldId id="597" r:id="rId258"/>
    <p:sldId id="598" r:id="rId259"/>
    <p:sldId id="489" r:id="rId260"/>
    <p:sldId id="490" r:id="rId261"/>
    <p:sldId id="491" r:id="rId262"/>
    <p:sldId id="492" r:id="rId263"/>
    <p:sldId id="493" r:id="rId264"/>
    <p:sldId id="494" r:id="rId265"/>
    <p:sldId id="495" r:id="rId266"/>
    <p:sldId id="496" r:id="rId267"/>
    <p:sldId id="497" r:id="rId268"/>
    <p:sldId id="498" r:id="rId269"/>
    <p:sldId id="499" r:id="rId270"/>
    <p:sldId id="500" r:id="rId271"/>
    <p:sldId id="501" r:id="rId272"/>
    <p:sldId id="502" r:id="rId273"/>
    <p:sldId id="503" r:id="rId274"/>
    <p:sldId id="504" r:id="rId275"/>
    <p:sldId id="505" r:id="rId276"/>
    <p:sldId id="506" r:id="rId277"/>
    <p:sldId id="507" r:id="rId278"/>
    <p:sldId id="508" r:id="rId279"/>
    <p:sldId id="509" r:id="rId280"/>
    <p:sldId id="510" r:id="rId281"/>
    <p:sldId id="511" r:id="rId282"/>
    <p:sldId id="512" r:id="rId28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1BEDD"/>
    <a:srgbClr val="B1B5DD"/>
    <a:srgbClr val="8E94CE"/>
    <a:srgbClr val="192F6D"/>
    <a:srgbClr val="2E3468"/>
    <a:srgbClr val="2C3266"/>
    <a:srgbClr val="1D2843"/>
    <a:srgbClr val="1900D6"/>
    <a:srgbClr val="3144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Destaqu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Estilo Médio 1 - Destaqu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Estilo com Tema 1 - Destaqu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941" autoAdjust="0"/>
    <p:restoredTop sz="94660"/>
  </p:normalViewPr>
  <p:slideViewPr>
    <p:cSldViewPr snapToGrid="0">
      <p:cViewPr varScale="1">
        <p:scale>
          <a:sx n="73" d="100"/>
          <a:sy n="73" d="100"/>
        </p:scale>
        <p:origin x="294"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269" Type="http://schemas.openxmlformats.org/officeDocument/2006/relationships/slide" Target="slides/slide267.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280" Type="http://schemas.openxmlformats.org/officeDocument/2006/relationships/slide" Target="slides/slide278.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281" Type="http://schemas.openxmlformats.org/officeDocument/2006/relationships/slide" Target="slides/slide279.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slide" Target="slides/slide248.xml"/><Relationship Id="rId271" Type="http://schemas.openxmlformats.org/officeDocument/2006/relationships/slide" Target="slides/slide269.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72" Type="http://schemas.openxmlformats.org/officeDocument/2006/relationships/slide" Target="slides/slide270.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283" Type="http://schemas.openxmlformats.org/officeDocument/2006/relationships/slide" Target="slides/slide281.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notesMaster" Target="notesMasters/notesMaster1.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presProps" Target="presProps.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viewProps" Target="viewProps.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theme" Target="theme/theme1.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tableStyles" Target="tableStyles.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649B2D-47FD-4DBE-AEAF-EEC30E17AF61}" type="datetimeFigureOut">
              <a:rPr lang="pt-BR" smtClean="0"/>
              <a:t>01/07/2016</a:t>
            </a:fld>
            <a:endParaRPr lang="pt-BR"/>
          </a:p>
        </p:txBody>
      </p:sp>
      <p:sp>
        <p:nvSpPr>
          <p:cNvPr id="4" name="Espaço Reservado para Imagem de Slide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554B53-8B80-4B34-AD9D-759454DCC56A}" type="slidenum">
              <a:rPr lang="pt-BR" smtClean="0"/>
              <a:t>‹nº›</a:t>
            </a:fld>
            <a:endParaRPr lang="pt-BR"/>
          </a:p>
        </p:txBody>
      </p:sp>
    </p:spTree>
    <p:extLst>
      <p:ext uri="{BB962C8B-B14F-4D97-AF65-F5344CB8AC3E}">
        <p14:creationId xmlns:p14="http://schemas.microsoft.com/office/powerpoint/2010/main" val="36375358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BR" dirty="0"/>
          </a:p>
        </p:txBody>
      </p:sp>
      <p:sp>
        <p:nvSpPr>
          <p:cNvPr id="4" name="Marcador de Posição do Número do Diapositivo 3"/>
          <p:cNvSpPr>
            <a:spLocks noGrp="1"/>
          </p:cNvSpPr>
          <p:nvPr>
            <p:ph type="sldNum" sz="quarter" idx="10"/>
          </p:nvPr>
        </p:nvSpPr>
        <p:spPr/>
        <p:txBody>
          <a:bodyPr/>
          <a:lstStyle/>
          <a:p>
            <a:fld id="{70BF62CF-8EF4-4F97-9299-40CB618BA21E}" type="slidenum">
              <a:rPr lang="pt-BR" smtClean="0"/>
              <a:t>97</a:t>
            </a:fld>
            <a:endParaRPr lang="pt-BR"/>
          </a:p>
        </p:txBody>
      </p:sp>
    </p:spTree>
    <p:extLst>
      <p:ext uri="{BB962C8B-B14F-4D97-AF65-F5344CB8AC3E}">
        <p14:creationId xmlns:p14="http://schemas.microsoft.com/office/powerpoint/2010/main" val="73992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BR" dirty="0"/>
          </a:p>
        </p:txBody>
      </p:sp>
      <p:sp>
        <p:nvSpPr>
          <p:cNvPr id="4" name="Marcador de Posição do Número do Diapositivo 3"/>
          <p:cNvSpPr>
            <a:spLocks noGrp="1"/>
          </p:cNvSpPr>
          <p:nvPr>
            <p:ph type="sldNum" sz="quarter" idx="10"/>
          </p:nvPr>
        </p:nvSpPr>
        <p:spPr/>
        <p:txBody>
          <a:bodyPr/>
          <a:lstStyle/>
          <a:p>
            <a:fld id="{70BF62CF-8EF4-4F97-9299-40CB618BA21E}" type="slidenum">
              <a:rPr lang="pt-BR" smtClean="0"/>
              <a:t>98</a:t>
            </a:fld>
            <a:endParaRPr lang="pt-BR"/>
          </a:p>
        </p:txBody>
      </p:sp>
    </p:spTree>
    <p:extLst>
      <p:ext uri="{BB962C8B-B14F-4D97-AF65-F5344CB8AC3E}">
        <p14:creationId xmlns:p14="http://schemas.microsoft.com/office/powerpoint/2010/main" val="73992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BR" dirty="0"/>
          </a:p>
        </p:txBody>
      </p:sp>
      <p:sp>
        <p:nvSpPr>
          <p:cNvPr id="4" name="Marcador de Posição do Número do Diapositivo 3"/>
          <p:cNvSpPr>
            <a:spLocks noGrp="1"/>
          </p:cNvSpPr>
          <p:nvPr>
            <p:ph type="sldNum" sz="quarter" idx="10"/>
          </p:nvPr>
        </p:nvSpPr>
        <p:spPr/>
        <p:txBody>
          <a:bodyPr/>
          <a:lstStyle/>
          <a:p>
            <a:fld id="{70BF62CF-8EF4-4F97-9299-40CB618BA21E}" type="slidenum">
              <a:rPr lang="pt-BR" smtClean="0"/>
              <a:t>99</a:t>
            </a:fld>
            <a:endParaRPr lang="pt-BR"/>
          </a:p>
        </p:txBody>
      </p:sp>
    </p:spTree>
    <p:extLst>
      <p:ext uri="{BB962C8B-B14F-4D97-AF65-F5344CB8AC3E}">
        <p14:creationId xmlns:p14="http://schemas.microsoft.com/office/powerpoint/2010/main" val="73992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BR" dirty="0"/>
          </a:p>
        </p:txBody>
      </p:sp>
      <p:sp>
        <p:nvSpPr>
          <p:cNvPr id="4" name="Marcador de Posição do Número do Diapositivo 3"/>
          <p:cNvSpPr>
            <a:spLocks noGrp="1"/>
          </p:cNvSpPr>
          <p:nvPr>
            <p:ph type="sldNum" sz="quarter" idx="10"/>
          </p:nvPr>
        </p:nvSpPr>
        <p:spPr/>
        <p:txBody>
          <a:bodyPr/>
          <a:lstStyle/>
          <a:p>
            <a:fld id="{70BF62CF-8EF4-4F97-9299-40CB618BA21E}" type="slidenum">
              <a:rPr lang="pt-BR" smtClean="0"/>
              <a:t>100</a:t>
            </a:fld>
            <a:endParaRPr lang="pt-BR"/>
          </a:p>
        </p:txBody>
      </p:sp>
    </p:spTree>
    <p:extLst>
      <p:ext uri="{BB962C8B-B14F-4D97-AF65-F5344CB8AC3E}">
        <p14:creationId xmlns:p14="http://schemas.microsoft.com/office/powerpoint/2010/main" val="73992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PlaceHolder 1"/>
          <p:cNvSpPr>
            <a:spLocks noGrp="1"/>
          </p:cNvSpPr>
          <p:nvPr>
            <p:ph type="body"/>
          </p:nvPr>
        </p:nvSpPr>
        <p:spPr>
          <a:xfrm>
            <a:off x="685503" y="4400280"/>
            <a:ext cx="5486636" cy="3600398"/>
          </a:xfrm>
          <a:prstGeom prst="rect">
            <a:avLst/>
          </a:prstGeom>
        </p:spPr>
        <p:txBody>
          <a:bodyPr/>
          <a:lstStyle/>
          <a:p>
            <a:endParaRPr lang="pt-BR" sz="1800" spc="-1">
              <a:solidFill>
                <a:srgbClr val="000000"/>
              </a:solidFill>
              <a:uFill>
                <a:solidFill>
                  <a:srgbClr val="FFFFFF"/>
                </a:solidFill>
              </a:uFill>
              <a:latin typeface="Arial"/>
            </a:endParaRPr>
          </a:p>
        </p:txBody>
      </p:sp>
      <p:sp>
        <p:nvSpPr>
          <p:cNvPr id="169" name="TextShape 2"/>
          <p:cNvSpPr txBox="1"/>
          <p:nvPr/>
        </p:nvSpPr>
        <p:spPr>
          <a:xfrm>
            <a:off x="3884081" y="8685104"/>
            <a:ext cx="2972254" cy="458440"/>
          </a:xfrm>
          <a:prstGeom prst="rect">
            <a:avLst/>
          </a:prstGeom>
          <a:noFill/>
          <a:ln>
            <a:noFill/>
          </a:ln>
        </p:spPr>
        <p:txBody>
          <a:bodyPr lIns="80165" tIns="40083" rIns="80165" bIns="40083" anchor="b"/>
          <a:lstStyle/>
          <a:p>
            <a:pPr algn="r">
              <a:lnSpc>
                <a:spcPct val="100000"/>
              </a:lnSpc>
            </a:pPr>
            <a:fld id="{462FAF69-AD76-455E-96B2-BF052BE9E622}" type="slidenum">
              <a:rPr lang="pt-BR" sz="1100" spc="-1">
                <a:solidFill>
                  <a:srgbClr val="000000"/>
                </a:solidFill>
                <a:uFill>
                  <a:solidFill>
                    <a:srgbClr val="FFFFFF"/>
                  </a:solidFill>
                </a:uFill>
              </a:rPr>
              <a:t>173</a:t>
            </a:fld>
            <a:endParaRPr lang="pt-BR" sz="1200" spc="-1">
              <a:solidFill>
                <a:srgbClr val="000000"/>
              </a:solidFill>
              <a:uFill>
                <a:solidFill>
                  <a:srgbClr val="FFFFFF"/>
                </a:solidFill>
              </a:uFill>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o de Título">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pt-PT"/>
              <a:t>Clique para editar o estilo</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PT"/>
              <a:t>Clique para editar o estilo do subtítulo do Modelo Global</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E7D606B4-F302-489B-9B7C-76F0DDE5C2AE}" type="datetimeFigureOut">
              <a:rPr lang="pt-BR" smtClean="0"/>
              <a:t>01/07/2016</a:t>
            </a:fld>
            <a:endParaRPr lang="pt-BR"/>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pt-BR"/>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A29CBC39-B32F-44D1-8D6F-22F01FCF05A6}" type="slidenum">
              <a:rPr lang="pt-BR" smtClean="0"/>
              <a:t>‹nº›</a:t>
            </a:fld>
            <a:endParaRPr lang="pt-BR"/>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229796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a:t>
            </a:r>
            <a:endParaRPr lang="en-US" dirty="0"/>
          </a:p>
        </p:txBody>
      </p:sp>
      <p:sp>
        <p:nvSpPr>
          <p:cNvPr id="3" name="Vertical Text Placeholder 2"/>
          <p:cNvSpPr>
            <a:spLocks noGrp="1"/>
          </p:cNvSpPr>
          <p:nvPr>
            <p:ph type="body" orient="vert" idx="1"/>
          </p:nvPr>
        </p:nvSpPr>
        <p:spPr/>
        <p:txBody>
          <a:bodyPr vert="eaVert"/>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E7D606B4-F302-489B-9B7C-76F0DDE5C2AE}" type="datetimeFigureOut">
              <a:rPr lang="pt-BR" smtClean="0"/>
              <a:t>01/07/2016</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A29CBC39-B32F-44D1-8D6F-22F01FCF05A6}" type="slidenum">
              <a:rPr lang="pt-BR" smtClean="0"/>
              <a:t>‹nº›</a:t>
            </a:fld>
            <a:endParaRPr lang="pt-BR"/>
          </a:p>
        </p:txBody>
      </p:sp>
    </p:spTree>
    <p:extLst>
      <p:ext uri="{BB962C8B-B14F-4D97-AF65-F5344CB8AC3E}">
        <p14:creationId xmlns:p14="http://schemas.microsoft.com/office/powerpoint/2010/main" val="4194959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pt-PT"/>
              <a:t>Clique para editar o estilo</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E7D606B4-F302-489B-9B7C-76F0DDE5C2AE}" type="datetimeFigureOut">
              <a:rPr lang="pt-BR" smtClean="0"/>
              <a:t>01/07/2016</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A29CBC39-B32F-44D1-8D6F-22F01FCF05A6}" type="slidenum">
              <a:rPr lang="pt-BR" smtClean="0"/>
              <a:t>‹nº›</a:t>
            </a:fld>
            <a:endParaRPr lang="pt-BR"/>
          </a:p>
        </p:txBody>
      </p:sp>
    </p:spTree>
    <p:extLst>
      <p:ext uri="{BB962C8B-B14F-4D97-AF65-F5344CB8AC3E}">
        <p14:creationId xmlns:p14="http://schemas.microsoft.com/office/powerpoint/2010/main" val="3737783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106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5583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a:t>
            </a:r>
            <a:endParaRPr lang="en-US" dirty="0"/>
          </a:p>
        </p:txBody>
      </p:sp>
      <p:sp>
        <p:nvSpPr>
          <p:cNvPr id="3" name="Content Placeholder 2"/>
          <p:cNvSpPr>
            <a:spLocks noGrp="1"/>
          </p:cNvSpPr>
          <p:nvPr>
            <p:ph idx="1"/>
          </p:nvPr>
        </p:nvSpPr>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E7D606B4-F302-489B-9B7C-76F0DDE5C2AE}" type="datetimeFigureOut">
              <a:rPr lang="pt-BR" smtClean="0"/>
              <a:t>01/07/2016</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A29CBC39-B32F-44D1-8D6F-22F01FCF05A6}" type="slidenum">
              <a:rPr lang="pt-BR" smtClean="0"/>
              <a:t>‹nº›</a:t>
            </a:fld>
            <a:endParaRPr lang="pt-BR"/>
          </a:p>
        </p:txBody>
      </p:sp>
    </p:spTree>
    <p:extLst>
      <p:ext uri="{BB962C8B-B14F-4D97-AF65-F5344CB8AC3E}">
        <p14:creationId xmlns:p14="http://schemas.microsoft.com/office/powerpoint/2010/main" val="3794314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pt-PT"/>
              <a:t>Clique para editar o estilo</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Editar os estilos de texto do Modelo Global</a:t>
            </a:r>
          </a:p>
        </p:txBody>
      </p:sp>
      <p:sp>
        <p:nvSpPr>
          <p:cNvPr id="4" name="Date Placeholder 3"/>
          <p:cNvSpPr>
            <a:spLocks noGrp="1"/>
          </p:cNvSpPr>
          <p:nvPr>
            <p:ph type="dt" sz="half" idx="10"/>
          </p:nvPr>
        </p:nvSpPr>
        <p:spPr/>
        <p:txBody>
          <a:bodyPr/>
          <a:lstStyle/>
          <a:p>
            <a:fld id="{E7D606B4-F302-489B-9B7C-76F0DDE5C2AE}" type="datetimeFigureOut">
              <a:rPr lang="pt-BR" smtClean="0"/>
              <a:t>01/07/2016</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A29CBC39-B32F-44D1-8D6F-22F01FCF05A6}" type="slidenum">
              <a:rPr lang="pt-BR" smtClean="0"/>
              <a:t>‹nº›</a:t>
            </a:fld>
            <a:endParaRPr lang="pt-BR"/>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27843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5" name="Date Placeholder 4"/>
          <p:cNvSpPr>
            <a:spLocks noGrp="1"/>
          </p:cNvSpPr>
          <p:nvPr>
            <p:ph type="dt" sz="half" idx="10"/>
          </p:nvPr>
        </p:nvSpPr>
        <p:spPr/>
        <p:txBody>
          <a:bodyPr/>
          <a:lstStyle/>
          <a:p>
            <a:fld id="{E7D606B4-F302-489B-9B7C-76F0DDE5C2AE}" type="datetimeFigureOut">
              <a:rPr lang="pt-BR" smtClean="0"/>
              <a:t>01/07/2016</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A29CBC39-B32F-44D1-8D6F-22F01FCF05A6}" type="slidenum">
              <a:rPr lang="pt-BR" smtClean="0"/>
              <a:t>‹nº›</a:t>
            </a:fld>
            <a:endParaRPr lang="pt-BR"/>
          </a:p>
        </p:txBody>
      </p:sp>
    </p:spTree>
    <p:extLst>
      <p:ext uri="{BB962C8B-B14F-4D97-AF65-F5344CB8AC3E}">
        <p14:creationId xmlns:p14="http://schemas.microsoft.com/office/powerpoint/2010/main" val="22452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pt-PT"/>
              <a:t>Clique para editar o estilo</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pt-PT"/>
              <a:t>Editar os estilos de texto do Modelo Global</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7" name="Date Placeholder 6"/>
          <p:cNvSpPr>
            <a:spLocks noGrp="1"/>
          </p:cNvSpPr>
          <p:nvPr>
            <p:ph type="dt" sz="half" idx="10"/>
          </p:nvPr>
        </p:nvSpPr>
        <p:spPr/>
        <p:txBody>
          <a:bodyPr/>
          <a:lstStyle/>
          <a:p>
            <a:fld id="{E7D606B4-F302-489B-9B7C-76F0DDE5C2AE}" type="datetimeFigureOut">
              <a:rPr lang="pt-BR" smtClean="0"/>
              <a:t>01/07/2016</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A29CBC39-B32F-44D1-8D6F-22F01FCF05A6}" type="slidenum">
              <a:rPr lang="pt-BR" smtClean="0"/>
              <a:t>‹nº›</a:t>
            </a:fld>
            <a:endParaRPr lang="pt-BR"/>
          </a:p>
        </p:txBody>
      </p:sp>
    </p:spTree>
    <p:extLst>
      <p:ext uri="{BB962C8B-B14F-4D97-AF65-F5344CB8AC3E}">
        <p14:creationId xmlns:p14="http://schemas.microsoft.com/office/powerpoint/2010/main" val="282363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pt-PT"/>
              <a:t>Clique para editar o estilo</a:t>
            </a:r>
            <a:endParaRPr lang="en-US" dirty="0"/>
          </a:p>
        </p:txBody>
      </p:sp>
      <p:sp>
        <p:nvSpPr>
          <p:cNvPr id="3" name="Date Placeholder 2"/>
          <p:cNvSpPr>
            <a:spLocks noGrp="1"/>
          </p:cNvSpPr>
          <p:nvPr>
            <p:ph type="dt" sz="half" idx="10"/>
          </p:nvPr>
        </p:nvSpPr>
        <p:spPr/>
        <p:txBody>
          <a:bodyPr/>
          <a:lstStyle/>
          <a:p>
            <a:fld id="{E7D606B4-F302-489B-9B7C-76F0DDE5C2AE}" type="datetimeFigureOut">
              <a:rPr lang="pt-BR" smtClean="0"/>
              <a:t>01/07/2016</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A29CBC39-B32F-44D1-8D6F-22F01FCF05A6}" type="slidenum">
              <a:rPr lang="pt-BR" smtClean="0"/>
              <a:t>‹nº›</a:t>
            </a:fld>
            <a:endParaRPr lang="pt-BR"/>
          </a:p>
        </p:txBody>
      </p:sp>
    </p:spTree>
    <p:extLst>
      <p:ext uri="{BB962C8B-B14F-4D97-AF65-F5344CB8AC3E}">
        <p14:creationId xmlns:p14="http://schemas.microsoft.com/office/powerpoint/2010/main" val="2236148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D606B4-F302-489B-9B7C-76F0DDE5C2AE}" type="datetimeFigureOut">
              <a:rPr lang="pt-BR" smtClean="0"/>
              <a:t>01/07/2016</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A29CBC39-B32F-44D1-8D6F-22F01FCF05A6}" type="slidenum">
              <a:rPr lang="pt-BR" smtClean="0"/>
              <a:t>‹nº›</a:t>
            </a:fld>
            <a:endParaRPr lang="pt-BR"/>
          </a:p>
        </p:txBody>
      </p:sp>
    </p:spTree>
    <p:extLst>
      <p:ext uri="{BB962C8B-B14F-4D97-AF65-F5344CB8AC3E}">
        <p14:creationId xmlns:p14="http://schemas.microsoft.com/office/powerpoint/2010/main" val="1813992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pt-PT"/>
              <a:t>Clique para editar o estilo</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Editar os estilos de texto do Modelo Global</a:t>
            </a:r>
          </a:p>
        </p:txBody>
      </p:sp>
      <p:sp>
        <p:nvSpPr>
          <p:cNvPr id="5" name="Date Placeholder 4"/>
          <p:cNvSpPr>
            <a:spLocks noGrp="1"/>
          </p:cNvSpPr>
          <p:nvPr>
            <p:ph type="dt" sz="half" idx="10"/>
          </p:nvPr>
        </p:nvSpPr>
        <p:spPr/>
        <p:txBody>
          <a:bodyPr/>
          <a:lstStyle/>
          <a:p>
            <a:fld id="{E7D606B4-F302-489B-9B7C-76F0DDE5C2AE}" type="datetimeFigureOut">
              <a:rPr lang="pt-BR" smtClean="0"/>
              <a:t>01/07/2016</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A29CBC39-B32F-44D1-8D6F-22F01FCF05A6}" type="slidenum">
              <a:rPr lang="pt-BR" smtClean="0"/>
              <a:t>‹nº›</a:t>
            </a:fld>
            <a:endParaRPr lang="pt-BR"/>
          </a:p>
        </p:txBody>
      </p:sp>
    </p:spTree>
    <p:extLst>
      <p:ext uri="{BB962C8B-B14F-4D97-AF65-F5344CB8AC3E}">
        <p14:creationId xmlns:p14="http://schemas.microsoft.com/office/powerpoint/2010/main" val="1207566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pt-PT"/>
              <a:t>Clique para editar o estilo</a:t>
            </a:r>
            <a:endParaRPr lang="en-US" dirty="0"/>
          </a:p>
        </p:txBody>
      </p:sp>
      <p:sp>
        <p:nvSpPr>
          <p:cNvPr id="3" name="Picture Placeholder 2"/>
          <p:cNvSpPr>
            <a:spLocks noGrp="1" noChangeAspect="1"/>
          </p:cNvSpPr>
          <p:nvPr>
            <p:ph type="pic" idx="1"/>
          </p:nvPr>
        </p:nvSpPr>
        <p:spPr>
          <a:xfrm>
            <a:off x="0" y="0"/>
            <a:ext cx="1129284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PT"/>
              <a:t>Clique no ícone para adicionar uma imagem</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Editar os estilos de texto do Modelo Global</a:t>
            </a:r>
          </a:p>
        </p:txBody>
      </p:sp>
      <p:sp>
        <p:nvSpPr>
          <p:cNvPr id="5" name="Date Placeholder 4"/>
          <p:cNvSpPr>
            <a:spLocks noGrp="1"/>
          </p:cNvSpPr>
          <p:nvPr>
            <p:ph type="dt" sz="half" idx="10"/>
          </p:nvPr>
        </p:nvSpPr>
        <p:spPr/>
        <p:txBody>
          <a:bodyPr/>
          <a:lstStyle/>
          <a:p>
            <a:fld id="{E7D606B4-F302-489B-9B7C-76F0DDE5C2AE}" type="datetimeFigureOut">
              <a:rPr lang="pt-BR" smtClean="0"/>
              <a:t>01/07/2016</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A29CBC39-B32F-44D1-8D6F-22F01FCF05A6}" type="slidenum">
              <a:rPr lang="pt-BR" smtClean="0"/>
              <a:t>‹nº›</a:t>
            </a:fld>
            <a:endParaRPr lang="pt-BR"/>
          </a:p>
        </p:txBody>
      </p:sp>
    </p:spTree>
    <p:extLst>
      <p:ext uri="{BB962C8B-B14F-4D97-AF65-F5344CB8AC3E}">
        <p14:creationId xmlns:p14="http://schemas.microsoft.com/office/powerpoint/2010/main" val="2546028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pt-PT"/>
              <a:t>Clique para editar o estilo</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E7D606B4-F302-489B-9B7C-76F0DDE5C2AE}" type="datetimeFigureOut">
              <a:rPr lang="pt-BR" smtClean="0"/>
              <a:t>01/07/2016</a:t>
            </a:fld>
            <a:endParaRPr lang="pt-BR"/>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pt-BR"/>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A29CBC39-B32F-44D1-8D6F-22F01FCF05A6}" type="slidenum">
              <a:rPr lang="pt-BR" smtClean="0"/>
              <a:t>‹nº›</a:t>
            </a:fld>
            <a:endParaRPr lang="pt-BR"/>
          </a:p>
        </p:txBody>
      </p:sp>
    </p:spTree>
    <p:extLst>
      <p:ext uri="{BB962C8B-B14F-4D97-AF65-F5344CB8AC3E}">
        <p14:creationId xmlns:p14="http://schemas.microsoft.com/office/powerpoint/2010/main" val="37896530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1942247"/>
      </p:ext>
    </p:extLst>
  </p:cSld>
  <p:clrMap bg1="lt1" tx1="dk1" bg2="lt2" tx2="dk2" accent1="accent1" accent2="accent2" accent3="accent3" accent4="accent4" accent5="accent5" accent6="accent6" hlink="hlink" folHlink="folHlink"/>
  <p:sldLayoutIdLst>
    <p:sldLayoutId id="2147483691" r:id="rId1"/>
    <p:sldLayoutId id="214748369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7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ítulo 4"/>
          <p:cNvSpPr>
            <a:spLocks noGrp="1"/>
          </p:cNvSpPr>
          <p:nvPr>
            <p:ph type="subTitle" idx="1"/>
          </p:nvPr>
        </p:nvSpPr>
        <p:spPr>
          <a:xfrm>
            <a:off x="1261872" y="3291840"/>
            <a:ext cx="9418320" cy="3200400"/>
          </a:xfrm>
        </p:spPr>
        <p:txBody>
          <a:bodyPr>
            <a:noAutofit/>
          </a:bodyPr>
          <a:lstStyle/>
          <a:p>
            <a:endParaRPr lang="pt-BR" dirty="0">
              <a:latin typeface="Calibri" panose="020F0502020204030204" pitchFamily="34" charset="0"/>
            </a:endParaRPr>
          </a:p>
          <a:p>
            <a:endParaRPr lang="pt-BR" dirty="0">
              <a:latin typeface="Calibri" panose="020F0502020204030204" pitchFamily="34" charset="0"/>
            </a:endParaRPr>
          </a:p>
        </p:txBody>
      </p:sp>
      <p:pic>
        <p:nvPicPr>
          <p:cNvPr id="6" name="Image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7447" y="669978"/>
            <a:ext cx="4161946" cy="2524142"/>
          </a:xfrm>
          <a:prstGeom prst="rect">
            <a:avLst/>
          </a:prstGeom>
        </p:spPr>
      </p:pic>
      <p:sp>
        <p:nvSpPr>
          <p:cNvPr id="4" name="CaixaDeTexto 3"/>
          <p:cNvSpPr txBox="1"/>
          <p:nvPr/>
        </p:nvSpPr>
        <p:spPr>
          <a:xfrm>
            <a:off x="624840" y="3487281"/>
            <a:ext cx="11567160" cy="1077218"/>
          </a:xfrm>
          <a:prstGeom prst="rect">
            <a:avLst/>
          </a:prstGeom>
          <a:noFill/>
        </p:spPr>
        <p:txBody>
          <a:bodyPr wrap="square" rtlCol="0">
            <a:spAutoFit/>
          </a:bodyPr>
          <a:lstStyle/>
          <a:p>
            <a:pPr algn="ctr"/>
            <a:r>
              <a:rPr lang="pt-BR" sz="3200" dirty="0"/>
              <a:t>Controle e Visualização </a:t>
            </a:r>
          </a:p>
          <a:p>
            <a:pPr algn="ctr"/>
            <a:r>
              <a:rPr lang="pt-BR" sz="3200" dirty="0"/>
              <a:t>de Estações Meteorológicas</a:t>
            </a:r>
          </a:p>
        </p:txBody>
      </p:sp>
      <p:sp>
        <p:nvSpPr>
          <p:cNvPr id="7" name="CaixaDeTexto 6"/>
          <p:cNvSpPr txBox="1"/>
          <p:nvPr/>
        </p:nvSpPr>
        <p:spPr>
          <a:xfrm>
            <a:off x="3553968" y="5487352"/>
            <a:ext cx="8638032" cy="1200329"/>
          </a:xfrm>
          <a:prstGeom prst="rect">
            <a:avLst/>
          </a:prstGeom>
          <a:noFill/>
        </p:spPr>
        <p:txBody>
          <a:bodyPr wrap="square" rtlCol="0">
            <a:spAutoFit/>
          </a:bodyPr>
          <a:lstStyle/>
          <a:p>
            <a:pPr algn="r"/>
            <a:r>
              <a:rPr lang="pt-BR" sz="2400" dirty="0"/>
              <a:t>Orientador: Professor Breno Lisi </a:t>
            </a:r>
            <a:r>
              <a:rPr lang="pt-BR" sz="2400" dirty="0" smtClean="0"/>
              <a:t>Romano</a:t>
            </a:r>
          </a:p>
          <a:p>
            <a:pPr algn="r"/>
            <a:r>
              <a:rPr lang="pt-BR" sz="2400" dirty="0"/>
              <a:t>Luiz Angelo V. Francisco</a:t>
            </a:r>
          </a:p>
          <a:p>
            <a:pPr algn="r"/>
            <a:r>
              <a:rPr lang="pt-BR" sz="2400" dirty="0" smtClean="0"/>
              <a:t>Turma </a:t>
            </a:r>
            <a:r>
              <a:rPr lang="pt-BR" sz="2400" dirty="0"/>
              <a:t>de 2016 do Curso Integrado de Informática</a:t>
            </a:r>
          </a:p>
        </p:txBody>
      </p:sp>
    </p:spTree>
    <p:extLst>
      <p:ext uri="{BB962C8B-B14F-4D97-AF65-F5344CB8AC3E}">
        <p14:creationId xmlns:p14="http://schemas.microsoft.com/office/powerpoint/2010/main" val="40140293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Uso </a:t>
            </a:r>
            <a:r>
              <a:rPr lang="pt-BR" dirty="0" smtClean="0"/>
              <a:t>19 </a:t>
            </a:r>
            <a:r>
              <a:rPr lang="pt-BR" dirty="0"/>
              <a:t>- Documentação</a:t>
            </a:r>
          </a:p>
        </p:txBody>
      </p:sp>
      <p:graphicFrame>
        <p:nvGraphicFramePr>
          <p:cNvPr id="4" name="Tabela 3"/>
          <p:cNvGraphicFramePr>
            <a:graphicFrameLocks noGrp="1"/>
          </p:cNvGraphicFramePr>
          <p:nvPr>
            <p:extLst>
              <p:ext uri="{D42A27DB-BD31-4B8C-83A1-F6EECF244321}">
                <p14:modId xmlns:p14="http://schemas.microsoft.com/office/powerpoint/2010/main" val="4200428954"/>
              </p:ext>
            </p:extLst>
          </p:nvPr>
        </p:nvGraphicFramePr>
        <p:xfrm>
          <a:off x="1262189" y="2377440"/>
          <a:ext cx="8594726" cy="175260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2772646873"/>
                    </a:ext>
                  </a:extLst>
                </a:gridCol>
                <a:gridCol w="4297363">
                  <a:extLst>
                    <a:ext uri="{9D8B030D-6E8A-4147-A177-3AD203B41FA5}">
                      <a16:colId xmlns:a16="http://schemas.microsoft.com/office/drawing/2014/main" val="824427298"/>
                    </a:ext>
                  </a:extLst>
                </a:gridCol>
              </a:tblGrid>
              <a:tr h="370840">
                <a:tc gridSpan="2">
                  <a:txBody>
                    <a:bodyPr/>
                    <a:lstStyle/>
                    <a:p>
                      <a:r>
                        <a:rPr lang="pt-BR" sz="1800" b="1" kern="1200" dirty="0" smtClean="0">
                          <a:solidFill>
                            <a:schemeClr val="lt1"/>
                          </a:solidFill>
                          <a:effectLst/>
                          <a:latin typeface="+mn-lt"/>
                          <a:ea typeface="+mn-ea"/>
                          <a:cs typeface="+mn-cs"/>
                        </a:rPr>
                        <a:t>Nome do Caso de Uso:  Logout</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solidFill>
                      <a:schemeClr val="accent1">
                        <a:lumMod val="50000"/>
                      </a:schemeClr>
                    </a:solidFill>
                  </a:tcPr>
                </a:tc>
                <a:extLst>
                  <a:ext uri="{0D108BD9-81ED-4DB2-BD59-A6C34878D82A}">
                    <a16:rowId xmlns:a16="http://schemas.microsoft.com/office/drawing/2014/main" val="198701759"/>
                  </a:ext>
                </a:extLst>
              </a:tr>
              <a:tr h="370840">
                <a:tc>
                  <a:txBody>
                    <a:bodyPr/>
                    <a:lstStyle/>
                    <a:p>
                      <a:r>
                        <a:rPr lang="pt-BR" dirty="0" smtClean="0"/>
                        <a:t>Breve descrição: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pt-BR" sz="1800" kern="1200" dirty="0" smtClean="0">
                          <a:solidFill>
                            <a:schemeClr val="dk1"/>
                          </a:solidFill>
                          <a:effectLst/>
                          <a:latin typeface="+mn-lt"/>
                          <a:ea typeface="+mn-ea"/>
                          <a:cs typeface="+mn-cs"/>
                        </a:rPr>
                        <a:t>Este caso de uso deve ocorrer quando o usuário  desejar sair do site.</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90324953"/>
                  </a:ext>
                </a:extLst>
              </a:tr>
              <a:tr h="370840">
                <a:tc>
                  <a:txBody>
                    <a:bodyPr/>
                    <a:lstStyle/>
                    <a:p>
                      <a:r>
                        <a:rPr lang="pt-BR" dirty="0" smtClean="0"/>
                        <a:t>Ator principal: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pt-BR" sz="1800" kern="1200" dirty="0" smtClean="0">
                          <a:solidFill>
                            <a:schemeClr val="dk1"/>
                          </a:solidFill>
                          <a:effectLst/>
                          <a:latin typeface="+mn-lt"/>
                          <a:ea typeface="+mn-ea"/>
                          <a:cs typeface="+mn-cs"/>
                        </a:rPr>
                        <a:t>Usuário.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50710177"/>
                  </a:ext>
                </a:extLst>
              </a:tr>
              <a:tr h="370840">
                <a:tc>
                  <a:txBody>
                    <a:bodyPr/>
                    <a:lstStyle/>
                    <a:p>
                      <a:r>
                        <a:rPr lang="pt-BR" dirty="0" smtClean="0"/>
                        <a:t>Pré-condição: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pt-BR" sz="1800" kern="1200" dirty="0" smtClean="0">
                          <a:solidFill>
                            <a:schemeClr val="dk1"/>
                          </a:solidFill>
                          <a:effectLst/>
                          <a:latin typeface="+mn-lt"/>
                          <a:ea typeface="+mn-ea"/>
                          <a:cs typeface="+mn-cs"/>
                        </a:rPr>
                        <a:t>Estar logado.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7714285"/>
                  </a:ext>
                </a:extLst>
              </a:tr>
            </a:tbl>
          </a:graphicData>
        </a:graphic>
      </p:graphicFrame>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
        <p:nvSpPr>
          <p:cNvPr id="3" name="CaixaDeTexto 2"/>
          <p:cNvSpPr txBox="1"/>
          <p:nvPr/>
        </p:nvSpPr>
        <p:spPr>
          <a:xfrm>
            <a:off x="8264325" y="6488668"/>
            <a:ext cx="2964273" cy="369332"/>
          </a:xfrm>
          <a:prstGeom prst="rect">
            <a:avLst/>
          </a:prstGeom>
          <a:noFill/>
        </p:spPr>
        <p:txBody>
          <a:bodyPr wrap="none" rtlCol="0">
            <a:spAutoFit/>
          </a:bodyPr>
          <a:lstStyle/>
          <a:p>
            <a:r>
              <a:rPr lang="pt-BR" dirty="0" smtClean="0"/>
              <a:t>Quantidade de cenários: </a:t>
            </a:r>
            <a:r>
              <a:rPr lang="pt-BR" dirty="0"/>
              <a:t>1</a:t>
            </a:r>
          </a:p>
        </p:txBody>
      </p:sp>
      <p:graphicFrame>
        <p:nvGraphicFramePr>
          <p:cNvPr id="7" name="Tabela 6"/>
          <p:cNvGraphicFramePr>
            <a:graphicFrameLocks noGrp="1"/>
          </p:cNvGraphicFramePr>
          <p:nvPr>
            <p:extLst>
              <p:ext uri="{D42A27DB-BD31-4B8C-83A1-F6EECF244321}">
                <p14:modId xmlns:p14="http://schemas.microsoft.com/office/powerpoint/2010/main" val="3781525269"/>
              </p:ext>
            </p:extLst>
          </p:nvPr>
        </p:nvGraphicFramePr>
        <p:xfrm>
          <a:off x="1262189" y="4130040"/>
          <a:ext cx="8594726" cy="184912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582685863"/>
                    </a:ext>
                  </a:extLst>
                </a:gridCol>
                <a:gridCol w="4297363">
                  <a:extLst>
                    <a:ext uri="{9D8B030D-6E8A-4147-A177-3AD203B41FA5}">
                      <a16:colId xmlns:a16="http://schemas.microsoft.com/office/drawing/2014/main" val="613252091"/>
                    </a:ext>
                  </a:extLst>
                </a:gridCol>
              </a:tblGrid>
              <a:tr h="358054">
                <a:tc gridSpan="2">
                  <a:txBody>
                    <a:bodyPr/>
                    <a:lstStyle/>
                    <a:p>
                      <a:pPr algn="ctr"/>
                      <a:r>
                        <a:rPr lang="pt-BR" b="1" dirty="0" smtClean="0">
                          <a:solidFill>
                            <a:schemeClr val="bg1"/>
                          </a:solidFill>
                        </a:rPr>
                        <a:t>Fluxo Principal</a:t>
                      </a:r>
                      <a:endParaRPr lang="pt-BR"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1971100278"/>
                  </a:ext>
                </a:extLst>
              </a:tr>
              <a:tr h="370840">
                <a:tc>
                  <a:txBody>
                    <a:bodyPr/>
                    <a:lstStyle/>
                    <a:p>
                      <a:r>
                        <a:rPr lang="pt-BR" b="0" dirty="0" smtClean="0">
                          <a:solidFill>
                            <a:schemeClr val="tx1"/>
                          </a:solidFill>
                        </a:rPr>
                        <a:t>Ações</a:t>
                      </a:r>
                      <a:r>
                        <a:rPr lang="pt-BR" b="0" baseline="0" dirty="0" smtClean="0">
                          <a:solidFill>
                            <a:schemeClr val="tx1"/>
                          </a:solidFill>
                        </a:rPr>
                        <a:t> dos atores:</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smtClean="0">
                          <a:solidFill>
                            <a:schemeClr val="tx1"/>
                          </a:solidFill>
                        </a:rPr>
                        <a:t>Ações do sistema:</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2533910225"/>
                  </a:ext>
                </a:extLst>
              </a:tr>
              <a:tr h="370840">
                <a:tc>
                  <a:txBody>
                    <a:bodyPr/>
                    <a:lstStyle/>
                    <a:p>
                      <a:r>
                        <a:rPr lang="pt-BR" sz="1800" kern="1200" dirty="0" smtClean="0">
                          <a:solidFill>
                            <a:schemeClr val="dk1"/>
                          </a:solidFill>
                          <a:effectLst/>
                          <a:latin typeface="+mn-lt"/>
                          <a:ea typeface="+mn-ea"/>
                          <a:cs typeface="+mn-cs"/>
                        </a:rPr>
                        <a:t>1. Selecionar a opção logout.</a:t>
                      </a:r>
                      <a:endParaRPr lang="pt-BR"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smtClean="0">
                          <a:solidFill>
                            <a:schemeClr val="dk1"/>
                          </a:solidFill>
                          <a:effectLst/>
                          <a:latin typeface="+mn-lt"/>
                          <a:ea typeface="+mn-ea"/>
                          <a:cs typeface="+mn-cs"/>
                        </a:rPr>
                        <a:t>2. Desconectar o usuário.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67268893"/>
                  </a:ext>
                </a:extLst>
              </a:tr>
              <a:tr h="370840">
                <a:tc>
                  <a:txBody>
                    <a:bodyPr/>
                    <a:lstStyle/>
                    <a:p>
                      <a:endParaRPr lang="pt-BR"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smtClean="0">
                          <a:solidFill>
                            <a:schemeClr val="dk1"/>
                          </a:solidFill>
                          <a:effectLst/>
                          <a:latin typeface="+mn-lt"/>
                          <a:ea typeface="+mn-ea"/>
                          <a:cs typeface="+mn-cs"/>
                        </a:rPr>
                        <a:t>4. Exibir página de visitante.</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58835945"/>
                  </a:ext>
                </a:extLst>
              </a:tr>
              <a:tr h="370840">
                <a:tc>
                  <a:txBody>
                    <a:bodyPr/>
                    <a:lstStyle/>
                    <a:p>
                      <a:r>
                        <a:rPr lang="pt-BR" sz="1600" dirty="0" smtClean="0">
                          <a:solidFill>
                            <a:schemeClr val="tx1"/>
                          </a:solidFill>
                        </a:rPr>
                        <a:t>5. Fim do caso de uso</a:t>
                      </a:r>
                      <a:endParaRPr lang="pt-BR"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4960694"/>
                  </a:ext>
                </a:extLst>
              </a:tr>
            </a:tbl>
          </a:graphicData>
        </a:graphic>
      </p:graphicFrame>
    </p:spTree>
    <p:extLst>
      <p:ext uri="{BB962C8B-B14F-4D97-AF65-F5344CB8AC3E}">
        <p14:creationId xmlns:p14="http://schemas.microsoft.com/office/powerpoint/2010/main" val="342803727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88573" y="229325"/>
            <a:ext cx="9706283" cy="762408"/>
          </a:xfrm>
        </p:spPr>
        <p:txBody>
          <a:bodyPr/>
          <a:lstStyle/>
          <a:p>
            <a:r>
              <a:rPr lang="pt-BR" dirty="0" smtClean="0"/>
              <a:t>Caso de Teste</a:t>
            </a:r>
            <a:endParaRPr lang="pt-BR" dirty="0"/>
          </a:p>
        </p:txBody>
      </p:sp>
      <p:sp>
        <p:nvSpPr>
          <p:cNvPr id="3" name="Marcador de Posição de Conteúdo 2"/>
          <p:cNvSpPr>
            <a:spLocks noGrp="1"/>
          </p:cNvSpPr>
          <p:nvPr>
            <p:ph idx="1"/>
          </p:nvPr>
        </p:nvSpPr>
        <p:spPr>
          <a:xfrm>
            <a:off x="1203815" y="1248228"/>
            <a:ext cx="8595360" cy="4351337"/>
          </a:xfrm>
        </p:spPr>
        <p:txBody>
          <a:bodyPr/>
          <a:lstStyle/>
          <a:p>
            <a:r>
              <a:rPr lang="pt-BR" b="1" dirty="0" smtClean="0"/>
              <a:t>Selecionar Opção: </a:t>
            </a:r>
            <a:r>
              <a:rPr lang="pt-BR" dirty="0" smtClean="0"/>
              <a:t>Descrição</a:t>
            </a:r>
          </a:p>
          <a:p>
            <a:pPr marL="0" indent="0">
              <a:buNone/>
            </a:pPr>
            <a:endParaRPr lang="pt-BR" dirty="0" smtClean="0"/>
          </a:p>
          <a:p>
            <a:endParaRPr lang="pt-BR" b="1" dirty="0"/>
          </a:p>
          <a:p>
            <a:endParaRPr lang="pt-BR" b="1" dirty="0" smtClean="0"/>
          </a:p>
        </p:txBody>
      </p:sp>
      <p:pic>
        <p:nvPicPr>
          <p:cNvPr id="4" name="Imagem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ext uri="{D42A27DB-BD31-4B8C-83A1-F6EECF244321}">
                <p14:modId xmlns:p14="http://schemas.microsoft.com/office/powerpoint/2010/main" val="821374236"/>
              </p:ext>
            </p:extLst>
          </p:nvPr>
        </p:nvGraphicFramePr>
        <p:xfrm>
          <a:off x="1350409" y="1814286"/>
          <a:ext cx="8127999" cy="44832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2709333">
                  <a:extLst>
                    <a:ext uri="{9D8B030D-6E8A-4147-A177-3AD203B41FA5}">
                      <a16:colId xmlns:a16="http://schemas.microsoft.com/office/drawing/2014/main" val="2113526664"/>
                    </a:ext>
                  </a:extLst>
                </a:gridCol>
                <a:gridCol w="2709333">
                  <a:extLst>
                    <a:ext uri="{9D8B030D-6E8A-4147-A177-3AD203B41FA5}">
                      <a16:colId xmlns:a16="http://schemas.microsoft.com/office/drawing/2014/main" val="1496732803"/>
                    </a:ext>
                  </a:extLst>
                </a:gridCol>
              </a:tblGrid>
              <a:tr h="642740">
                <a:tc>
                  <a:txBody>
                    <a:bodyPr/>
                    <a:lstStyle/>
                    <a:p>
                      <a:pPr marL="0" algn="ctr" defTabSz="914400" rtl="0" eaLnBrk="1" latinLnBrk="0" hangingPunct="1"/>
                      <a:r>
                        <a:rPr lang="pt-BR" sz="1600" kern="1200" dirty="0" smtClean="0">
                          <a:solidFill>
                            <a:schemeClr val="bg1"/>
                          </a:solidFill>
                          <a:latin typeface="+mn-lt"/>
                          <a:ea typeface="+mn-ea"/>
                          <a:cs typeface="+mn-cs"/>
                        </a:rPr>
                        <a:t>Casos de Teste</a:t>
                      </a:r>
                      <a:endParaRPr lang="pt-BR" sz="1600" kern="1200" dirty="0">
                        <a:solidFill>
                          <a:schemeClr val="bg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algn="ctr" defTabSz="914400" rtl="0" eaLnBrk="1" latinLnBrk="0" hangingPunct="1"/>
                      <a:r>
                        <a:rPr lang="pt-BR" sz="1600" kern="1200" dirty="0" smtClean="0">
                          <a:solidFill>
                            <a:schemeClr val="bg1"/>
                          </a:solidFill>
                          <a:latin typeface="+mn-lt"/>
                          <a:ea typeface="+mn-ea"/>
                          <a:cs typeface="+mn-cs"/>
                        </a:rPr>
                        <a:t>Descrição do </a:t>
                      </a:r>
                    </a:p>
                    <a:p>
                      <a:pPr marL="0" algn="ctr" defTabSz="914400" rtl="0" eaLnBrk="1" latinLnBrk="0" hangingPunct="1"/>
                      <a:r>
                        <a:rPr lang="pt-BR" sz="1600" kern="1200" dirty="0" smtClean="0">
                          <a:solidFill>
                            <a:schemeClr val="bg1"/>
                          </a:solidFill>
                          <a:latin typeface="+mn-lt"/>
                          <a:ea typeface="+mn-ea"/>
                          <a:cs typeface="+mn-cs"/>
                        </a:rPr>
                        <a:t>Caso de Teste</a:t>
                      </a:r>
                      <a:endParaRPr lang="pt-BR" sz="1600" kern="1200" dirty="0">
                        <a:solidFill>
                          <a:schemeClr val="bg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algn="ctr" defTabSz="914400" rtl="0" eaLnBrk="1" latinLnBrk="0" hangingPunct="1"/>
                      <a:r>
                        <a:rPr lang="pt-BR" sz="1600" kern="1200" dirty="0" smtClean="0">
                          <a:solidFill>
                            <a:schemeClr val="bg1"/>
                          </a:solidFill>
                          <a:latin typeface="+mn-lt"/>
                          <a:ea typeface="+mn-ea"/>
                          <a:cs typeface="+mn-cs"/>
                        </a:rPr>
                        <a:t>Resultado Esperado</a:t>
                      </a:r>
                      <a:endParaRPr lang="pt-BR" sz="1600" kern="1200" dirty="0">
                        <a:solidFill>
                          <a:schemeClr val="bg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370840">
                <a:tc>
                  <a:txBody>
                    <a:bodyPr/>
                    <a:lstStyle/>
                    <a:p>
                      <a:pPr marL="0" algn="ctr" defTabSz="914400" rtl="0" eaLnBrk="1" latinLnBrk="0" hangingPunct="1"/>
                      <a:r>
                        <a:rPr lang="pt-BR" sz="1600" kern="1200" dirty="0" smtClean="0">
                          <a:solidFill>
                            <a:schemeClr val="dk1"/>
                          </a:solidFill>
                          <a:latin typeface="+mn-lt"/>
                          <a:ea typeface="+mn-ea"/>
                          <a:cs typeface="+mn-cs"/>
                        </a:rPr>
                        <a:t>CT #01</a:t>
                      </a:r>
                      <a:endParaRPr lang="pt-BR" sz="16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pt-BR" sz="1600" kern="1200" dirty="0" smtClean="0">
                          <a:solidFill>
                            <a:schemeClr val="dk1"/>
                          </a:solidFill>
                          <a:latin typeface="+mn-lt"/>
                          <a:ea typeface="+mn-ea"/>
                          <a:cs typeface="+mn-cs"/>
                        </a:rPr>
                        <a:t>Verifica se todos os tópicos relacionados a PCDs estão apresentados na página.</a:t>
                      </a:r>
                      <a:endParaRPr lang="pt-BR" sz="16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pt-BR" sz="1600" kern="1200" dirty="0" smtClean="0">
                          <a:solidFill>
                            <a:schemeClr val="dk1"/>
                          </a:solidFill>
                          <a:latin typeface="+mn-lt"/>
                          <a:ea typeface="+mn-ea"/>
                          <a:cs typeface="+mn-cs"/>
                        </a:rPr>
                        <a:t>Caso</a:t>
                      </a:r>
                      <a:r>
                        <a:rPr lang="pt-BR" sz="1600" kern="1200" baseline="0" dirty="0" smtClean="0">
                          <a:solidFill>
                            <a:schemeClr val="dk1"/>
                          </a:solidFill>
                          <a:latin typeface="+mn-lt"/>
                          <a:ea typeface="+mn-ea"/>
                          <a:cs typeface="+mn-cs"/>
                        </a:rPr>
                        <a:t> o usuário não selecione nenhuma opção o esperado é que a página exiba:</a:t>
                      </a:r>
                    </a:p>
                    <a:p>
                      <a:pPr marL="0" algn="l" defTabSz="914400" rtl="0" eaLnBrk="1" latinLnBrk="0" hangingPunct="1"/>
                      <a:r>
                        <a:rPr lang="pt-BR" sz="1600" kern="1200" baseline="0" dirty="0" smtClean="0">
                          <a:solidFill>
                            <a:schemeClr val="dk1"/>
                          </a:solidFill>
                          <a:latin typeface="+mn-lt"/>
                          <a:ea typeface="+mn-ea"/>
                          <a:cs typeface="+mn-cs"/>
                        </a:rPr>
                        <a:t>-Gerenciamento de PCDs;</a:t>
                      </a:r>
                    </a:p>
                    <a:p>
                      <a:pPr marL="0" algn="l" defTabSz="914400" rtl="0" eaLnBrk="1" latinLnBrk="0" hangingPunct="1"/>
                      <a:r>
                        <a:rPr lang="pt-BR" sz="1600" kern="1200" baseline="0" dirty="0" smtClean="0">
                          <a:solidFill>
                            <a:schemeClr val="dk1"/>
                          </a:solidFill>
                          <a:latin typeface="+mn-lt"/>
                          <a:ea typeface="+mn-ea"/>
                          <a:cs typeface="+mn-cs"/>
                        </a:rPr>
                        <a:t>-Processamento de Imagens;</a:t>
                      </a:r>
                    </a:p>
                    <a:p>
                      <a:pPr marL="0" algn="l" defTabSz="914400" rtl="0" eaLnBrk="1" latinLnBrk="0" hangingPunct="1"/>
                      <a:r>
                        <a:rPr lang="pt-BR" sz="1600" kern="1200" baseline="0" dirty="0" smtClean="0">
                          <a:solidFill>
                            <a:schemeClr val="dk1"/>
                          </a:solidFill>
                          <a:latin typeface="+mn-lt"/>
                          <a:ea typeface="+mn-ea"/>
                          <a:cs typeface="+mn-cs"/>
                        </a:rPr>
                        <a:t>-Gerenciamento de Sensores;</a:t>
                      </a:r>
                    </a:p>
                    <a:p>
                      <a:pPr marL="0" algn="l" defTabSz="914400" rtl="0" eaLnBrk="1" latinLnBrk="0" hangingPunct="1"/>
                      <a:r>
                        <a:rPr lang="pt-BR" sz="1600" kern="1200" baseline="0" dirty="0" smtClean="0">
                          <a:solidFill>
                            <a:schemeClr val="dk1"/>
                          </a:solidFill>
                          <a:latin typeface="+mn-lt"/>
                          <a:ea typeface="+mn-ea"/>
                          <a:cs typeface="+mn-cs"/>
                        </a:rPr>
                        <a:t>-Controle de Funcionamento de PCDs.</a:t>
                      </a:r>
                      <a:endParaRPr lang="pt-BR" sz="16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6639649"/>
                  </a:ext>
                </a:extLst>
              </a:tr>
              <a:tr h="370840">
                <a:tc>
                  <a:txBody>
                    <a:bodyPr/>
                    <a:lstStyle/>
                    <a:p>
                      <a:pPr marL="0" algn="ctr" defTabSz="914400" rtl="0" eaLnBrk="1" latinLnBrk="0" hangingPunct="1"/>
                      <a:r>
                        <a:rPr lang="pt-BR" sz="1600" kern="1200" dirty="0" smtClean="0">
                          <a:solidFill>
                            <a:schemeClr val="dk1"/>
                          </a:solidFill>
                          <a:latin typeface="+mn-lt"/>
                          <a:ea typeface="+mn-ea"/>
                          <a:cs typeface="+mn-cs"/>
                        </a:rPr>
                        <a:t>CT#02</a:t>
                      </a:r>
                      <a:endParaRPr lang="pt-BR" sz="16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pt-BR" sz="1600" kern="1200" dirty="0" smtClean="0">
                          <a:solidFill>
                            <a:schemeClr val="dk1"/>
                          </a:solidFill>
                          <a:latin typeface="+mn-lt"/>
                          <a:ea typeface="+mn-ea"/>
                          <a:cs typeface="+mn-cs"/>
                        </a:rPr>
                        <a:t>Verifica se o tópico</a:t>
                      </a:r>
                      <a:r>
                        <a:rPr lang="pt-BR" sz="1600" kern="1200" baseline="0" dirty="0" smtClean="0">
                          <a:solidFill>
                            <a:schemeClr val="dk1"/>
                          </a:solidFill>
                          <a:latin typeface="+mn-lt"/>
                          <a:ea typeface="+mn-ea"/>
                          <a:cs typeface="+mn-cs"/>
                        </a:rPr>
                        <a:t> “Gerenciamento de PCDs” foi selecionado.</a:t>
                      </a:r>
                      <a:endParaRPr lang="pt-BR" sz="16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pt-BR" sz="1600" kern="1200" dirty="0" smtClean="0">
                          <a:solidFill>
                            <a:schemeClr val="dk1"/>
                          </a:solidFill>
                          <a:latin typeface="+mn-lt"/>
                          <a:ea typeface="+mn-ea"/>
                          <a:cs typeface="+mn-cs"/>
                        </a:rPr>
                        <a:t>Caso o usuário selecionar o tópico, exibir o </a:t>
                      </a:r>
                      <a:r>
                        <a:rPr lang="pt-BR" sz="1600" kern="1200" dirty="0" err="1" smtClean="0">
                          <a:solidFill>
                            <a:schemeClr val="dk1"/>
                          </a:solidFill>
                          <a:latin typeface="+mn-lt"/>
                          <a:ea typeface="+mn-ea"/>
                          <a:cs typeface="+mn-cs"/>
                        </a:rPr>
                        <a:t>sub-tópico</a:t>
                      </a:r>
                      <a:r>
                        <a:rPr lang="pt-BR" sz="1600" kern="1200" dirty="0" smtClean="0">
                          <a:solidFill>
                            <a:schemeClr val="dk1"/>
                          </a:solidFill>
                          <a:latin typeface="+mn-lt"/>
                          <a:ea typeface="+mn-ea"/>
                          <a:cs typeface="+mn-cs"/>
                        </a:rPr>
                        <a:t> “Listagem de PCDs”.</a:t>
                      </a:r>
                      <a:endParaRPr lang="pt-BR" sz="16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28661691"/>
                  </a:ext>
                </a:extLst>
              </a:tr>
            </a:tbl>
          </a:graphicData>
        </a:graphic>
      </p:graphicFrame>
    </p:spTree>
    <p:extLst>
      <p:ext uri="{BB962C8B-B14F-4D97-AF65-F5344CB8AC3E}">
        <p14:creationId xmlns:p14="http://schemas.microsoft.com/office/powerpoint/2010/main" val="251322543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61142" y="478971"/>
            <a:ext cx="4267200" cy="812800"/>
          </a:xfrm>
        </p:spPr>
        <p:txBody>
          <a:bodyPr/>
          <a:lstStyle/>
          <a:p>
            <a:r>
              <a:rPr lang="pt-BR" dirty="0" smtClean="0"/>
              <a:t>Casos de Teste</a:t>
            </a:r>
            <a:endParaRPr lang="pt-BR" dirty="0"/>
          </a:p>
        </p:txBody>
      </p:sp>
      <p:graphicFrame>
        <p:nvGraphicFramePr>
          <p:cNvPr id="4" name="Marcador de Posição de Conteúdo 3"/>
          <p:cNvGraphicFramePr>
            <a:graphicFrameLocks noGrp="1"/>
          </p:cNvGraphicFramePr>
          <p:nvPr>
            <p:ph idx="1"/>
            <p:extLst>
              <p:ext uri="{D42A27DB-BD31-4B8C-83A1-F6EECF244321}">
                <p14:modId xmlns:p14="http://schemas.microsoft.com/office/powerpoint/2010/main" val="1708152476"/>
              </p:ext>
            </p:extLst>
          </p:nvPr>
        </p:nvGraphicFramePr>
        <p:xfrm>
          <a:off x="1436234" y="1436910"/>
          <a:ext cx="8433480" cy="4934860"/>
        </p:xfrm>
        <a:graphic>
          <a:graphicData uri="http://schemas.openxmlformats.org/drawingml/2006/table">
            <a:tbl>
              <a:tblPr firstRow="1" bandRow="1">
                <a:tableStyleId>{5C22544A-7EE6-4342-B048-85BDC9FD1C3A}</a:tableStyleId>
              </a:tblPr>
              <a:tblGrid>
                <a:gridCol w="4216740">
                  <a:extLst>
                    <a:ext uri="{9D8B030D-6E8A-4147-A177-3AD203B41FA5}">
                      <a16:colId xmlns:a16="http://schemas.microsoft.com/office/drawing/2014/main" val="520672652"/>
                    </a:ext>
                  </a:extLst>
                </a:gridCol>
                <a:gridCol w="4216740">
                  <a:extLst>
                    <a:ext uri="{9D8B030D-6E8A-4147-A177-3AD203B41FA5}">
                      <a16:colId xmlns:a16="http://schemas.microsoft.com/office/drawing/2014/main" val="513993845"/>
                    </a:ext>
                  </a:extLst>
                </a:gridCol>
              </a:tblGrid>
              <a:tr h="493486">
                <a:tc>
                  <a:txBody>
                    <a:bodyPr/>
                    <a:lstStyle/>
                    <a:p>
                      <a:r>
                        <a:rPr lang="pt-BR" dirty="0" smtClean="0"/>
                        <a:t>Nome do caso de teste:</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r>
                        <a:rPr lang="pt-BR" dirty="0" smtClean="0"/>
                        <a:t>Quantidade de testes: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842058577"/>
                  </a:ext>
                </a:extLst>
              </a:tr>
              <a:tr h="493486">
                <a:tc>
                  <a:txBody>
                    <a:bodyPr/>
                    <a:lstStyle/>
                    <a:p>
                      <a:pPr algn="ctr"/>
                      <a:r>
                        <a:rPr lang="pt-BR" dirty="0" smtClean="0"/>
                        <a:t>Selecionar</a:t>
                      </a:r>
                      <a:r>
                        <a:rPr lang="pt-BR" baseline="0" dirty="0" smtClean="0"/>
                        <a:t> opções </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05</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57468270"/>
                  </a:ext>
                </a:extLst>
              </a:tr>
              <a:tr h="493486">
                <a:tc>
                  <a:txBody>
                    <a:bodyPr/>
                    <a:lstStyle/>
                    <a:p>
                      <a:pPr algn="ctr"/>
                      <a:r>
                        <a:rPr lang="pt-BR" dirty="0" smtClean="0"/>
                        <a:t>Gerenciamento</a:t>
                      </a:r>
                      <a:r>
                        <a:rPr lang="pt-BR" baseline="0" dirty="0" smtClean="0"/>
                        <a:t> de PCDs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01</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25581125"/>
                  </a:ext>
                </a:extLst>
              </a:tr>
              <a:tr h="493486">
                <a:tc>
                  <a:txBody>
                    <a:bodyPr/>
                    <a:lstStyle/>
                    <a:p>
                      <a:pPr algn="ctr"/>
                      <a:r>
                        <a:rPr lang="pt-BR" dirty="0" smtClean="0"/>
                        <a:t>Listagem de PCDs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12</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93486">
                <a:tc>
                  <a:txBody>
                    <a:bodyPr/>
                    <a:lstStyle/>
                    <a:p>
                      <a:pPr algn="ctr"/>
                      <a:r>
                        <a:rPr lang="pt-BR" dirty="0" smtClean="0"/>
                        <a:t>Cadastrar PCD</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16</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93486">
                <a:tc>
                  <a:txBody>
                    <a:bodyPr/>
                    <a:lstStyle/>
                    <a:p>
                      <a:pPr algn="ctr"/>
                      <a:r>
                        <a:rPr lang="pt-BR" dirty="0" smtClean="0"/>
                        <a:t>Editar</a:t>
                      </a:r>
                      <a:r>
                        <a:rPr lang="pt-BR" baseline="0" dirty="0" smtClean="0"/>
                        <a:t> PCD</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06</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493486">
                <a:tc>
                  <a:txBody>
                    <a:bodyPr/>
                    <a:lstStyle/>
                    <a:p>
                      <a:pPr algn="ctr"/>
                      <a:r>
                        <a:rPr lang="pt-BR" dirty="0" smtClean="0"/>
                        <a:t>Excluir PCD</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03</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493486">
                <a:tc>
                  <a:txBody>
                    <a:bodyPr/>
                    <a:lstStyle/>
                    <a:p>
                      <a:pPr algn="ctr"/>
                      <a:r>
                        <a:rPr lang="pt-BR" dirty="0" smtClean="0"/>
                        <a:t>Gerenciamento</a:t>
                      </a:r>
                      <a:r>
                        <a:rPr lang="pt-BR" baseline="0" dirty="0" smtClean="0"/>
                        <a:t> de Tipos de Sensores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01</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93486">
                <a:tc>
                  <a:txBody>
                    <a:bodyPr/>
                    <a:lstStyle/>
                    <a:p>
                      <a:pPr algn="ctr"/>
                      <a:r>
                        <a:rPr lang="pt-BR" dirty="0" smtClean="0"/>
                        <a:t>Tipo de Sensor</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10</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493486">
                <a:tc>
                  <a:txBody>
                    <a:bodyPr/>
                    <a:lstStyle/>
                    <a:p>
                      <a:pPr algn="ctr"/>
                      <a:r>
                        <a:rPr lang="pt-BR" dirty="0" smtClean="0"/>
                        <a:t>Cadastrar</a:t>
                      </a:r>
                      <a:r>
                        <a:rPr lang="pt-BR" baseline="0" dirty="0" smtClean="0"/>
                        <a:t> Tipo de Sensor</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13</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99266303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61142" y="478971"/>
            <a:ext cx="4267200" cy="812800"/>
          </a:xfrm>
        </p:spPr>
        <p:txBody>
          <a:bodyPr/>
          <a:lstStyle/>
          <a:p>
            <a:r>
              <a:rPr lang="pt-BR" dirty="0" smtClean="0"/>
              <a:t>Casos de Teste</a:t>
            </a:r>
            <a:endParaRPr lang="pt-BR" dirty="0"/>
          </a:p>
        </p:txBody>
      </p:sp>
      <p:graphicFrame>
        <p:nvGraphicFramePr>
          <p:cNvPr id="4" name="Marcador de Posição de Conteúdo 3"/>
          <p:cNvGraphicFramePr>
            <a:graphicFrameLocks noGrp="1"/>
          </p:cNvGraphicFramePr>
          <p:nvPr>
            <p:ph idx="1"/>
            <p:extLst>
              <p:ext uri="{D42A27DB-BD31-4B8C-83A1-F6EECF244321}">
                <p14:modId xmlns:p14="http://schemas.microsoft.com/office/powerpoint/2010/main" val="2203432251"/>
              </p:ext>
            </p:extLst>
          </p:nvPr>
        </p:nvGraphicFramePr>
        <p:xfrm>
          <a:off x="1610406" y="1465941"/>
          <a:ext cx="8128000" cy="4945221"/>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520672652"/>
                    </a:ext>
                  </a:extLst>
                </a:gridCol>
                <a:gridCol w="4064000">
                  <a:extLst>
                    <a:ext uri="{9D8B030D-6E8A-4147-A177-3AD203B41FA5}">
                      <a16:colId xmlns:a16="http://schemas.microsoft.com/office/drawing/2014/main" val="513993845"/>
                    </a:ext>
                  </a:extLst>
                </a:gridCol>
              </a:tblGrid>
              <a:tr h="549469">
                <a:tc>
                  <a:txBody>
                    <a:bodyPr/>
                    <a:lstStyle/>
                    <a:p>
                      <a:pPr algn="ctr"/>
                      <a:r>
                        <a:rPr lang="pt-BR" b="0" dirty="0" smtClean="0">
                          <a:solidFill>
                            <a:schemeClr val="tx1"/>
                          </a:solidFill>
                        </a:rPr>
                        <a:t>Editar</a:t>
                      </a:r>
                      <a:r>
                        <a:rPr lang="pt-BR" b="0" baseline="0" dirty="0" smtClean="0">
                          <a:solidFill>
                            <a:schemeClr val="tx1"/>
                          </a:solidFill>
                        </a:rPr>
                        <a:t> Tipo de Sensor</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0" dirty="0" smtClean="0">
                          <a:solidFill>
                            <a:schemeClr val="tx1"/>
                          </a:solidFill>
                        </a:rPr>
                        <a:t>06</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549469">
                <a:tc>
                  <a:txBody>
                    <a:bodyPr/>
                    <a:lstStyle/>
                    <a:p>
                      <a:pPr algn="ctr"/>
                      <a:r>
                        <a:rPr lang="pt-BR" dirty="0" smtClean="0"/>
                        <a:t>Excluir Tipo de Sensor</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03</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49469">
                <a:tc>
                  <a:txBody>
                    <a:bodyPr/>
                    <a:lstStyle/>
                    <a:p>
                      <a:pPr algn="ctr"/>
                      <a:r>
                        <a:rPr lang="pt-BR" dirty="0" smtClean="0"/>
                        <a:t>Listagem</a:t>
                      </a:r>
                      <a:r>
                        <a:rPr lang="pt-BR" baseline="0" dirty="0" smtClean="0"/>
                        <a:t> de Sensores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09</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549469">
                <a:tc>
                  <a:txBody>
                    <a:bodyPr/>
                    <a:lstStyle/>
                    <a:p>
                      <a:pPr marL="0" algn="ctr" defTabSz="914400" rtl="0" eaLnBrk="1" latinLnBrk="0" hangingPunct="1"/>
                      <a:r>
                        <a:rPr lang="pt-BR" sz="1800" b="0" kern="1200" dirty="0" smtClean="0">
                          <a:solidFill>
                            <a:schemeClr val="dk1"/>
                          </a:solidFill>
                          <a:latin typeface="+mn-lt"/>
                          <a:ea typeface="+mn-ea"/>
                          <a:cs typeface="+mn-cs"/>
                        </a:rPr>
                        <a:t>Cadastrar Sensor</a:t>
                      </a:r>
                      <a:endParaRPr lang="pt-BR" sz="18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pt-BR" sz="1800" b="0" kern="1200" dirty="0" smtClean="0">
                          <a:solidFill>
                            <a:schemeClr val="dk1"/>
                          </a:solidFill>
                          <a:latin typeface="+mn-lt"/>
                          <a:ea typeface="+mn-ea"/>
                          <a:cs typeface="+mn-cs"/>
                        </a:rPr>
                        <a:t>08</a:t>
                      </a:r>
                      <a:endParaRPr lang="pt-BR" sz="18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57468270"/>
                  </a:ext>
                </a:extLst>
              </a:tr>
              <a:tr h="549469">
                <a:tc>
                  <a:txBody>
                    <a:bodyPr/>
                    <a:lstStyle/>
                    <a:p>
                      <a:pPr algn="ctr"/>
                      <a:r>
                        <a:rPr lang="pt-BR" dirty="0" smtClean="0"/>
                        <a:t>Editar Sensor</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06</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25581125"/>
                  </a:ext>
                </a:extLst>
              </a:tr>
              <a:tr h="549469">
                <a:tc>
                  <a:txBody>
                    <a:bodyPr/>
                    <a:lstStyle/>
                    <a:p>
                      <a:pPr algn="ctr"/>
                      <a:r>
                        <a:rPr lang="pt-BR" dirty="0" smtClean="0"/>
                        <a:t>Excluir Sensor</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03</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549469">
                <a:tc>
                  <a:txBody>
                    <a:bodyPr/>
                    <a:lstStyle/>
                    <a:p>
                      <a:pPr algn="ctr"/>
                      <a:r>
                        <a:rPr lang="pt-BR" dirty="0" smtClean="0"/>
                        <a:t>Controle</a:t>
                      </a:r>
                      <a:r>
                        <a:rPr lang="pt-BR" baseline="0" dirty="0" smtClean="0"/>
                        <a:t> de Funcionalidades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01</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549469">
                <a:tc>
                  <a:txBody>
                    <a:bodyPr/>
                    <a:lstStyle/>
                    <a:p>
                      <a:pPr algn="ctr"/>
                      <a:r>
                        <a:rPr lang="pt-BR" dirty="0" smtClean="0"/>
                        <a:t>Habilitar/Desabilitar</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09</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549469">
                <a:tc>
                  <a:txBody>
                    <a:bodyPr/>
                    <a:lstStyle/>
                    <a:p>
                      <a:pPr algn="ctr"/>
                      <a:r>
                        <a:rPr lang="pt-BR" dirty="0" smtClean="0"/>
                        <a:t>Listagem</a:t>
                      </a:r>
                      <a:r>
                        <a:rPr lang="pt-BR" baseline="0" dirty="0" smtClean="0"/>
                        <a:t> de Imagens </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07</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6617624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41828" y="261256"/>
            <a:ext cx="9662741" cy="747893"/>
          </a:xfrm>
        </p:spPr>
        <p:txBody>
          <a:bodyPr/>
          <a:lstStyle/>
          <a:p>
            <a:r>
              <a:rPr lang="pt-BR" dirty="0" smtClean="0"/>
              <a:t>Planejamento de Atividades</a:t>
            </a:r>
            <a:endParaRPr lang="pt-BR" dirty="0"/>
          </a:p>
        </p:txBody>
      </p:sp>
      <p:graphicFrame>
        <p:nvGraphicFramePr>
          <p:cNvPr id="4" name="Marcador de Posição de Conteúdo 3"/>
          <p:cNvGraphicFramePr>
            <a:graphicFrameLocks noGrp="1"/>
          </p:cNvGraphicFramePr>
          <p:nvPr>
            <p:ph idx="1"/>
            <p:extLst>
              <p:ext uri="{D42A27DB-BD31-4B8C-83A1-F6EECF244321}">
                <p14:modId xmlns:p14="http://schemas.microsoft.com/office/powerpoint/2010/main" val="663382297"/>
              </p:ext>
            </p:extLst>
          </p:nvPr>
        </p:nvGraphicFramePr>
        <p:xfrm>
          <a:off x="899886" y="1190171"/>
          <a:ext cx="9710056" cy="5084564"/>
        </p:xfrm>
        <a:graphic>
          <a:graphicData uri="http://schemas.openxmlformats.org/drawingml/2006/table">
            <a:tbl>
              <a:tblPr firstRow="1" bandRow="1">
                <a:tableStyleId>{5C22544A-7EE6-4342-B048-85BDC9FD1C3A}</a:tableStyleId>
              </a:tblPr>
              <a:tblGrid>
                <a:gridCol w="1438557">
                  <a:extLst>
                    <a:ext uri="{9D8B030D-6E8A-4147-A177-3AD203B41FA5}">
                      <a16:colId xmlns:a16="http://schemas.microsoft.com/office/drawing/2014/main" val="1891765398"/>
                    </a:ext>
                  </a:extLst>
                </a:gridCol>
                <a:gridCol w="1862640">
                  <a:extLst>
                    <a:ext uri="{9D8B030D-6E8A-4147-A177-3AD203B41FA5}">
                      <a16:colId xmlns:a16="http://schemas.microsoft.com/office/drawing/2014/main" val="3284854588"/>
                    </a:ext>
                  </a:extLst>
                </a:gridCol>
                <a:gridCol w="3036574">
                  <a:extLst>
                    <a:ext uri="{9D8B030D-6E8A-4147-A177-3AD203B41FA5}">
                      <a16:colId xmlns:a16="http://schemas.microsoft.com/office/drawing/2014/main" val="3789069938"/>
                    </a:ext>
                  </a:extLst>
                </a:gridCol>
                <a:gridCol w="3372285">
                  <a:extLst>
                    <a:ext uri="{9D8B030D-6E8A-4147-A177-3AD203B41FA5}">
                      <a16:colId xmlns:a16="http://schemas.microsoft.com/office/drawing/2014/main" val="4068056366"/>
                    </a:ext>
                  </a:extLst>
                </a:gridCol>
              </a:tblGrid>
              <a:tr h="781943">
                <a:tc gridSpan="4">
                  <a:txBody>
                    <a:bodyPr/>
                    <a:lstStyle/>
                    <a:p>
                      <a:pPr algn="ctr"/>
                      <a:r>
                        <a:rPr lang="pt-BR" sz="1800" b="1" dirty="0" smtClean="0"/>
                        <a:t>Planejamento das Iterações para o Desenvolvimento dos Casos de Uso</a:t>
                      </a:r>
                    </a:p>
                    <a:p>
                      <a:pPr algn="ctr"/>
                      <a:r>
                        <a:rPr lang="pt-BR" sz="1800" b="1" dirty="0" smtClean="0"/>
                        <a:t>Módulo PCDs</a:t>
                      </a:r>
                      <a:endParaRPr lang="pt-BR"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a:p>
                  </a:txBody>
                  <a:tcPr/>
                </a:tc>
                <a:tc hMerge="1">
                  <a:txBody>
                    <a:bodyPr/>
                    <a:lstStyle/>
                    <a:p>
                      <a:endParaRPr lang="pt-BR"/>
                    </a:p>
                  </a:txBody>
                  <a:tcPr/>
                </a:tc>
                <a:tc hMerge="1">
                  <a:txBody>
                    <a:bodyPr/>
                    <a:lstStyle/>
                    <a:p>
                      <a:endParaRPr lang="pt-BR" dirty="0"/>
                    </a:p>
                  </a:txBody>
                  <a:tcPr/>
                </a:tc>
                <a:extLst>
                  <a:ext uri="{0D108BD9-81ED-4DB2-BD59-A6C34878D82A}">
                    <a16:rowId xmlns:a16="http://schemas.microsoft.com/office/drawing/2014/main" val="2895991547"/>
                  </a:ext>
                </a:extLst>
              </a:tr>
              <a:tr h="707473">
                <a:tc>
                  <a:txBody>
                    <a:bodyPr/>
                    <a:lstStyle/>
                    <a:p>
                      <a:pPr algn="ctr"/>
                      <a:r>
                        <a:rPr lang="pt-BR" sz="1600" dirty="0" smtClean="0"/>
                        <a:t>Iteração</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smtClean="0"/>
                        <a:t>Data Prevista</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smtClean="0"/>
                        <a:t>Casos de Uso</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dirty="0" smtClean="0"/>
                        <a:t>Equipe Responsável </a:t>
                      </a:r>
                    </a:p>
                    <a:p>
                      <a:pPr algn="ct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1170792116"/>
                  </a:ext>
                </a:extLst>
              </a:tr>
              <a:tr h="890927">
                <a:tc>
                  <a:txBody>
                    <a:bodyPr/>
                    <a:lstStyle/>
                    <a:p>
                      <a:pPr algn="ctr"/>
                      <a:r>
                        <a:rPr lang="pt-BR" dirty="0" smtClean="0"/>
                        <a:t>#01</a:t>
                      </a:r>
                      <a:endParaRPr lang="pt-B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01/07/2016</a:t>
                      </a:r>
                      <a:endParaRPr lang="pt-B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pt-BR" sz="1100" b="0" i="0" u="none" strike="noStrike" dirty="0">
                          <a:solidFill>
                            <a:srgbClr val="000000"/>
                          </a:solidFill>
                          <a:effectLst/>
                          <a:latin typeface="Calibri" panose="020F0502020204030204" pitchFamily="34" charset="0"/>
                        </a:rPr>
                        <a:t> </a:t>
                      </a:r>
                      <a:r>
                        <a:rPr lang="pt-BR" sz="1800" kern="1200" dirty="0">
                          <a:solidFill>
                            <a:schemeClr val="dk1"/>
                          </a:solidFill>
                          <a:latin typeface="+mn-lt"/>
                          <a:ea typeface="+mn-ea"/>
                          <a:cs typeface="+mn-cs"/>
                        </a:rPr>
                        <a:t>Selecionar Opções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BR" sz="1800" kern="1200" dirty="0">
                          <a:solidFill>
                            <a:schemeClr val="dk1"/>
                          </a:solidFill>
                          <a:latin typeface="+mn-lt"/>
                          <a:ea typeface="+mn-ea"/>
                          <a:cs typeface="+mn-cs"/>
                        </a:rPr>
                        <a:t>Julia (Analista), Grazielle (DBA), Lucas (Desenvolvedor)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0471864"/>
                  </a:ext>
                </a:extLst>
              </a:tr>
              <a:tr h="1687229">
                <a:tc>
                  <a:txBody>
                    <a:bodyPr/>
                    <a:lstStyle/>
                    <a:p>
                      <a:pPr algn="ctr"/>
                      <a:r>
                        <a:rPr lang="pt-BR" dirty="0" smtClean="0"/>
                        <a:t>#01</a:t>
                      </a:r>
                      <a:endParaRPr lang="pt-B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01/07/2016</a:t>
                      </a:r>
                      <a:endParaRPr lang="pt-B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BR" sz="1800" kern="1200" dirty="0">
                          <a:solidFill>
                            <a:schemeClr val="dk1"/>
                          </a:solidFill>
                          <a:latin typeface="+mn-lt"/>
                          <a:ea typeface="+mn-ea"/>
                          <a:cs typeface="+mn-cs"/>
                        </a:rPr>
                        <a:t>Gerenciamento de PCDs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BR" sz="1800" kern="1200" dirty="0">
                          <a:solidFill>
                            <a:schemeClr val="dk1"/>
                          </a:solidFill>
                          <a:latin typeface="+mn-lt"/>
                          <a:ea typeface="+mn-ea"/>
                          <a:cs typeface="+mn-cs"/>
                        </a:rPr>
                        <a:t>Raquel (Analista), Wictor (DBA), Bruno (Desenvolvedor) e João Buchivieser (Desenvolvedor)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7964739"/>
                  </a:ext>
                </a:extLst>
              </a:tr>
              <a:tr h="1016992">
                <a:tc>
                  <a:txBody>
                    <a:bodyPr/>
                    <a:lstStyle/>
                    <a:p>
                      <a:pPr algn="ctr"/>
                      <a:r>
                        <a:rPr lang="pt-BR" dirty="0" smtClean="0"/>
                        <a:t>#01</a:t>
                      </a:r>
                      <a:endParaRPr lang="pt-B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01/07/2016</a:t>
                      </a:r>
                      <a:endParaRPr lang="pt-B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pt-BR" sz="1800" kern="1200" dirty="0">
                          <a:solidFill>
                            <a:schemeClr val="dk1"/>
                          </a:solidFill>
                          <a:latin typeface="+mn-lt"/>
                          <a:ea typeface="+mn-ea"/>
                          <a:cs typeface="+mn-cs"/>
                        </a:rPr>
                        <a:t>Controle de Funcionamento de PCDs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BR" sz="1800" kern="1200" dirty="0">
                          <a:solidFill>
                            <a:schemeClr val="dk1"/>
                          </a:solidFill>
                          <a:latin typeface="+mn-lt"/>
                          <a:ea typeface="+mn-ea"/>
                          <a:cs typeface="+mn-cs"/>
                        </a:rPr>
                        <a:t>Julia (Analista), Grazielle (DBA), Lucas (Desenvolvedor)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8615960"/>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335144790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41828" y="261256"/>
            <a:ext cx="9662741" cy="747893"/>
          </a:xfrm>
        </p:spPr>
        <p:txBody>
          <a:bodyPr/>
          <a:lstStyle/>
          <a:p>
            <a:r>
              <a:rPr lang="pt-BR" dirty="0" smtClean="0"/>
              <a:t>Planejamento de Atividades</a:t>
            </a:r>
            <a:endParaRPr lang="pt-BR" dirty="0"/>
          </a:p>
        </p:txBody>
      </p:sp>
      <p:graphicFrame>
        <p:nvGraphicFramePr>
          <p:cNvPr id="4" name="Marcador de Posição de Conteúdo 3"/>
          <p:cNvGraphicFramePr>
            <a:graphicFrameLocks noGrp="1"/>
          </p:cNvGraphicFramePr>
          <p:nvPr>
            <p:ph idx="1"/>
            <p:extLst>
              <p:ext uri="{D42A27DB-BD31-4B8C-83A1-F6EECF244321}">
                <p14:modId xmlns:p14="http://schemas.microsoft.com/office/powerpoint/2010/main" val="1957271008"/>
              </p:ext>
            </p:extLst>
          </p:nvPr>
        </p:nvGraphicFramePr>
        <p:xfrm>
          <a:off x="899886" y="1190171"/>
          <a:ext cx="9710057" cy="5390255"/>
        </p:xfrm>
        <a:graphic>
          <a:graphicData uri="http://schemas.openxmlformats.org/drawingml/2006/table">
            <a:tbl>
              <a:tblPr firstRow="1" bandRow="1">
                <a:tableStyleId>{5C22544A-7EE6-4342-B048-85BDC9FD1C3A}</a:tableStyleId>
              </a:tblPr>
              <a:tblGrid>
                <a:gridCol w="1438557">
                  <a:extLst>
                    <a:ext uri="{9D8B030D-6E8A-4147-A177-3AD203B41FA5}">
                      <a16:colId xmlns:a16="http://schemas.microsoft.com/office/drawing/2014/main" val="1891765398"/>
                    </a:ext>
                  </a:extLst>
                </a:gridCol>
                <a:gridCol w="1862640">
                  <a:extLst>
                    <a:ext uri="{9D8B030D-6E8A-4147-A177-3AD203B41FA5}">
                      <a16:colId xmlns:a16="http://schemas.microsoft.com/office/drawing/2014/main" val="3284854588"/>
                    </a:ext>
                  </a:extLst>
                </a:gridCol>
                <a:gridCol w="3036574">
                  <a:extLst>
                    <a:ext uri="{9D8B030D-6E8A-4147-A177-3AD203B41FA5}">
                      <a16:colId xmlns:a16="http://schemas.microsoft.com/office/drawing/2014/main" val="3789069938"/>
                    </a:ext>
                  </a:extLst>
                </a:gridCol>
                <a:gridCol w="3372286">
                  <a:extLst>
                    <a:ext uri="{9D8B030D-6E8A-4147-A177-3AD203B41FA5}">
                      <a16:colId xmlns:a16="http://schemas.microsoft.com/office/drawing/2014/main" val="4068056366"/>
                    </a:ext>
                  </a:extLst>
                </a:gridCol>
              </a:tblGrid>
              <a:tr h="781943">
                <a:tc gridSpan="4">
                  <a:txBody>
                    <a:bodyPr/>
                    <a:lstStyle/>
                    <a:p>
                      <a:pPr algn="ctr"/>
                      <a:r>
                        <a:rPr lang="pt-BR" sz="1800" b="1" dirty="0" smtClean="0"/>
                        <a:t>Planejamento das Iterações para o Desenvolvimento dos Casos de Uso</a:t>
                      </a:r>
                    </a:p>
                    <a:p>
                      <a:pPr algn="ctr"/>
                      <a:r>
                        <a:rPr lang="pt-BR" sz="1800" b="1" dirty="0" smtClean="0"/>
                        <a:t>Módulo PCDs</a:t>
                      </a:r>
                      <a:endParaRPr lang="pt-BR"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a:p>
                  </a:txBody>
                  <a:tcPr/>
                </a:tc>
                <a:tc hMerge="1">
                  <a:txBody>
                    <a:bodyPr/>
                    <a:lstStyle/>
                    <a:p>
                      <a:endParaRPr lang="pt-BR"/>
                    </a:p>
                  </a:txBody>
                  <a:tcPr/>
                </a:tc>
                <a:tc hMerge="1">
                  <a:txBody>
                    <a:bodyPr/>
                    <a:lstStyle/>
                    <a:p>
                      <a:endParaRPr lang="pt-BR" dirty="0"/>
                    </a:p>
                  </a:txBody>
                  <a:tcPr/>
                </a:tc>
                <a:extLst>
                  <a:ext uri="{0D108BD9-81ED-4DB2-BD59-A6C34878D82A}">
                    <a16:rowId xmlns:a16="http://schemas.microsoft.com/office/drawing/2014/main" val="2895991547"/>
                  </a:ext>
                </a:extLst>
              </a:tr>
              <a:tr h="707473">
                <a:tc>
                  <a:txBody>
                    <a:bodyPr/>
                    <a:lstStyle/>
                    <a:p>
                      <a:pPr algn="ctr"/>
                      <a:r>
                        <a:rPr lang="pt-BR" sz="1600" dirty="0" smtClean="0"/>
                        <a:t>Iteração</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smtClean="0"/>
                        <a:t>Data Prevista</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smtClean="0"/>
                        <a:t>Casos de Uso</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dirty="0" smtClean="0"/>
                        <a:t>Equipe Responsável </a:t>
                      </a:r>
                    </a:p>
                    <a:p>
                      <a:pPr algn="ct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1170792116"/>
                  </a:ext>
                </a:extLst>
              </a:tr>
              <a:tr h="1016992">
                <a:tc>
                  <a:txBody>
                    <a:bodyPr/>
                    <a:lstStyle/>
                    <a:p>
                      <a:pPr algn="ctr"/>
                      <a:r>
                        <a:rPr lang="pt-BR" dirty="0" smtClean="0"/>
                        <a:t>#02</a:t>
                      </a:r>
                      <a:endParaRPr lang="pt-B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19/08/2016</a:t>
                      </a:r>
                      <a:endParaRPr lang="pt-B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pt-BR" sz="1100" b="0" i="0" u="none" strike="noStrike" dirty="0">
                          <a:solidFill>
                            <a:srgbClr val="000000"/>
                          </a:solidFill>
                          <a:effectLst/>
                          <a:latin typeface="Calibri" panose="020F0502020204030204" pitchFamily="34" charset="0"/>
                        </a:rPr>
                        <a:t> </a:t>
                      </a:r>
                      <a:r>
                        <a:rPr lang="pt-BR" sz="1800" b="0" i="0" u="none" strike="noStrike" kern="1200" dirty="0" smtClean="0">
                          <a:solidFill>
                            <a:schemeClr val="dk1"/>
                          </a:solidFill>
                          <a:effectLst/>
                          <a:latin typeface="+mn-lt"/>
                          <a:ea typeface="+mn-ea"/>
                          <a:cs typeface="+mn-cs"/>
                        </a:rPr>
                        <a:t>Cadastrar</a:t>
                      </a:r>
                      <a:r>
                        <a:rPr lang="pt-BR" sz="1800" b="0" i="0" u="none" strike="noStrike" kern="1200" baseline="0" dirty="0" smtClean="0">
                          <a:solidFill>
                            <a:schemeClr val="dk1"/>
                          </a:solidFill>
                          <a:effectLst/>
                          <a:latin typeface="+mn-lt"/>
                          <a:ea typeface="+mn-ea"/>
                          <a:cs typeface="+mn-cs"/>
                        </a:rPr>
                        <a:t> PCD</a:t>
                      </a:r>
                      <a:endParaRPr lang="pt-BR" sz="1800" kern="1200" dirty="0">
                        <a:solidFill>
                          <a:schemeClr val="dk1"/>
                        </a:solidFill>
                        <a:latin typeface="+mn-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BR" sz="1800" kern="1200" dirty="0" smtClean="0">
                          <a:solidFill>
                            <a:schemeClr val="dk1"/>
                          </a:solidFill>
                          <a:latin typeface="+mn-lt"/>
                          <a:ea typeface="+mn-ea"/>
                          <a:cs typeface="+mn-cs"/>
                        </a:rPr>
                        <a:t>Raquel (Analista), </a:t>
                      </a:r>
                      <a:r>
                        <a:rPr lang="pt-BR" sz="1800" kern="1200" dirty="0" err="1" smtClean="0">
                          <a:solidFill>
                            <a:schemeClr val="dk1"/>
                          </a:solidFill>
                          <a:latin typeface="+mn-lt"/>
                          <a:ea typeface="+mn-ea"/>
                          <a:cs typeface="+mn-cs"/>
                        </a:rPr>
                        <a:t>Wictor</a:t>
                      </a:r>
                      <a:r>
                        <a:rPr lang="pt-BR" sz="1800" kern="1200" dirty="0" smtClean="0">
                          <a:solidFill>
                            <a:schemeClr val="dk1"/>
                          </a:solidFill>
                          <a:latin typeface="+mn-lt"/>
                          <a:ea typeface="+mn-ea"/>
                          <a:cs typeface="+mn-cs"/>
                        </a:rPr>
                        <a:t> (DBA), Bruno (Desenvolvedor) e João </a:t>
                      </a:r>
                      <a:r>
                        <a:rPr lang="pt-BR" sz="1800" kern="1200" dirty="0" err="1" smtClean="0">
                          <a:solidFill>
                            <a:schemeClr val="dk1"/>
                          </a:solidFill>
                          <a:latin typeface="+mn-lt"/>
                          <a:ea typeface="+mn-ea"/>
                          <a:cs typeface="+mn-cs"/>
                        </a:rPr>
                        <a:t>Buchivieser</a:t>
                      </a:r>
                      <a:r>
                        <a:rPr lang="pt-BR" sz="1800" kern="1200" dirty="0" smtClean="0">
                          <a:solidFill>
                            <a:schemeClr val="dk1"/>
                          </a:solidFill>
                          <a:latin typeface="+mn-lt"/>
                          <a:ea typeface="+mn-ea"/>
                          <a:cs typeface="+mn-cs"/>
                        </a:rPr>
                        <a:t> (Desenvolvedor)</a:t>
                      </a:r>
                      <a:endParaRPr lang="pt-BR" sz="1800" kern="1200" dirty="0">
                        <a:solidFill>
                          <a:schemeClr val="dk1"/>
                        </a:solidFill>
                        <a:latin typeface="+mn-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0471864"/>
                  </a:ext>
                </a:extLst>
              </a:tr>
              <a:tr h="1687229">
                <a:tc>
                  <a:txBody>
                    <a:bodyPr/>
                    <a:lstStyle/>
                    <a:p>
                      <a:pPr algn="ctr"/>
                      <a:r>
                        <a:rPr lang="pt-BR" dirty="0" smtClean="0"/>
                        <a:t>#02</a:t>
                      </a:r>
                      <a:endParaRPr lang="pt-B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19/08/2016</a:t>
                      </a:r>
                      <a:endParaRPr lang="pt-B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BR" sz="1800" kern="1200" dirty="0" smtClean="0">
                          <a:solidFill>
                            <a:schemeClr val="dk1"/>
                          </a:solidFill>
                          <a:latin typeface="+mn-lt"/>
                          <a:ea typeface="+mn-ea"/>
                          <a:cs typeface="+mn-cs"/>
                        </a:rPr>
                        <a:t>Listagem</a:t>
                      </a:r>
                      <a:r>
                        <a:rPr lang="pt-BR" sz="1800" kern="1200" baseline="0" dirty="0" smtClean="0">
                          <a:solidFill>
                            <a:schemeClr val="dk1"/>
                          </a:solidFill>
                          <a:latin typeface="+mn-lt"/>
                          <a:ea typeface="+mn-ea"/>
                          <a:cs typeface="+mn-cs"/>
                        </a:rPr>
                        <a:t> de PCD</a:t>
                      </a:r>
                      <a:endParaRPr lang="pt-BR" sz="1800" kern="1200" dirty="0">
                        <a:solidFill>
                          <a:schemeClr val="dk1"/>
                        </a:solidFill>
                        <a:latin typeface="+mn-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BR" sz="1800" kern="1200" dirty="0">
                          <a:solidFill>
                            <a:schemeClr val="dk1"/>
                          </a:solidFill>
                          <a:latin typeface="+mn-lt"/>
                          <a:ea typeface="+mn-ea"/>
                          <a:cs typeface="+mn-cs"/>
                        </a:rPr>
                        <a:t>Raquel (Analista), Wictor (DBA), Bruno (Desenvolvedor) e João Buchivieser (Desenvolvedor)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7964739"/>
                  </a:ext>
                </a:extLst>
              </a:tr>
              <a:tr h="1016992">
                <a:tc>
                  <a:txBody>
                    <a:bodyPr/>
                    <a:lstStyle/>
                    <a:p>
                      <a:pPr algn="ctr"/>
                      <a:r>
                        <a:rPr lang="pt-BR" dirty="0" smtClean="0"/>
                        <a:t>#02</a:t>
                      </a:r>
                      <a:endParaRPr lang="pt-B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19/08/2016</a:t>
                      </a:r>
                      <a:endParaRPr lang="pt-B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pt-BR" sz="1800" kern="1200" dirty="0" smtClean="0">
                          <a:solidFill>
                            <a:schemeClr val="dk1"/>
                          </a:solidFill>
                          <a:latin typeface="+mn-lt"/>
                          <a:ea typeface="+mn-ea"/>
                          <a:cs typeface="+mn-cs"/>
                        </a:rPr>
                        <a:t>Editar</a:t>
                      </a:r>
                      <a:r>
                        <a:rPr lang="pt-BR" sz="1800" kern="1200" baseline="0" dirty="0" smtClean="0">
                          <a:solidFill>
                            <a:schemeClr val="dk1"/>
                          </a:solidFill>
                          <a:latin typeface="+mn-lt"/>
                          <a:ea typeface="+mn-ea"/>
                          <a:cs typeface="+mn-cs"/>
                        </a:rPr>
                        <a:t> PCD</a:t>
                      </a:r>
                      <a:endParaRPr lang="pt-BR" sz="1800" kern="1200" dirty="0">
                        <a:solidFill>
                          <a:schemeClr val="dk1"/>
                        </a:solidFill>
                        <a:latin typeface="+mn-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BR" sz="1800" kern="1200" dirty="0" smtClean="0">
                          <a:solidFill>
                            <a:schemeClr val="dk1"/>
                          </a:solidFill>
                          <a:latin typeface="+mn-lt"/>
                          <a:ea typeface="+mn-ea"/>
                          <a:cs typeface="+mn-cs"/>
                        </a:rPr>
                        <a:t>Raquel (Analista), </a:t>
                      </a:r>
                      <a:r>
                        <a:rPr lang="pt-BR" sz="1800" kern="1200" dirty="0" err="1" smtClean="0">
                          <a:solidFill>
                            <a:schemeClr val="dk1"/>
                          </a:solidFill>
                          <a:latin typeface="+mn-lt"/>
                          <a:ea typeface="+mn-ea"/>
                          <a:cs typeface="+mn-cs"/>
                        </a:rPr>
                        <a:t>Wictor</a:t>
                      </a:r>
                      <a:r>
                        <a:rPr lang="pt-BR" sz="1800" kern="1200" dirty="0" smtClean="0">
                          <a:solidFill>
                            <a:schemeClr val="dk1"/>
                          </a:solidFill>
                          <a:latin typeface="+mn-lt"/>
                          <a:ea typeface="+mn-ea"/>
                          <a:cs typeface="+mn-cs"/>
                        </a:rPr>
                        <a:t> (DBA), Bruno (Desenvolvedor) e João </a:t>
                      </a:r>
                      <a:r>
                        <a:rPr lang="pt-BR" sz="1800" kern="1200" dirty="0" err="1" smtClean="0">
                          <a:solidFill>
                            <a:schemeClr val="dk1"/>
                          </a:solidFill>
                          <a:latin typeface="+mn-lt"/>
                          <a:ea typeface="+mn-ea"/>
                          <a:cs typeface="+mn-cs"/>
                        </a:rPr>
                        <a:t>Buchivieser</a:t>
                      </a:r>
                      <a:r>
                        <a:rPr lang="pt-BR" sz="1800" kern="1200" dirty="0" smtClean="0">
                          <a:solidFill>
                            <a:schemeClr val="dk1"/>
                          </a:solidFill>
                          <a:latin typeface="+mn-lt"/>
                          <a:ea typeface="+mn-ea"/>
                          <a:cs typeface="+mn-cs"/>
                        </a:rPr>
                        <a:t> (Desenvolvedor)</a:t>
                      </a:r>
                      <a:endParaRPr lang="pt-BR" sz="1800" kern="1200" dirty="0">
                        <a:solidFill>
                          <a:schemeClr val="dk1"/>
                        </a:solidFill>
                        <a:latin typeface="+mn-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8615960"/>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191519900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41828" y="261256"/>
            <a:ext cx="9662741" cy="747893"/>
          </a:xfrm>
        </p:spPr>
        <p:txBody>
          <a:bodyPr/>
          <a:lstStyle/>
          <a:p>
            <a:r>
              <a:rPr lang="pt-BR" dirty="0" smtClean="0"/>
              <a:t>Planejamento de Atividades</a:t>
            </a:r>
            <a:endParaRPr lang="pt-BR" dirty="0"/>
          </a:p>
        </p:txBody>
      </p:sp>
      <p:graphicFrame>
        <p:nvGraphicFramePr>
          <p:cNvPr id="4" name="Marcador de Posição de Conteúdo 3"/>
          <p:cNvGraphicFramePr>
            <a:graphicFrameLocks noGrp="1"/>
          </p:cNvGraphicFramePr>
          <p:nvPr>
            <p:ph idx="1"/>
            <p:extLst>
              <p:ext uri="{D42A27DB-BD31-4B8C-83A1-F6EECF244321}">
                <p14:modId xmlns:p14="http://schemas.microsoft.com/office/powerpoint/2010/main" val="3027972008"/>
              </p:ext>
            </p:extLst>
          </p:nvPr>
        </p:nvGraphicFramePr>
        <p:xfrm>
          <a:off x="899886" y="1190171"/>
          <a:ext cx="9710057" cy="4660078"/>
        </p:xfrm>
        <a:graphic>
          <a:graphicData uri="http://schemas.openxmlformats.org/drawingml/2006/table">
            <a:tbl>
              <a:tblPr firstRow="1" bandRow="1">
                <a:tableStyleId>{5C22544A-7EE6-4342-B048-85BDC9FD1C3A}</a:tableStyleId>
              </a:tblPr>
              <a:tblGrid>
                <a:gridCol w="1438557">
                  <a:extLst>
                    <a:ext uri="{9D8B030D-6E8A-4147-A177-3AD203B41FA5}">
                      <a16:colId xmlns:a16="http://schemas.microsoft.com/office/drawing/2014/main" val="1891765398"/>
                    </a:ext>
                  </a:extLst>
                </a:gridCol>
                <a:gridCol w="1862640">
                  <a:extLst>
                    <a:ext uri="{9D8B030D-6E8A-4147-A177-3AD203B41FA5}">
                      <a16:colId xmlns:a16="http://schemas.microsoft.com/office/drawing/2014/main" val="3284854588"/>
                    </a:ext>
                  </a:extLst>
                </a:gridCol>
                <a:gridCol w="3036574">
                  <a:extLst>
                    <a:ext uri="{9D8B030D-6E8A-4147-A177-3AD203B41FA5}">
                      <a16:colId xmlns:a16="http://schemas.microsoft.com/office/drawing/2014/main" val="3789069938"/>
                    </a:ext>
                  </a:extLst>
                </a:gridCol>
                <a:gridCol w="3372286">
                  <a:extLst>
                    <a:ext uri="{9D8B030D-6E8A-4147-A177-3AD203B41FA5}">
                      <a16:colId xmlns:a16="http://schemas.microsoft.com/office/drawing/2014/main" val="4068056366"/>
                    </a:ext>
                  </a:extLst>
                </a:gridCol>
              </a:tblGrid>
              <a:tr h="781943">
                <a:tc gridSpan="4">
                  <a:txBody>
                    <a:bodyPr/>
                    <a:lstStyle/>
                    <a:p>
                      <a:pPr algn="ctr"/>
                      <a:r>
                        <a:rPr lang="pt-BR" sz="1800" b="1" dirty="0" smtClean="0"/>
                        <a:t>Planejamento das Iterações para o Desenvolvimento dos Casos de Uso</a:t>
                      </a:r>
                    </a:p>
                    <a:p>
                      <a:pPr algn="ctr"/>
                      <a:r>
                        <a:rPr lang="pt-BR" sz="1800" b="1" dirty="0" smtClean="0"/>
                        <a:t>Módulo PCDs</a:t>
                      </a:r>
                      <a:endParaRPr lang="pt-BR"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a:p>
                  </a:txBody>
                  <a:tcPr/>
                </a:tc>
                <a:tc hMerge="1">
                  <a:txBody>
                    <a:bodyPr/>
                    <a:lstStyle/>
                    <a:p>
                      <a:endParaRPr lang="pt-BR"/>
                    </a:p>
                  </a:txBody>
                  <a:tcPr/>
                </a:tc>
                <a:tc hMerge="1">
                  <a:txBody>
                    <a:bodyPr/>
                    <a:lstStyle/>
                    <a:p>
                      <a:endParaRPr lang="pt-BR" dirty="0"/>
                    </a:p>
                  </a:txBody>
                  <a:tcPr/>
                </a:tc>
                <a:extLst>
                  <a:ext uri="{0D108BD9-81ED-4DB2-BD59-A6C34878D82A}">
                    <a16:rowId xmlns:a16="http://schemas.microsoft.com/office/drawing/2014/main" val="2895991547"/>
                  </a:ext>
                </a:extLst>
              </a:tr>
              <a:tr h="707473">
                <a:tc>
                  <a:txBody>
                    <a:bodyPr/>
                    <a:lstStyle/>
                    <a:p>
                      <a:pPr algn="ctr"/>
                      <a:r>
                        <a:rPr lang="pt-BR" sz="1600" dirty="0" smtClean="0"/>
                        <a:t>Iteração</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smtClean="0"/>
                        <a:t>Data Prevista</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smtClean="0"/>
                        <a:t>Casos de Uso</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dirty="0" smtClean="0"/>
                        <a:t>Equipe Responsável </a:t>
                      </a:r>
                    </a:p>
                    <a:p>
                      <a:pPr algn="ct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1170792116"/>
                  </a:ext>
                </a:extLst>
              </a:tr>
              <a:tr h="1016992">
                <a:tc>
                  <a:txBody>
                    <a:bodyPr/>
                    <a:lstStyle/>
                    <a:p>
                      <a:pPr algn="ctr"/>
                      <a:r>
                        <a:rPr lang="pt-BR" dirty="0" smtClean="0"/>
                        <a:t>#02</a:t>
                      </a:r>
                      <a:endParaRPr lang="pt-B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19/08/2016</a:t>
                      </a:r>
                      <a:endParaRPr lang="pt-B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pt-BR" sz="1100" b="0" i="0" u="none" strike="noStrike" dirty="0">
                          <a:solidFill>
                            <a:srgbClr val="000000"/>
                          </a:solidFill>
                          <a:effectLst/>
                          <a:latin typeface="Calibri" panose="020F0502020204030204" pitchFamily="34" charset="0"/>
                        </a:rPr>
                        <a:t> </a:t>
                      </a:r>
                      <a:r>
                        <a:rPr lang="pt-BR" sz="1800" b="0" i="0" u="none" strike="noStrike" kern="1200" dirty="0" smtClean="0">
                          <a:solidFill>
                            <a:schemeClr val="dk1"/>
                          </a:solidFill>
                          <a:effectLst/>
                          <a:latin typeface="+mn-lt"/>
                          <a:ea typeface="+mn-ea"/>
                          <a:cs typeface="+mn-cs"/>
                        </a:rPr>
                        <a:t>Excluir</a:t>
                      </a:r>
                      <a:r>
                        <a:rPr lang="pt-BR" sz="1800" b="0" i="0" u="none" strike="noStrike" kern="1200" baseline="0" dirty="0" smtClean="0">
                          <a:solidFill>
                            <a:schemeClr val="dk1"/>
                          </a:solidFill>
                          <a:effectLst/>
                          <a:latin typeface="+mn-lt"/>
                          <a:ea typeface="+mn-ea"/>
                          <a:cs typeface="+mn-cs"/>
                        </a:rPr>
                        <a:t> PCD</a:t>
                      </a:r>
                      <a:endParaRPr lang="pt-BR" sz="1800" kern="1200" dirty="0">
                        <a:solidFill>
                          <a:schemeClr val="dk1"/>
                        </a:solidFill>
                        <a:latin typeface="+mn-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BR" sz="1800" kern="1200" dirty="0" smtClean="0">
                          <a:solidFill>
                            <a:schemeClr val="dk1"/>
                          </a:solidFill>
                          <a:latin typeface="+mn-lt"/>
                          <a:ea typeface="+mn-ea"/>
                          <a:cs typeface="+mn-cs"/>
                        </a:rPr>
                        <a:t>Raquel (Analista), </a:t>
                      </a:r>
                      <a:r>
                        <a:rPr lang="pt-BR" sz="1800" kern="1200" dirty="0" err="1" smtClean="0">
                          <a:solidFill>
                            <a:schemeClr val="dk1"/>
                          </a:solidFill>
                          <a:latin typeface="+mn-lt"/>
                          <a:ea typeface="+mn-ea"/>
                          <a:cs typeface="+mn-cs"/>
                        </a:rPr>
                        <a:t>Wictor</a:t>
                      </a:r>
                      <a:r>
                        <a:rPr lang="pt-BR" sz="1800" kern="1200" dirty="0" smtClean="0">
                          <a:solidFill>
                            <a:schemeClr val="dk1"/>
                          </a:solidFill>
                          <a:latin typeface="+mn-lt"/>
                          <a:ea typeface="+mn-ea"/>
                          <a:cs typeface="+mn-cs"/>
                        </a:rPr>
                        <a:t> (DBA), Bruno (Desenvolvedor) e João </a:t>
                      </a:r>
                      <a:r>
                        <a:rPr lang="pt-BR" sz="1800" kern="1200" dirty="0" err="1" smtClean="0">
                          <a:solidFill>
                            <a:schemeClr val="dk1"/>
                          </a:solidFill>
                          <a:latin typeface="+mn-lt"/>
                          <a:ea typeface="+mn-ea"/>
                          <a:cs typeface="+mn-cs"/>
                        </a:rPr>
                        <a:t>Buchivieser</a:t>
                      </a:r>
                      <a:r>
                        <a:rPr lang="pt-BR" sz="1800" kern="1200" dirty="0" smtClean="0">
                          <a:solidFill>
                            <a:schemeClr val="dk1"/>
                          </a:solidFill>
                          <a:latin typeface="+mn-lt"/>
                          <a:ea typeface="+mn-ea"/>
                          <a:cs typeface="+mn-cs"/>
                        </a:rPr>
                        <a:t> (Desenvolvedor)</a:t>
                      </a:r>
                      <a:endParaRPr lang="pt-BR" sz="1800" kern="1200" dirty="0">
                        <a:solidFill>
                          <a:schemeClr val="dk1"/>
                        </a:solidFill>
                        <a:latin typeface="+mn-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0471864"/>
                  </a:ext>
                </a:extLst>
              </a:tr>
              <a:tr h="1046865">
                <a:tc>
                  <a:txBody>
                    <a:bodyPr/>
                    <a:lstStyle/>
                    <a:p>
                      <a:pPr algn="ctr"/>
                      <a:r>
                        <a:rPr lang="pt-BR" dirty="0" smtClean="0"/>
                        <a:t>#02</a:t>
                      </a:r>
                      <a:endParaRPr lang="pt-B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19/08/2016</a:t>
                      </a:r>
                      <a:endParaRPr lang="pt-B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BR" sz="1800" kern="1200" dirty="0" smtClean="0">
                          <a:solidFill>
                            <a:schemeClr val="dk1"/>
                          </a:solidFill>
                          <a:latin typeface="+mn-lt"/>
                          <a:ea typeface="+mn-ea"/>
                          <a:cs typeface="+mn-cs"/>
                        </a:rPr>
                        <a:t>Tipo</a:t>
                      </a:r>
                      <a:r>
                        <a:rPr lang="pt-BR" sz="1800" kern="1200" baseline="0" dirty="0" smtClean="0">
                          <a:solidFill>
                            <a:schemeClr val="dk1"/>
                          </a:solidFill>
                          <a:latin typeface="+mn-lt"/>
                          <a:ea typeface="+mn-ea"/>
                          <a:cs typeface="+mn-cs"/>
                        </a:rPr>
                        <a:t> de Sensor</a:t>
                      </a:r>
                      <a:endParaRPr lang="pt-BR" sz="1800" kern="1200" dirty="0">
                        <a:solidFill>
                          <a:schemeClr val="dk1"/>
                        </a:solidFill>
                        <a:latin typeface="+mn-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BR" sz="1800" kern="1200" dirty="0" smtClean="0">
                          <a:solidFill>
                            <a:schemeClr val="dk1"/>
                          </a:solidFill>
                          <a:latin typeface="+mn-lt"/>
                          <a:ea typeface="+mn-ea"/>
                          <a:cs typeface="+mn-cs"/>
                        </a:rPr>
                        <a:t>Julia (Analista), Grazielle (DBA), Lucas (Desenvolvedor)</a:t>
                      </a:r>
                      <a:endParaRPr lang="pt-BR" sz="1800" kern="1200" dirty="0">
                        <a:solidFill>
                          <a:schemeClr val="dk1"/>
                        </a:solidFill>
                        <a:latin typeface="+mn-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7964739"/>
                  </a:ext>
                </a:extLst>
              </a:tr>
              <a:tr h="1016992">
                <a:tc>
                  <a:txBody>
                    <a:bodyPr/>
                    <a:lstStyle/>
                    <a:p>
                      <a:pPr algn="ctr"/>
                      <a:r>
                        <a:rPr lang="pt-BR" dirty="0" smtClean="0"/>
                        <a:t>#02</a:t>
                      </a:r>
                      <a:endParaRPr lang="pt-B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19/08/2016</a:t>
                      </a:r>
                      <a:endParaRPr lang="pt-B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pt-BR" sz="1800" kern="1200" dirty="0" smtClean="0">
                          <a:solidFill>
                            <a:schemeClr val="dk1"/>
                          </a:solidFill>
                          <a:latin typeface="+mn-lt"/>
                          <a:ea typeface="+mn-ea"/>
                          <a:cs typeface="+mn-cs"/>
                        </a:rPr>
                        <a:t>Cadastrar</a:t>
                      </a:r>
                      <a:r>
                        <a:rPr lang="pt-BR" sz="1800" kern="1200" baseline="0" dirty="0" smtClean="0">
                          <a:solidFill>
                            <a:schemeClr val="dk1"/>
                          </a:solidFill>
                          <a:latin typeface="+mn-lt"/>
                          <a:ea typeface="+mn-ea"/>
                          <a:cs typeface="+mn-cs"/>
                        </a:rPr>
                        <a:t> Tipo de Sensor</a:t>
                      </a:r>
                      <a:endParaRPr lang="pt-BR" sz="1800" kern="1200" dirty="0">
                        <a:solidFill>
                          <a:schemeClr val="dk1"/>
                        </a:solidFill>
                        <a:latin typeface="+mn-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BR" sz="1800" kern="1200" dirty="0" smtClean="0">
                          <a:solidFill>
                            <a:schemeClr val="dk1"/>
                          </a:solidFill>
                          <a:latin typeface="+mn-lt"/>
                          <a:ea typeface="+mn-ea"/>
                          <a:cs typeface="+mn-cs"/>
                        </a:rPr>
                        <a:t>Julia (Analista), Grazielle (DBA), Lucas (Desenvolvedor)</a:t>
                      </a:r>
                      <a:endParaRPr lang="pt-BR" sz="1800" kern="1200" dirty="0">
                        <a:solidFill>
                          <a:schemeClr val="dk1"/>
                        </a:solidFill>
                        <a:latin typeface="+mn-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8615960"/>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129193478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41828" y="261256"/>
            <a:ext cx="9662741" cy="747893"/>
          </a:xfrm>
        </p:spPr>
        <p:txBody>
          <a:bodyPr/>
          <a:lstStyle/>
          <a:p>
            <a:r>
              <a:rPr lang="pt-BR" dirty="0" smtClean="0"/>
              <a:t>Planejamento de Atividades</a:t>
            </a:r>
            <a:endParaRPr lang="pt-BR" dirty="0"/>
          </a:p>
        </p:txBody>
      </p:sp>
      <p:graphicFrame>
        <p:nvGraphicFramePr>
          <p:cNvPr id="4" name="Marcador de Posição de Conteúdo 3"/>
          <p:cNvGraphicFramePr>
            <a:graphicFrameLocks noGrp="1"/>
          </p:cNvGraphicFramePr>
          <p:nvPr>
            <p:ph idx="1"/>
            <p:extLst>
              <p:ext uri="{D42A27DB-BD31-4B8C-83A1-F6EECF244321}">
                <p14:modId xmlns:p14="http://schemas.microsoft.com/office/powerpoint/2010/main" val="3194887201"/>
              </p:ext>
            </p:extLst>
          </p:nvPr>
        </p:nvGraphicFramePr>
        <p:xfrm>
          <a:off x="885372" y="957942"/>
          <a:ext cx="9724571" cy="5441337"/>
        </p:xfrm>
        <a:graphic>
          <a:graphicData uri="http://schemas.openxmlformats.org/drawingml/2006/table">
            <a:tbl>
              <a:tblPr firstRow="1" bandRow="1">
                <a:tableStyleId>{5C22544A-7EE6-4342-B048-85BDC9FD1C3A}</a:tableStyleId>
              </a:tblPr>
              <a:tblGrid>
                <a:gridCol w="1438557">
                  <a:extLst>
                    <a:ext uri="{9D8B030D-6E8A-4147-A177-3AD203B41FA5}">
                      <a16:colId xmlns:a16="http://schemas.microsoft.com/office/drawing/2014/main" val="1891765398"/>
                    </a:ext>
                  </a:extLst>
                </a:gridCol>
                <a:gridCol w="1862640">
                  <a:extLst>
                    <a:ext uri="{9D8B030D-6E8A-4147-A177-3AD203B41FA5}">
                      <a16:colId xmlns:a16="http://schemas.microsoft.com/office/drawing/2014/main" val="3284854588"/>
                    </a:ext>
                  </a:extLst>
                </a:gridCol>
                <a:gridCol w="3036574">
                  <a:extLst>
                    <a:ext uri="{9D8B030D-6E8A-4147-A177-3AD203B41FA5}">
                      <a16:colId xmlns:a16="http://schemas.microsoft.com/office/drawing/2014/main" val="3789069938"/>
                    </a:ext>
                  </a:extLst>
                </a:gridCol>
                <a:gridCol w="3386800">
                  <a:extLst>
                    <a:ext uri="{9D8B030D-6E8A-4147-A177-3AD203B41FA5}">
                      <a16:colId xmlns:a16="http://schemas.microsoft.com/office/drawing/2014/main" val="4068056366"/>
                    </a:ext>
                  </a:extLst>
                </a:gridCol>
              </a:tblGrid>
              <a:tr h="638629">
                <a:tc gridSpan="4">
                  <a:txBody>
                    <a:bodyPr/>
                    <a:lstStyle/>
                    <a:p>
                      <a:pPr algn="ctr"/>
                      <a:r>
                        <a:rPr lang="pt-BR" sz="1800" b="1" dirty="0" smtClean="0"/>
                        <a:t>Planejamento das Iterações para o Desenvolvimento dos Casos de Uso</a:t>
                      </a:r>
                    </a:p>
                    <a:p>
                      <a:pPr algn="ctr"/>
                      <a:r>
                        <a:rPr lang="pt-BR" sz="1800" b="1" dirty="0" smtClean="0"/>
                        <a:t>Módulo PCDs</a:t>
                      </a:r>
                      <a:endParaRPr lang="pt-BR"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a:p>
                  </a:txBody>
                  <a:tcPr/>
                </a:tc>
                <a:tc hMerge="1">
                  <a:txBody>
                    <a:bodyPr/>
                    <a:lstStyle/>
                    <a:p>
                      <a:endParaRPr lang="pt-BR"/>
                    </a:p>
                  </a:txBody>
                  <a:tcPr/>
                </a:tc>
                <a:tc hMerge="1">
                  <a:txBody>
                    <a:bodyPr/>
                    <a:lstStyle/>
                    <a:p>
                      <a:endParaRPr lang="pt-BR" dirty="0"/>
                    </a:p>
                  </a:txBody>
                  <a:tcPr/>
                </a:tc>
                <a:extLst>
                  <a:ext uri="{0D108BD9-81ED-4DB2-BD59-A6C34878D82A}">
                    <a16:rowId xmlns:a16="http://schemas.microsoft.com/office/drawing/2014/main" val="2895991547"/>
                  </a:ext>
                </a:extLst>
              </a:tr>
              <a:tr h="419464">
                <a:tc>
                  <a:txBody>
                    <a:bodyPr/>
                    <a:lstStyle/>
                    <a:p>
                      <a:pPr algn="ctr"/>
                      <a:r>
                        <a:rPr lang="pt-BR" sz="1600" dirty="0" smtClean="0"/>
                        <a:t>Iteração</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smtClean="0"/>
                        <a:t>Data Prevista</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smtClean="0"/>
                        <a:t>Casos de Uso</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dirty="0" smtClean="0"/>
                        <a:t>Equipe Responsável </a:t>
                      </a:r>
                    </a:p>
                    <a:p>
                      <a:pPr algn="ct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1170792116"/>
                  </a:ext>
                </a:extLst>
              </a:tr>
              <a:tr h="731270">
                <a:tc>
                  <a:txBody>
                    <a:bodyPr/>
                    <a:lstStyle/>
                    <a:p>
                      <a:pPr algn="ctr"/>
                      <a:r>
                        <a:rPr lang="pt-BR" dirty="0" smtClean="0"/>
                        <a:t>#03</a:t>
                      </a:r>
                      <a:endParaRPr lang="pt-B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09/09/2016</a:t>
                      </a:r>
                      <a:endParaRPr lang="pt-B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pt-BR" sz="1100" b="0" i="0" u="none" strike="noStrike" dirty="0">
                          <a:solidFill>
                            <a:srgbClr val="000000"/>
                          </a:solidFill>
                          <a:effectLst/>
                          <a:latin typeface="Calibri" panose="020F0502020204030204" pitchFamily="34" charset="0"/>
                        </a:rPr>
                        <a:t> </a:t>
                      </a:r>
                      <a:r>
                        <a:rPr lang="pt-BR" sz="1800" b="0" i="0" u="none" strike="noStrike" kern="1200" dirty="0" smtClean="0">
                          <a:solidFill>
                            <a:schemeClr val="dk1"/>
                          </a:solidFill>
                          <a:effectLst/>
                          <a:latin typeface="+mn-lt"/>
                          <a:ea typeface="+mn-ea"/>
                          <a:cs typeface="+mn-cs"/>
                        </a:rPr>
                        <a:t>Listagem</a:t>
                      </a:r>
                      <a:r>
                        <a:rPr lang="pt-BR" sz="1800" b="0" i="0" u="none" strike="noStrike" kern="1200" baseline="0" dirty="0" smtClean="0">
                          <a:solidFill>
                            <a:schemeClr val="dk1"/>
                          </a:solidFill>
                          <a:effectLst/>
                          <a:latin typeface="+mn-lt"/>
                          <a:ea typeface="+mn-ea"/>
                          <a:cs typeface="+mn-cs"/>
                        </a:rPr>
                        <a:t> dos Tipos de Sensores</a:t>
                      </a:r>
                      <a:endParaRPr lang="pt-BR" sz="1800" kern="1200" dirty="0">
                        <a:solidFill>
                          <a:schemeClr val="dk1"/>
                        </a:solidFill>
                        <a:latin typeface="+mn-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BR" sz="1800" kern="1200" dirty="0" smtClean="0">
                          <a:solidFill>
                            <a:schemeClr val="dk1"/>
                          </a:solidFill>
                          <a:latin typeface="+mn-lt"/>
                          <a:ea typeface="+mn-ea"/>
                          <a:cs typeface="+mn-cs"/>
                        </a:rPr>
                        <a:t>Julia (Analista), Grazielle (DBA), Lucas (Desenvolvedor)</a:t>
                      </a:r>
                      <a:endParaRPr lang="pt-BR" sz="1800" kern="1200" dirty="0">
                        <a:solidFill>
                          <a:schemeClr val="dk1"/>
                        </a:solidFill>
                        <a:latin typeface="+mn-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0471864"/>
                  </a:ext>
                </a:extLst>
              </a:tr>
              <a:tr h="653143">
                <a:tc>
                  <a:txBody>
                    <a:bodyPr/>
                    <a:lstStyle/>
                    <a:p>
                      <a:pPr algn="ctr"/>
                      <a:r>
                        <a:rPr lang="pt-BR" dirty="0" smtClean="0"/>
                        <a:t>#03</a:t>
                      </a:r>
                      <a:endParaRPr lang="pt-B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smtClean="0"/>
                        <a:t>09/09/2016</a:t>
                      </a:r>
                    </a:p>
                    <a:p>
                      <a:pPr algn="ctr"/>
                      <a:endParaRPr lang="pt-B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BR" sz="1800" kern="1200" dirty="0" smtClean="0">
                          <a:solidFill>
                            <a:schemeClr val="dk1"/>
                          </a:solidFill>
                          <a:latin typeface="+mn-lt"/>
                          <a:ea typeface="+mn-ea"/>
                          <a:cs typeface="+mn-cs"/>
                        </a:rPr>
                        <a:t>Editar</a:t>
                      </a:r>
                      <a:r>
                        <a:rPr lang="pt-BR" sz="1800" kern="1200" baseline="0" dirty="0" smtClean="0">
                          <a:solidFill>
                            <a:schemeClr val="dk1"/>
                          </a:solidFill>
                          <a:latin typeface="+mn-lt"/>
                          <a:ea typeface="+mn-ea"/>
                          <a:cs typeface="+mn-cs"/>
                        </a:rPr>
                        <a:t> Tipos de Sensores</a:t>
                      </a:r>
                      <a:endParaRPr lang="pt-BR" sz="1800" kern="1200" dirty="0">
                        <a:solidFill>
                          <a:schemeClr val="dk1"/>
                        </a:solidFill>
                        <a:latin typeface="+mn-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BR" sz="1800" kern="1200" dirty="0" smtClean="0">
                          <a:solidFill>
                            <a:schemeClr val="dk1"/>
                          </a:solidFill>
                          <a:latin typeface="+mn-lt"/>
                          <a:ea typeface="+mn-ea"/>
                          <a:cs typeface="+mn-cs"/>
                        </a:rPr>
                        <a:t>Julia (Analista), Grazielle (DBA), Lucas (Desenvolvedor)</a:t>
                      </a:r>
                      <a:endParaRPr lang="pt-BR" sz="1800" kern="1200" dirty="0">
                        <a:solidFill>
                          <a:schemeClr val="dk1"/>
                        </a:solidFill>
                        <a:latin typeface="+mn-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7964739"/>
                  </a:ext>
                </a:extLst>
              </a:tr>
              <a:tr h="624114">
                <a:tc>
                  <a:txBody>
                    <a:bodyPr/>
                    <a:lstStyle/>
                    <a:p>
                      <a:pPr algn="ctr"/>
                      <a:r>
                        <a:rPr lang="pt-BR" dirty="0" smtClean="0"/>
                        <a:t>#03</a:t>
                      </a:r>
                      <a:endParaRPr lang="pt-B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09/09/2016</a:t>
                      </a:r>
                      <a:endParaRPr lang="pt-B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pt-BR" sz="1800" kern="1200" dirty="0" smtClean="0">
                          <a:solidFill>
                            <a:schemeClr val="dk1"/>
                          </a:solidFill>
                          <a:latin typeface="+mn-lt"/>
                          <a:ea typeface="+mn-ea"/>
                          <a:cs typeface="+mn-cs"/>
                        </a:rPr>
                        <a:t>Excluir</a:t>
                      </a:r>
                      <a:r>
                        <a:rPr lang="pt-BR" sz="1800" kern="1200" baseline="0" dirty="0" smtClean="0">
                          <a:solidFill>
                            <a:schemeClr val="dk1"/>
                          </a:solidFill>
                          <a:latin typeface="+mn-lt"/>
                          <a:ea typeface="+mn-ea"/>
                          <a:cs typeface="+mn-cs"/>
                        </a:rPr>
                        <a:t> Tipos de Sensores</a:t>
                      </a:r>
                      <a:endParaRPr lang="pt-BR" sz="1800" kern="1200" dirty="0">
                        <a:solidFill>
                          <a:schemeClr val="dk1"/>
                        </a:solidFill>
                        <a:latin typeface="+mn-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BR" sz="1800" kern="1200" dirty="0" smtClean="0">
                          <a:solidFill>
                            <a:schemeClr val="dk1"/>
                          </a:solidFill>
                          <a:latin typeface="+mn-lt"/>
                          <a:ea typeface="+mn-ea"/>
                          <a:cs typeface="+mn-cs"/>
                        </a:rPr>
                        <a:t>Julia (Analista), Grazielle (DBA), Lucas (Desenvolvedor)</a:t>
                      </a:r>
                      <a:endParaRPr lang="pt-BR" sz="1800" kern="1200" dirty="0">
                        <a:solidFill>
                          <a:schemeClr val="dk1"/>
                        </a:solidFill>
                        <a:latin typeface="+mn-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8615960"/>
                  </a:ext>
                </a:extLst>
              </a:tr>
              <a:tr h="624114">
                <a:tc>
                  <a:txBody>
                    <a:bodyPr/>
                    <a:lstStyle/>
                    <a:p>
                      <a:pPr algn="ctr"/>
                      <a:r>
                        <a:rPr lang="pt-BR" dirty="0" smtClean="0"/>
                        <a:t>#03</a:t>
                      </a:r>
                      <a:endParaRPr lang="pt-B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09/09/2016</a:t>
                      </a:r>
                      <a:endParaRPr lang="pt-B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pt-BR" sz="1800" kern="1200" dirty="0" smtClean="0">
                          <a:solidFill>
                            <a:schemeClr val="dk1"/>
                          </a:solidFill>
                          <a:latin typeface="+mn-lt"/>
                          <a:ea typeface="+mn-ea"/>
                          <a:cs typeface="+mn-cs"/>
                        </a:rPr>
                        <a:t>Gerenciamento de Sensores</a:t>
                      </a:r>
                      <a:endParaRPr lang="pt-BR" sz="1800" kern="1200" dirty="0">
                        <a:solidFill>
                          <a:schemeClr val="dk1"/>
                        </a:solidFill>
                        <a:latin typeface="+mn-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800" kern="1200" dirty="0" smtClean="0">
                          <a:solidFill>
                            <a:schemeClr val="dk1"/>
                          </a:solidFill>
                          <a:latin typeface="+mn-lt"/>
                          <a:ea typeface="+mn-ea"/>
                          <a:cs typeface="+mn-cs"/>
                        </a:rPr>
                        <a:t>Raquel (Analista), </a:t>
                      </a:r>
                      <a:r>
                        <a:rPr lang="pt-BR" sz="1800" kern="1200" dirty="0" err="1" smtClean="0">
                          <a:solidFill>
                            <a:schemeClr val="dk1"/>
                          </a:solidFill>
                          <a:latin typeface="+mn-lt"/>
                          <a:ea typeface="+mn-ea"/>
                          <a:cs typeface="+mn-cs"/>
                        </a:rPr>
                        <a:t>Wictor</a:t>
                      </a:r>
                      <a:r>
                        <a:rPr lang="pt-BR" sz="1800" kern="1200" dirty="0" smtClean="0">
                          <a:solidFill>
                            <a:schemeClr val="dk1"/>
                          </a:solidFill>
                          <a:latin typeface="+mn-lt"/>
                          <a:ea typeface="+mn-ea"/>
                          <a:cs typeface="+mn-cs"/>
                        </a:rPr>
                        <a:t> (DBA), Bruno (Desenvolvedor) e João </a:t>
                      </a:r>
                      <a:r>
                        <a:rPr lang="pt-BR" sz="1800" kern="1200" dirty="0" err="1" smtClean="0">
                          <a:solidFill>
                            <a:schemeClr val="dk1"/>
                          </a:solidFill>
                          <a:latin typeface="+mn-lt"/>
                          <a:ea typeface="+mn-ea"/>
                          <a:cs typeface="+mn-cs"/>
                        </a:rPr>
                        <a:t>Buchivieser</a:t>
                      </a:r>
                      <a:r>
                        <a:rPr lang="pt-BR" sz="1800" kern="1200" dirty="0" smtClean="0">
                          <a:solidFill>
                            <a:schemeClr val="dk1"/>
                          </a:solidFill>
                          <a:latin typeface="+mn-lt"/>
                          <a:ea typeface="+mn-ea"/>
                          <a:cs typeface="+mn-cs"/>
                        </a:rPr>
                        <a:t> (Desenvolvedor)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624114">
                <a:tc>
                  <a:txBody>
                    <a:bodyPr/>
                    <a:lstStyle/>
                    <a:p>
                      <a:pPr algn="ctr"/>
                      <a:r>
                        <a:rPr lang="pt-BR" dirty="0" smtClean="0"/>
                        <a:t>#03</a:t>
                      </a:r>
                      <a:endParaRPr lang="pt-B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09/09/2016</a:t>
                      </a:r>
                      <a:endParaRPr lang="pt-B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pt-BR" sz="1800" kern="1200" dirty="0" smtClean="0">
                          <a:solidFill>
                            <a:schemeClr val="dk1"/>
                          </a:solidFill>
                          <a:latin typeface="+mn-lt"/>
                          <a:ea typeface="+mn-ea"/>
                          <a:cs typeface="+mn-cs"/>
                        </a:rPr>
                        <a:t>Excluir</a:t>
                      </a:r>
                      <a:r>
                        <a:rPr lang="pt-BR" sz="1800" kern="1200" baseline="0" dirty="0" smtClean="0">
                          <a:solidFill>
                            <a:schemeClr val="dk1"/>
                          </a:solidFill>
                          <a:latin typeface="+mn-lt"/>
                          <a:ea typeface="+mn-ea"/>
                          <a:cs typeface="+mn-cs"/>
                        </a:rPr>
                        <a:t> Sensor</a:t>
                      </a:r>
                      <a:endParaRPr lang="pt-BR" sz="1800" kern="1200" dirty="0">
                        <a:solidFill>
                          <a:schemeClr val="dk1"/>
                        </a:solidFill>
                        <a:latin typeface="+mn-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800" kern="1200" dirty="0" smtClean="0">
                          <a:solidFill>
                            <a:schemeClr val="dk1"/>
                          </a:solidFill>
                          <a:latin typeface="+mn-lt"/>
                          <a:ea typeface="+mn-ea"/>
                          <a:cs typeface="+mn-cs"/>
                        </a:rPr>
                        <a:t>Raquel (Analista), </a:t>
                      </a:r>
                      <a:r>
                        <a:rPr lang="pt-BR" sz="1800" kern="1200" dirty="0" err="1" smtClean="0">
                          <a:solidFill>
                            <a:schemeClr val="dk1"/>
                          </a:solidFill>
                          <a:latin typeface="+mn-lt"/>
                          <a:ea typeface="+mn-ea"/>
                          <a:cs typeface="+mn-cs"/>
                        </a:rPr>
                        <a:t>Wictor</a:t>
                      </a:r>
                      <a:r>
                        <a:rPr lang="pt-BR" sz="1800" kern="1200" dirty="0" smtClean="0">
                          <a:solidFill>
                            <a:schemeClr val="dk1"/>
                          </a:solidFill>
                          <a:latin typeface="+mn-lt"/>
                          <a:ea typeface="+mn-ea"/>
                          <a:cs typeface="+mn-cs"/>
                        </a:rPr>
                        <a:t> (DBA), Bruno (Desenvolvedor) e João </a:t>
                      </a:r>
                      <a:r>
                        <a:rPr lang="pt-BR" sz="1800" kern="1200" dirty="0" err="1" smtClean="0">
                          <a:solidFill>
                            <a:schemeClr val="dk1"/>
                          </a:solidFill>
                          <a:latin typeface="+mn-lt"/>
                          <a:ea typeface="+mn-ea"/>
                          <a:cs typeface="+mn-cs"/>
                        </a:rPr>
                        <a:t>Buchivieser</a:t>
                      </a:r>
                      <a:r>
                        <a:rPr lang="pt-BR" sz="1800" kern="1200" dirty="0" smtClean="0">
                          <a:solidFill>
                            <a:schemeClr val="dk1"/>
                          </a:solidFill>
                          <a:latin typeface="+mn-lt"/>
                          <a:ea typeface="+mn-ea"/>
                          <a:cs typeface="+mn-cs"/>
                        </a:rPr>
                        <a:t> (Desenvolvedor)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122501460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41828" y="261256"/>
            <a:ext cx="9662741" cy="747893"/>
          </a:xfrm>
        </p:spPr>
        <p:txBody>
          <a:bodyPr/>
          <a:lstStyle/>
          <a:p>
            <a:r>
              <a:rPr lang="pt-BR" dirty="0" smtClean="0"/>
              <a:t>Planejamento de Atividades</a:t>
            </a:r>
            <a:endParaRPr lang="pt-BR" dirty="0"/>
          </a:p>
        </p:txBody>
      </p:sp>
      <p:graphicFrame>
        <p:nvGraphicFramePr>
          <p:cNvPr id="4" name="Marcador de Posição de Conteúdo 3"/>
          <p:cNvGraphicFramePr>
            <a:graphicFrameLocks noGrp="1"/>
          </p:cNvGraphicFramePr>
          <p:nvPr>
            <p:ph idx="1"/>
            <p:extLst>
              <p:ext uri="{D42A27DB-BD31-4B8C-83A1-F6EECF244321}">
                <p14:modId xmlns:p14="http://schemas.microsoft.com/office/powerpoint/2010/main" val="2320037055"/>
              </p:ext>
            </p:extLst>
          </p:nvPr>
        </p:nvGraphicFramePr>
        <p:xfrm>
          <a:off x="885372" y="1175656"/>
          <a:ext cx="9724571" cy="5163729"/>
        </p:xfrm>
        <a:graphic>
          <a:graphicData uri="http://schemas.openxmlformats.org/drawingml/2006/table">
            <a:tbl>
              <a:tblPr firstRow="1" bandRow="1">
                <a:tableStyleId>{5C22544A-7EE6-4342-B048-85BDC9FD1C3A}</a:tableStyleId>
              </a:tblPr>
              <a:tblGrid>
                <a:gridCol w="1438557">
                  <a:extLst>
                    <a:ext uri="{9D8B030D-6E8A-4147-A177-3AD203B41FA5}">
                      <a16:colId xmlns:a16="http://schemas.microsoft.com/office/drawing/2014/main" val="1891765398"/>
                    </a:ext>
                  </a:extLst>
                </a:gridCol>
                <a:gridCol w="1862640">
                  <a:extLst>
                    <a:ext uri="{9D8B030D-6E8A-4147-A177-3AD203B41FA5}">
                      <a16:colId xmlns:a16="http://schemas.microsoft.com/office/drawing/2014/main" val="3284854588"/>
                    </a:ext>
                  </a:extLst>
                </a:gridCol>
                <a:gridCol w="3036574">
                  <a:extLst>
                    <a:ext uri="{9D8B030D-6E8A-4147-A177-3AD203B41FA5}">
                      <a16:colId xmlns:a16="http://schemas.microsoft.com/office/drawing/2014/main" val="3789069938"/>
                    </a:ext>
                  </a:extLst>
                </a:gridCol>
                <a:gridCol w="3386800">
                  <a:extLst>
                    <a:ext uri="{9D8B030D-6E8A-4147-A177-3AD203B41FA5}">
                      <a16:colId xmlns:a16="http://schemas.microsoft.com/office/drawing/2014/main" val="4068056366"/>
                    </a:ext>
                  </a:extLst>
                </a:gridCol>
              </a:tblGrid>
              <a:tr h="638629">
                <a:tc gridSpan="4">
                  <a:txBody>
                    <a:bodyPr/>
                    <a:lstStyle/>
                    <a:p>
                      <a:pPr algn="ctr"/>
                      <a:r>
                        <a:rPr lang="pt-BR" sz="1800" b="1" dirty="0" smtClean="0"/>
                        <a:t>Planejamento das Iterações para o Desenvolvimento dos Casos de Uso</a:t>
                      </a:r>
                    </a:p>
                    <a:p>
                      <a:pPr algn="ctr"/>
                      <a:r>
                        <a:rPr lang="pt-BR" sz="1800" b="1" dirty="0" smtClean="0"/>
                        <a:t>Módulo PCDs</a:t>
                      </a:r>
                      <a:endParaRPr lang="pt-BR"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a:p>
                  </a:txBody>
                  <a:tcPr/>
                </a:tc>
                <a:tc hMerge="1">
                  <a:txBody>
                    <a:bodyPr/>
                    <a:lstStyle/>
                    <a:p>
                      <a:endParaRPr lang="pt-BR"/>
                    </a:p>
                  </a:txBody>
                  <a:tcPr/>
                </a:tc>
                <a:tc hMerge="1">
                  <a:txBody>
                    <a:bodyPr/>
                    <a:lstStyle/>
                    <a:p>
                      <a:endParaRPr lang="pt-BR" dirty="0"/>
                    </a:p>
                  </a:txBody>
                  <a:tcPr/>
                </a:tc>
                <a:extLst>
                  <a:ext uri="{0D108BD9-81ED-4DB2-BD59-A6C34878D82A}">
                    <a16:rowId xmlns:a16="http://schemas.microsoft.com/office/drawing/2014/main" val="2895991547"/>
                  </a:ext>
                </a:extLst>
              </a:tr>
              <a:tr h="419464">
                <a:tc>
                  <a:txBody>
                    <a:bodyPr/>
                    <a:lstStyle/>
                    <a:p>
                      <a:pPr algn="ctr"/>
                      <a:r>
                        <a:rPr lang="pt-BR" sz="1600" dirty="0" smtClean="0"/>
                        <a:t>Iteração</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smtClean="0"/>
                        <a:t>Data Prevista</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smtClean="0"/>
                        <a:t>Casos de Uso</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dirty="0" smtClean="0"/>
                        <a:t>Equipe Responsável </a:t>
                      </a:r>
                    </a:p>
                    <a:p>
                      <a:pPr algn="ct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1170792116"/>
                  </a:ext>
                </a:extLst>
              </a:tr>
              <a:tr h="731270">
                <a:tc>
                  <a:txBody>
                    <a:bodyPr/>
                    <a:lstStyle/>
                    <a:p>
                      <a:pPr algn="ctr"/>
                      <a:r>
                        <a:rPr lang="pt-BR" dirty="0" smtClean="0"/>
                        <a:t>#03</a:t>
                      </a:r>
                      <a:endParaRPr lang="pt-B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09/09/2016</a:t>
                      </a:r>
                      <a:endParaRPr lang="pt-B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pt-BR" sz="1800" kern="1200" dirty="0" smtClean="0">
                          <a:solidFill>
                            <a:schemeClr val="dk1"/>
                          </a:solidFill>
                          <a:latin typeface="+mn-lt"/>
                          <a:ea typeface="+mn-ea"/>
                          <a:cs typeface="+mn-cs"/>
                        </a:rPr>
                        <a:t>Editar Sensor</a:t>
                      </a:r>
                      <a:endParaRPr lang="pt-BR" sz="1800" kern="1200" dirty="0">
                        <a:solidFill>
                          <a:schemeClr val="dk1"/>
                        </a:solidFill>
                        <a:latin typeface="+mn-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800" kern="1200" dirty="0" smtClean="0">
                          <a:solidFill>
                            <a:schemeClr val="dk1"/>
                          </a:solidFill>
                          <a:latin typeface="+mn-lt"/>
                          <a:ea typeface="+mn-ea"/>
                          <a:cs typeface="+mn-cs"/>
                        </a:rPr>
                        <a:t>Raquel (Analista), </a:t>
                      </a:r>
                      <a:r>
                        <a:rPr lang="pt-BR" sz="1800" kern="1200" dirty="0" err="1" smtClean="0">
                          <a:solidFill>
                            <a:schemeClr val="dk1"/>
                          </a:solidFill>
                          <a:latin typeface="+mn-lt"/>
                          <a:ea typeface="+mn-ea"/>
                          <a:cs typeface="+mn-cs"/>
                        </a:rPr>
                        <a:t>Wictor</a:t>
                      </a:r>
                      <a:r>
                        <a:rPr lang="pt-BR" sz="1800" kern="1200" dirty="0" smtClean="0">
                          <a:solidFill>
                            <a:schemeClr val="dk1"/>
                          </a:solidFill>
                          <a:latin typeface="+mn-lt"/>
                          <a:ea typeface="+mn-ea"/>
                          <a:cs typeface="+mn-cs"/>
                        </a:rPr>
                        <a:t> (DBA), Bruno (Desenvolvedor) e João </a:t>
                      </a:r>
                      <a:r>
                        <a:rPr lang="pt-BR" sz="1800" kern="1200" dirty="0" err="1" smtClean="0">
                          <a:solidFill>
                            <a:schemeClr val="dk1"/>
                          </a:solidFill>
                          <a:latin typeface="+mn-lt"/>
                          <a:ea typeface="+mn-ea"/>
                          <a:cs typeface="+mn-cs"/>
                        </a:rPr>
                        <a:t>Buchivieser</a:t>
                      </a:r>
                      <a:r>
                        <a:rPr lang="pt-BR" sz="1800" kern="1200" dirty="0" smtClean="0">
                          <a:solidFill>
                            <a:schemeClr val="dk1"/>
                          </a:solidFill>
                          <a:latin typeface="+mn-lt"/>
                          <a:ea typeface="+mn-ea"/>
                          <a:cs typeface="+mn-cs"/>
                        </a:rPr>
                        <a:t> (Desenvolvedor)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0471864"/>
                  </a:ext>
                </a:extLst>
              </a:tr>
              <a:tr h="653143">
                <a:tc>
                  <a:txBody>
                    <a:bodyPr/>
                    <a:lstStyle/>
                    <a:p>
                      <a:pPr algn="ctr"/>
                      <a:r>
                        <a:rPr lang="pt-BR" dirty="0" smtClean="0"/>
                        <a:t>#04</a:t>
                      </a:r>
                      <a:endParaRPr lang="pt-B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30/09/2016</a:t>
                      </a:r>
                      <a:endParaRPr lang="pt-B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BR" sz="1800" kern="1200" dirty="0" smtClean="0">
                          <a:solidFill>
                            <a:schemeClr val="dk1"/>
                          </a:solidFill>
                          <a:latin typeface="+mn-lt"/>
                          <a:ea typeface="+mn-ea"/>
                          <a:cs typeface="+mn-cs"/>
                        </a:rPr>
                        <a:t>Listagem</a:t>
                      </a:r>
                      <a:r>
                        <a:rPr lang="pt-BR" sz="1800" kern="1200" baseline="0" dirty="0" smtClean="0">
                          <a:solidFill>
                            <a:schemeClr val="dk1"/>
                          </a:solidFill>
                          <a:latin typeface="+mn-lt"/>
                          <a:ea typeface="+mn-ea"/>
                          <a:cs typeface="+mn-cs"/>
                        </a:rPr>
                        <a:t> de Sensor</a:t>
                      </a:r>
                      <a:endParaRPr lang="pt-BR" sz="1800" kern="1200" dirty="0">
                        <a:solidFill>
                          <a:schemeClr val="dk1"/>
                        </a:solidFill>
                        <a:latin typeface="+mn-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800" kern="1200" dirty="0" smtClean="0">
                          <a:solidFill>
                            <a:schemeClr val="dk1"/>
                          </a:solidFill>
                          <a:latin typeface="+mn-lt"/>
                          <a:ea typeface="+mn-ea"/>
                          <a:cs typeface="+mn-cs"/>
                        </a:rPr>
                        <a:t>Raquel (Analista), </a:t>
                      </a:r>
                      <a:r>
                        <a:rPr lang="pt-BR" sz="1800" kern="1200" dirty="0" err="1" smtClean="0">
                          <a:solidFill>
                            <a:schemeClr val="dk1"/>
                          </a:solidFill>
                          <a:latin typeface="+mn-lt"/>
                          <a:ea typeface="+mn-ea"/>
                          <a:cs typeface="+mn-cs"/>
                        </a:rPr>
                        <a:t>Wictor</a:t>
                      </a:r>
                      <a:r>
                        <a:rPr lang="pt-BR" sz="1800" kern="1200" dirty="0" smtClean="0">
                          <a:solidFill>
                            <a:schemeClr val="dk1"/>
                          </a:solidFill>
                          <a:latin typeface="+mn-lt"/>
                          <a:ea typeface="+mn-ea"/>
                          <a:cs typeface="+mn-cs"/>
                        </a:rPr>
                        <a:t> (DBA), Bruno (Desenvolvedor) e João </a:t>
                      </a:r>
                      <a:r>
                        <a:rPr lang="pt-BR" sz="1800" kern="1200" dirty="0" err="1" smtClean="0">
                          <a:solidFill>
                            <a:schemeClr val="dk1"/>
                          </a:solidFill>
                          <a:latin typeface="+mn-lt"/>
                          <a:ea typeface="+mn-ea"/>
                          <a:cs typeface="+mn-cs"/>
                        </a:rPr>
                        <a:t>Buchivieser</a:t>
                      </a:r>
                      <a:r>
                        <a:rPr lang="pt-BR" sz="1800" kern="1200" dirty="0" smtClean="0">
                          <a:solidFill>
                            <a:schemeClr val="dk1"/>
                          </a:solidFill>
                          <a:latin typeface="+mn-lt"/>
                          <a:ea typeface="+mn-ea"/>
                          <a:cs typeface="+mn-cs"/>
                        </a:rPr>
                        <a:t> (Desenvolvedor)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7964739"/>
                  </a:ext>
                </a:extLst>
              </a:tr>
              <a:tr h="624114">
                <a:tc>
                  <a:txBody>
                    <a:bodyPr/>
                    <a:lstStyle/>
                    <a:p>
                      <a:pPr algn="ctr"/>
                      <a:r>
                        <a:rPr lang="pt-BR" dirty="0" smtClean="0"/>
                        <a:t>#04</a:t>
                      </a:r>
                      <a:endParaRPr lang="pt-B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30/09/2016</a:t>
                      </a:r>
                      <a:endParaRPr lang="pt-B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pt-BR" sz="1800" kern="1200" dirty="0" smtClean="0">
                          <a:solidFill>
                            <a:schemeClr val="dk1"/>
                          </a:solidFill>
                          <a:latin typeface="+mn-lt"/>
                          <a:ea typeface="+mn-ea"/>
                          <a:cs typeface="+mn-cs"/>
                        </a:rPr>
                        <a:t>Cadastrar Sensor</a:t>
                      </a:r>
                      <a:endParaRPr lang="pt-BR" sz="1800" kern="1200" dirty="0">
                        <a:solidFill>
                          <a:schemeClr val="dk1"/>
                        </a:solidFill>
                        <a:latin typeface="+mn-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800" kern="1200" dirty="0" smtClean="0">
                          <a:solidFill>
                            <a:schemeClr val="dk1"/>
                          </a:solidFill>
                          <a:latin typeface="+mn-lt"/>
                          <a:ea typeface="+mn-ea"/>
                          <a:cs typeface="+mn-cs"/>
                        </a:rPr>
                        <a:t>Raquel (Analista), </a:t>
                      </a:r>
                      <a:r>
                        <a:rPr lang="pt-BR" sz="1800" kern="1200" dirty="0" err="1" smtClean="0">
                          <a:solidFill>
                            <a:schemeClr val="dk1"/>
                          </a:solidFill>
                          <a:latin typeface="+mn-lt"/>
                          <a:ea typeface="+mn-ea"/>
                          <a:cs typeface="+mn-cs"/>
                        </a:rPr>
                        <a:t>Wictor</a:t>
                      </a:r>
                      <a:r>
                        <a:rPr lang="pt-BR" sz="1800" kern="1200" dirty="0" smtClean="0">
                          <a:solidFill>
                            <a:schemeClr val="dk1"/>
                          </a:solidFill>
                          <a:latin typeface="+mn-lt"/>
                          <a:ea typeface="+mn-ea"/>
                          <a:cs typeface="+mn-cs"/>
                        </a:rPr>
                        <a:t> (DBA), Bruno (Desenvolvedor) e João </a:t>
                      </a:r>
                      <a:r>
                        <a:rPr lang="pt-BR" sz="1800" kern="1200" dirty="0" err="1" smtClean="0">
                          <a:solidFill>
                            <a:schemeClr val="dk1"/>
                          </a:solidFill>
                          <a:latin typeface="+mn-lt"/>
                          <a:ea typeface="+mn-ea"/>
                          <a:cs typeface="+mn-cs"/>
                        </a:rPr>
                        <a:t>Buchivieser</a:t>
                      </a:r>
                      <a:r>
                        <a:rPr lang="pt-BR" sz="1800" kern="1200" dirty="0" smtClean="0">
                          <a:solidFill>
                            <a:schemeClr val="dk1"/>
                          </a:solidFill>
                          <a:latin typeface="+mn-lt"/>
                          <a:ea typeface="+mn-ea"/>
                          <a:cs typeface="+mn-cs"/>
                        </a:rPr>
                        <a:t> (Desenvolvedor)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8615960"/>
                  </a:ext>
                </a:extLst>
              </a:tr>
              <a:tr h="624114">
                <a:tc>
                  <a:txBody>
                    <a:bodyPr/>
                    <a:lstStyle/>
                    <a:p>
                      <a:pPr algn="ctr"/>
                      <a:r>
                        <a:rPr lang="pt-BR" dirty="0" smtClean="0"/>
                        <a:t>#04</a:t>
                      </a:r>
                      <a:endParaRPr lang="pt-B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30/09/2016</a:t>
                      </a:r>
                      <a:endParaRPr lang="pt-B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pt-BR" sz="1800" kern="1200" dirty="0" smtClean="0">
                          <a:solidFill>
                            <a:schemeClr val="dk1"/>
                          </a:solidFill>
                          <a:latin typeface="+mn-lt"/>
                          <a:ea typeface="+mn-ea"/>
                          <a:cs typeface="+mn-cs"/>
                        </a:rPr>
                        <a:t>Processar Imagens</a:t>
                      </a:r>
                      <a:r>
                        <a:rPr lang="pt-BR" sz="1800" kern="1200" baseline="0" dirty="0" smtClean="0">
                          <a:solidFill>
                            <a:schemeClr val="dk1"/>
                          </a:solidFill>
                          <a:latin typeface="+mn-lt"/>
                          <a:ea typeface="+mn-ea"/>
                          <a:cs typeface="+mn-cs"/>
                        </a:rPr>
                        <a:t> de PCDs</a:t>
                      </a:r>
                      <a:endParaRPr lang="pt-BR" sz="1800" kern="1200" dirty="0">
                        <a:solidFill>
                          <a:schemeClr val="dk1"/>
                        </a:solidFill>
                        <a:latin typeface="+mn-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800" kern="1200" dirty="0" smtClean="0">
                          <a:solidFill>
                            <a:schemeClr val="dk1"/>
                          </a:solidFill>
                          <a:latin typeface="+mn-lt"/>
                          <a:ea typeface="+mn-ea"/>
                          <a:cs typeface="+mn-cs"/>
                        </a:rPr>
                        <a:t>Julia (Analista), Grazielle (DBA), Lucas (Desenvolvedor)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231426447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41828" y="261256"/>
            <a:ext cx="9662741" cy="747893"/>
          </a:xfrm>
        </p:spPr>
        <p:txBody>
          <a:bodyPr/>
          <a:lstStyle/>
          <a:p>
            <a:r>
              <a:rPr lang="pt-BR" dirty="0" smtClean="0"/>
              <a:t>Planejamento de Atividades</a:t>
            </a:r>
            <a:endParaRPr lang="pt-BR" dirty="0"/>
          </a:p>
        </p:txBody>
      </p:sp>
      <p:graphicFrame>
        <p:nvGraphicFramePr>
          <p:cNvPr id="4" name="Marcador de Posição de Conteúdo 3"/>
          <p:cNvGraphicFramePr>
            <a:graphicFrameLocks noGrp="1"/>
          </p:cNvGraphicFramePr>
          <p:nvPr>
            <p:ph idx="1"/>
            <p:extLst>
              <p:ext uri="{D42A27DB-BD31-4B8C-83A1-F6EECF244321}">
                <p14:modId xmlns:p14="http://schemas.microsoft.com/office/powerpoint/2010/main" val="498263296"/>
              </p:ext>
            </p:extLst>
          </p:nvPr>
        </p:nvGraphicFramePr>
        <p:xfrm>
          <a:off x="928915" y="1465942"/>
          <a:ext cx="9724571" cy="4164080"/>
        </p:xfrm>
        <a:graphic>
          <a:graphicData uri="http://schemas.openxmlformats.org/drawingml/2006/table">
            <a:tbl>
              <a:tblPr firstRow="1" bandRow="1">
                <a:tableStyleId>{5C22544A-7EE6-4342-B048-85BDC9FD1C3A}</a:tableStyleId>
              </a:tblPr>
              <a:tblGrid>
                <a:gridCol w="1438557">
                  <a:extLst>
                    <a:ext uri="{9D8B030D-6E8A-4147-A177-3AD203B41FA5}">
                      <a16:colId xmlns:a16="http://schemas.microsoft.com/office/drawing/2014/main" val="1891765398"/>
                    </a:ext>
                  </a:extLst>
                </a:gridCol>
                <a:gridCol w="1862640">
                  <a:extLst>
                    <a:ext uri="{9D8B030D-6E8A-4147-A177-3AD203B41FA5}">
                      <a16:colId xmlns:a16="http://schemas.microsoft.com/office/drawing/2014/main" val="3284854588"/>
                    </a:ext>
                  </a:extLst>
                </a:gridCol>
                <a:gridCol w="3036574">
                  <a:extLst>
                    <a:ext uri="{9D8B030D-6E8A-4147-A177-3AD203B41FA5}">
                      <a16:colId xmlns:a16="http://schemas.microsoft.com/office/drawing/2014/main" val="3789069938"/>
                    </a:ext>
                  </a:extLst>
                </a:gridCol>
                <a:gridCol w="3386800">
                  <a:extLst>
                    <a:ext uri="{9D8B030D-6E8A-4147-A177-3AD203B41FA5}">
                      <a16:colId xmlns:a16="http://schemas.microsoft.com/office/drawing/2014/main" val="4068056366"/>
                    </a:ext>
                  </a:extLst>
                </a:gridCol>
              </a:tblGrid>
              <a:tr h="638629">
                <a:tc gridSpan="4">
                  <a:txBody>
                    <a:bodyPr/>
                    <a:lstStyle/>
                    <a:p>
                      <a:pPr algn="ctr"/>
                      <a:r>
                        <a:rPr lang="pt-BR" sz="1800" b="1" dirty="0" smtClean="0"/>
                        <a:t>Planejamento das Iterações para o Desenvolvimento dos Casos de Uso</a:t>
                      </a:r>
                    </a:p>
                    <a:p>
                      <a:pPr algn="ctr"/>
                      <a:r>
                        <a:rPr lang="pt-BR" sz="1800" b="1" dirty="0" smtClean="0"/>
                        <a:t>Módulo PCDs</a:t>
                      </a:r>
                      <a:endParaRPr lang="pt-BR"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a:p>
                  </a:txBody>
                  <a:tcPr/>
                </a:tc>
                <a:tc hMerge="1">
                  <a:txBody>
                    <a:bodyPr/>
                    <a:lstStyle/>
                    <a:p>
                      <a:endParaRPr lang="pt-BR"/>
                    </a:p>
                  </a:txBody>
                  <a:tcPr/>
                </a:tc>
                <a:tc hMerge="1">
                  <a:txBody>
                    <a:bodyPr/>
                    <a:lstStyle/>
                    <a:p>
                      <a:endParaRPr lang="pt-BR" dirty="0"/>
                    </a:p>
                  </a:txBody>
                  <a:tcPr/>
                </a:tc>
                <a:extLst>
                  <a:ext uri="{0D108BD9-81ED-4DB2-BD59-A6C34878D82A}">
                    <a16:rowId xmlns:a16="http://schemas.microsoft.com/office/drawing/2014/main" val="2895991547"/>
                  </a:ext>
                </a:extLst>
              </a:tr>
              <a:tr h="419464">
                <a:tc>
                  <a:txBody>
                    <a:bodyPr/>
                    <a:lstStyle/>
                    <a:p>
                      <a:pPr algn="ctr"/>
                      <a:r>
                        <a:rPr lang="pt-BR" sz="1600" dirty="0" smtClean="0"/>
                        <a:t>Iteração</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smtClean="0"/>
                        <a:t>Data Prevista</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smtClean="0"/>
                        <a:t>Casos de Uso</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dirty="0" smtClean="0"/>
                        <a:t>Equipe Responsável </a:t>
                      </a:r>
                    </a:p>
                    <a:p>
                      <a:pPr algn="ct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1170792116"/>
                  </a:ext>
                </a:extLst>
              </a:tr>
              <a:tr h="731270">
                <a:tc>
                  <a:txBody>
                    <a:bodyPr/>
                    <a:lstStyle/>
                    <a:p>
                      <a:pPr algn="ctr"/>
                      <a:r>
                        <a:rPr lang="pt-BR" dirty="0" smtClean="0"/>
                        <a:t>#04</a:t>
                      </a:r>
                      <a:endParaRPr lang="pt-B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30/09/2016</a:t>
                      </a:r>
                      <a:endParaRPr lang="pt-B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pt-BR" sz="1800" kern="1200" dirty="0" smtClean="0">
                          <a:solidFill>
                            <a:schemeClr val="dk1"/>
                          </a:solidFill>
                          <a:latin typeface="+mn-lt"/>
                          <a:ea typeface="+mn-ea"/>
                          <a:cs typeface="+mn-cs"/>
                        </a:rPr>
                        <a:t>Cadastrar</a:t>
                      </a:r>
                      <a:r>
                        <a:rPr lang="pt-BR" sz="1800" kern="1200" baseline="0" dirty="0" smtClean="0">
                          <a:solidFill>
                            <a:schemeClr val="dk1"/>
                          </a:solidFill>
                          <a:latin typeface="+mn-lt"/>
                          <a:ea typeface="+mn-ea"/>
                          <a:cs typeface="+mn-cs"/>
                        </a:rPr>
                        <a:t> Imagem </a:t>
                      </a:r>
                      <a:endParaRPr lang="pt-BR" sz="1800" kern="1200" dirty="0">
                        <a:solidFill>
                          <a:schemeClr val="dk1"/>
                        </a:solidFill>
                        <a:latin typeface="+mn-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800" kern="1200" dirty="0" smtClean="0">
                          <a:solidFill>
                            <a:schemeClr val="dk1"/>
                          </a:solidFill>
                          <a:latin typeface="+mn-lt"/>
                          <a:ea typeface="+mn-ea"/>
                          <a:cs typeface="+mn-cs"/>
                        </a:rPr>
                        <a:t>Julia (Analista), Grazielle (DBA), Lucas (Desenvolvedor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0471864"/>
                  </a:ext>
                </a:extLst>
              </a:tr>
              <a:tr h="653143">
                <a:tc>
                  <a:txBody>
                    <a:bodyPr/>
                    <a:lstStyle/>
                    <a:p>
                      <a:pPr algn="ctr"/>
                      <a:r>
                        <a:rPr lang="pt-BR" dirty="0" smtClean="0"/>
                        <a:t>#05</a:t>
                      </a:r>
                      <a:endParaRPr lang="pt-B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28/10/2016</a:t>
                      </a:r>
                      <a:endParaRPr lang="pt-B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pt-BR" sz="1800" kern="1200" dirty="0" smtClean="0">
                          <a:solidFill>
                            <a:schemeClr val="dk1"/>
                          </a:solidFill>
                          <a:latin typeface="+mn-lt"/>
                          <a:ea typeface="+mn-ea"/>
                          <a:cs typeface="+mn-cs"/>
                        </a:rPr>
                        <a:t>Exibição</a:t>
                      </a:r>
                      <a:r>
                        <a:rPr lang="pt-BR" sz="1800" kern="1200" baseline="0" dirty="0" smtClean="0">
                          <a:solidFill>
                            <a:schemeClr val="dk1"/>
                          </a:solidFill>
                          <a:latin typeface="+mn-lt"/>
                          <a:ea typeface="+mn-ea"/>
                          <a:cs typeface="+mn-cs"/>
                        </a:rPr>
                        <a:t> de Imagens</a:t>
                      </a:r>
                      <a:endParaRPr lang="pt-BR" sz="1800" kern="1200" dirty="0">
                        <a:solidFill>
                          <a:schemeClr val="dk1"/>
                        </a:solidFill>
                        <a:latin typeface="+mn-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800" kern="1200" dirty="0" smtClean="0">
                          <a:solidFill>
                            <a:schemeClr val="dk1"/>
                          </a:solidFill>
                          <a:latin typeface="+mn-lt"/>
                          <a:ea typeface="+mn-ea"/>
                          <a:cs typeface="+mn-cs"/>
                        </a:rPr>
                        <a:t>Raquel (Analista), </a:t>
                      </a:r>
                      <a:r>
                        <a:rPr lang="pt-BR" sz="1800" kern="1200" dirty="0" err="1" smtClean="0">
                          <a:solidFill>
                            <a:schemeClr val="dk1"/>
                          </a:solidFill>
                          <a:latin typeface="+mn-lt"/>
                          <a:ea typeface="+mn-ea"/>
                          <a:cs typeface="+mn-cs"/>
                        </a:rPr>
                        <a:t>Wictor</a:t>
                      </a:r>
                      <a:r>
                        <a:rPr lang="pt-BR" sz="1800" kern="1200" dirty="0" smtClean="0">
                          <a:solidFill>
                            <a:schemeClr val="dk1"/>
                          </a:solidFill>
                          <a:latin typeface="+mn-lt"/>
                          <a:ea typeface="+mn-ea"/>
                          <a:cs typeface="+mn-cs"/>
                        </a:rPr>
                        <a:t> (DBA), Bruno (Desenvolvedor) e João </a:t>
                      </a:r>
                      <a:r>
                        <a:rPr lang="pt-BR" sz="1800" kern="1200" dirty="0" err="1" smtClean="0">
                          <a:solidFill>
                            <a:schemeClr val="dk1"/>
                          </a:solidFill>
                          <a:latin typeface="+mn-lt"/>
                          <a:ea typeface="+mn-ea"/>
                          <a:cs typeface="+mn-cs"/>
                        </a:rPr>
                        <a:t>Buchivieser</a:t>
                      </a:r>
                      <a:r>
                        <a:rPr lang="pt-BR" sz="1800" kern="1200" dirty="0" smtClean="0">
                          <a:solidFill>
                            <a:schemeClr val="dk1"/>
                          </a:solidFill>
                          <a:latin typeface="+mn-lt"/>
                          <a:ea typeface="+mn-ea"/>
                          <a:cs typeface="+mn-cs"/>
                        </a:rPr>
                        <a:t> (Desenvolvedor)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7964739"/>
                  </a:ext>
                </a:extLst>
              </a:tr>
              <a:tr h="624114">
                <a:tc>
                  <a:txBody>
                    <a:bodyPr/>
                    <a:lstStyle/>
                    <a:p>
                      <a:pPr algn="ctr"/>
                      <a:r>
                        <a:rPr lang="pt-BR" dirty="0" smtClean="0"/>
                        <a:t>#05</a:t>
                      </a:r>
                      <a:endParaRPr lang="pt-B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28/10/2016</a:t>
                      </a:r>
                      <a:endParaRPr lang="pt-BR"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pt-BR" sz="1800" kern="1200" dirty="0" smtClean="0">
                          <a:solidFill>
                            <a:schemeClr val="dk1"/>
                          </a:solidFill>
                          <a:latin typeface="+mn-lt"/>
                          <a:ea typeface="+mn-ea"/>
                          <a:cs typeface="+mn-cs"/>
                        </a:rPr>
                        <a:t>Excluir Imagens</a:t>
                      </a:r>
                      <a:endParaRPr lang="pt-BR" sz="1800" kern="1200" dirty="0">
                        <a:solidFill>
                          <a:schemeClr val="dk1"/>
                        </a:solidFill>
                        <a:latin typeface="+mn-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pt-BR" sz="1800" kern="1200" dirty="0" smtClean="0">
                          <a:solidFill>
                            <a:schemeClr val="dk1"/>
                          </a:solidFill>
                          <a:latin typeface="+mn-lt"/>
                          <a:ea typeface="+mn-ea"/>
                          <a:cs typeface="+mn-cs"/>
                        </a:rPr>
                        <a:t>Raquel (Analista), </a:t>
                      </a:r>
                      <a:r>
                        <a:rPr lang="pt-BR" sz="1800" kern="1200" dirty="0" err="1" smtClean="0">
                          <a:solidFill>
                            <a:schemeClr val="dk1"/>
                          </a:solidFill>
                          <a:latin typeface="+mn-lt"/>
                          <a:ea typeface="+mn-ea"/>
                          <a:cs typeface="+mn-cs"/>
                        </a:rPr>
                        <a:t>Wictor</a:t>
                      </a:r>
                      <a:r>
                        <a:rPr lang="pt-BR" sz="1800" kern="1200" dirty="0" smtClean="0">
                          <a:solidFill>
                            <a:schemeClr val="dk1"/>
                          </a:solidFill>
                          <a:latin typeface="+mn-lt"/>
                          <a:ea typeface="+mn-ea"/>
                          <a:cs typeface="+mn-cs"/>
                        </a:rPr>
                        <a:t> (DBA), Bruno (Desenvolvedor) e João </a:t>
                      </a:r>
                      <a:r>
                        <a:rPr lang="pt-BR" sz="1800" kern="1200" dirty="0" err="1" smtClean="0">
                          <a:solidFill>
                            <a:schemeClr val="dk1"/>
                          </a:solidFill>
                          <a:latin typeface="+mn-lt"/>
                          <a:ea typeface="+mn-ea"/>
                          <a:cs typeface="+mn-cs"/>
                        </a:rPr>
                        <a:t>Buchivieser</a:t>
                      </a:r>
                      <a:r>
                        <a:rPr lang="pt-BR" sz="1800" kern="1200" dirty="0" smtClean="0">
                          <a:solidFill>
                            <a:schemeClr val="dk1"/>
                          </a:solidFill>
                          <a:latin typeface="+mn-lt"/>
                          <a:ea typeface="+mn-ea"/>
                          <a:cs typeface="+mn-cs"/>
                        </a:rPr>
                        <a:t> (Desenvolvedor)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8615960"/>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157446826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Integrante</a:t>
            </a:r>
          </a:p>
        </p:txBody>
      </p:sp>
      <p:sp>
        <p:nvSpPr>
          <p:cNvPr id="3" name="Marcador de Posição de Conteúdo 2"/>
          <p:cNvSpPr>
            <a:spLocks noGrp="1"/>
          </p:cNvSpPr>
          <p:nvPr>
            <p:ph idx="1"/>
          </p:nvPr>
        </p:nvSpPr>
        <p:spPr/>
        <p:txBody>
          <a:bodyPr/>
          <a:lstStyle/>
          <a:p>
            <a:r>
              <a:rPr lang="pt-BR" dirty="0"/>
              <a:t>Nome</a:t>
            </a:r>
            <a:r>
              <a:rPr lang="pt-BR" dirty="0" smtClean="0"/>
              <a:t>: Julia Cristina de Souza</a:t>
            </a:r>
            <a:endParaRPr lang="pt-BR" dirty="0"/>
          </a:p>
          <a:p>
            <a:r>
              <a:rPr lang="pt-BR" dirty="0"/>
              <a:t>Função</a:t>
            </a:r>
            <a:r>
              <a:rPr lang="pt-BR" dirty="0" smtClean="0"/>
              <a:t>: Analista</a:t>
            </a:r>
            <a:endParaRPr lang="pt-BR" dirty="0"/>
          </a:p>
          <a:p>
            <a:r>
              <a:rPr lang="pt-BR" dirty="0"/>
              <a:t>No que trabalhou</a:t>
            </a:r>
            <a:r>
              <a:rPr lang="pt-BR" dirty="0" smtClean="0"/>
              <a:t>: Realização da documentação de Casos de Uso, documentação do Casos de Teste, Dicionário de Dados e Planejamento de Atividades.</a:t>
            </a:r>
            <a:endParaRPr lang="pt-BR" dirty="0"/>
          </a:p>
          <a:p>
            <a:r>
              <a:rPr lang="pt-BR" dirty="0" smtClean="0"/>
              <a:t>Dificuldades: Realizar documentação de Casos de Uso, documentação de Casos de Teste, organização de tempo para trabalhar com as documentações do projeto em horários fora da escola</a:t>
            </a:r>
            <a:endParaRPr lang="pt-BR" dirty="0"/>
          </a:p>
          <a:p>
            <a:r>
              <a:rPr lang="pt-BR" dirty="0"/>
              <a:t>Sugestões: </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22208485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Uso </a:t>
            </a:r>
            <a:r>
              <a:rPr lang="pt-BR" dirty="0" smtClean="0"/>
              <a:t>2 </a:t>
            </a:r>
            <a:r>
              <a:rPr lang="pt-BR" dirty="0"/>
              <a:t>- Documentação</a:t>
            </a:r>
          </a:p>
        </p:txBody>
      </p:sp>
      <p:graphicFrame>
        <p:nvGraphicFramePr>
          <p:cNvPr id="4" name="Tabela 3"/>
          <p:cNvGraphicFramePr>
            <a:graphicFrameLocks noGrp="1"/>
          </p:cNvGraphicFramePr>
          <p:nvPr>
            <p:extLst>
              <p:ext uri="{D42A27DB-BD31-4B8C-83A1-F6EECF244321}">
                <p14:modId xmlns:p14="http://schemas.microsoft.com/office/powerpoint/2010/main" val="172415348"/>
              </p:ext>
            </p:extLst>
          </p:nvPr>
        </p:nvGraphicFramePr>
        <p:xfrm>
          <a:off x="1211046" y="1872734"/>
          <a:ext cx="8594726" cy="175260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2772646873"/>
                    </a:ext>
                  </a:extLst>
                </a:gridCol>
                <a:gridCol w="4297363">
                  <a:extLst>
                    <a:ext uri="{9D8B030D-6E8A-4147-A177-3AD203B41FA5}">
                      <a16:colId xmlns:a16="http://schemas.microsoft.com/office/drawing/2014/main" val="824427298"/>
                    </a:ext>
                  </a:extLst>
                </a:gridCol>
              </a:tblGrid>
              <a:tr h="370840">
                <a:tc gridSpan="2">
                  <a:txBody>
                    <a:bodyPr/>
                    <a:lstStyle/>
                    <a:p>
                      <a:r>
                        <a:rPr lang="pt-BR" sz="1800" b="1" kern="1200" dirty="0" smtClean="0">
                          <a:solidFill>
                            <a:schemeClr val="lt1"/>
                          </a:solidFill>
                          <a:effectLst/>
                          <a:latin typeface="+mn-lt"/>
                          <a:ea typeface="+mn-ea"/>
                          <a:cs typeface="+mn-cs"/>
                        </a:rPr>
                        <a:t>Nome do Caso de Uso:  Logar no sistema</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solidFill>
                      <a:schemeClr val="accent1">
                        <a:lumMod val="50000"/>
                      </a:schemeClr>
                    </a:solidFill>
                  </a:tcPr>
                </a:tc>
                <a:extLst>
                  <a:ext uri="{0D108BD9-81ED-4DB2-BD59-A6C34878D82A}">
                    <a16:rowId xmlns:a16="http://schemas.microsoft.com/office/drawing/2014/main" val="198701759"/>
                  </a:ext>
                </a:extLst>
              </a:tr>
              <a:tr h="370840">
                <a:tc>
                  <a:txBody>
                    <a:bodyPr/>
                    <a:lstStyle/>
                    <a:p>
                      <a:r>
                        <a:rPr lang="pt-BR" dirty="0" smtClean="0"/>
                        <a:t>Breve descrição: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pt-BR" sz="1800" kern="1200" dirty="0" smtClean="0">
                          <a:solidFill>
                            <a:schemeClr val="dk1"/>
                          </a:solidFill>
                          <a:effectLst/>
                          <a:latin typeface="+mn-lt"/>
                          <a:ea typeface="+mn-ea"/>
                          <a:cs typeface="+mn-cs"/>
                        </a:rPr>
                        <a:t>Este Caso de Uso deve ocorrer sempre que o usuário tentar logar no sistema.</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90324953"/>
                  </a:ext>
                </a:extLst>
              </a:tr>
              <a:tr h="370840">
                <a:tc>
                  <a:txBody>
                    <a:bodyPr/>
                    <a:lstStyle/>
                    <a:p>
                      <a:r>
                        <a:rPr lang="pt-BR" dirty="0" smtClean="0"/>
                        <a:t>Ator principal: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pt-BR" sz="1800" kern="1200" dirty="0" smtClean="0">
                          <a:solidFill>
                            <a:schemeClr val="dk1"/>
                          </a:solidFill>
                          <a:effectLst/>
                          <a:latin typeface="+mn-lt"/>
                          <a:ea typeface="+mn-ea"/>
                          <a:cs typeface="+mn-cs"/>
                        </a:rPr>
                        <a:t>Usuário Visitante.</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50710177"/>
                  </a:ext>
                </a:extLst>
              </a:tr>
              <a:tr h="370840">
                <a:tc>
                  <a:txBody>
                    <a:bodyPr/>
                    <a:lstStyle/>
                    <a:p>
                      <a:r>
                        <a:rPr lang="pt-BR" dirty="0" smtClean="0"/>
                        <a:t>Pré-condição: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pt-BR" sz="1800" kern="1200" dirty="0" smtClean="0">
                          <a:solidFill>
                            <a:schemeClr val="dk1"/>
                          </a:solidFill>
                          <a:effectLst/>
                          <a:latin typeface="+mn-lt"/>
                          <a:ea typeface="+mn-ea"/>
                          <a:cs typeface="+mn-cs"/>
                        </a:rPr>
                        <a:t>Acessar</a:t>
                      </a:r>
                      <a:r>
                        <a:rPr lang="pt-BR" sz="1800" kern="1200" baseline="0" dirty="0" smtClean="0">
                          <a:solidFill>
                            <a:schemeClr val="dk1"/>
                          </a:solidFill>
                          <a:effectLst/>
                          <a:latin typeface="+mn-lt"/>
                          <a:ea typeface="+mn-ea"/>
                          <a:cs typeface="+mn-cs"/>
                        </a:rPr>
                        <a:t> o site.</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7714285"/>
                  </a:ext>
                </a:extLst>
              </a:tr>
            </a:tbl>
          </a:graphicData>
        </a:graphic>
      </p:graphicFrame>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
        <p:nvSpPr>
          <p:cNvPr id="3" name="CaixaDeTexto 2"/>
          <p:cNvSpPr txBox="1"/>
          <p:nvPr/>
        </p:nvSpPr>
        <p:spPr>
          <a:xfrm>
            <a:off x="8264325" y="6488668"/>
            <a:ext cx="2964273" cy="369332"/>
          </a:xfrm>
          <a:prstGeom prst="rect">
            <a:avLst/>
          </a:prstGeom>
          <a:noFill/>
        </p:spPr>
        <p:txBody>
          <a:bodyPr wrap="none" rtlCol="0">
            <a:spAutoFit/>
          </a:bodyPr>
          <a:lstStyle/>
          <a:p>
            <a:r>
              <a:rPr lang="pt-BR" dirty="0" smtClean="0"/>
              <a:t>Quantidade de cenários: </a:t>
            </a:r>
            <a:r>
              <a:rPr lang="pt-BR" dirty="0"/>
              <a:t>3</a:t>
            </a:r>
          </a:p>
        </p:txBody>
      </p:sp>
      <p:graphicFrame>
        <p:nvGraphicFramePr>
          <p:cNvPr id="7" name="Tabela 6"/>
          <p:cNvGraphicFramePr>
            <a:graphicFrameLocks noGrp="1"/>
          </p:cNvGraphicFramePr>
          <p:nvPr>
            <p:extLst>
              <p:ext uri="{D42A27DB-BD31-4B8C-83A1-F6EECF244321}">
                <p14:modId xmlns:p14="http://schemas.microsoft.com/office/powerpoint/2010/main" val="1763516890"/>
              </p:ext>
            </p:extLst>
          </p:nvPr>
        </p:nvGraphicFramePr>
        <p:xfrm>
          <a:off x="1211046" y="3625334"/>
          <a:ext cx="8594726" cy="256540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582685863"/>
                    </a:ext>
                  </a:extLst>
                </a:gridCol>
                <a:gridCol w="4297363">
                  <a:extLst>
                    <a:ext uri="{9D8B030D-6E8A-4147-A177-3AD203B41FA5}">
                      <a16:colId xmlns:a16="http://schemas.microsoft.com/office/drawing/2014/main" val="613252091"/>
                    </a:ext>
                  </a:extLst>
                </a:gridCol>
              </a:tblGrid>
              <a:tr h="358054">
                <a:tc gridSpan="2">
                  <a:txBody>
                    <a:bodyPr/>
                    <a:lstStyle/>
                    <a:p>
                      <a:pPr algn="ctr"/>
                      <a:r>
                        <a:rPr lang="pt-BR" b="1" dirty="0" smtClean="0">
                          <a:solidFill>
                            <a:schemeClr val="bg1"/>
                          </a:solidFill>
                        </a:rPr>
                        <a:t>Fluxo Principal</a:t>
                      </a:r>
                      <a:endParaRPr lang="pt-BR"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1971100278"/>
                  </a:ext>
                </a:extLst>
              </a:tr>
              <a:tr h="370840">
                <a:tc>
                  <a:txBody>
                    <a:bodyPr/>
                    <a:lstStyle/>
                    <a:p>
                      <a:r>
                        <a:rPr lang="pt-BR" b="0" dirty="0" smtClean="0">
                          <a:solidFill>
                            <a:schemeClr val="tx1"/>
                          </a:solidFill>
                        </a:rPr>
                        <a:t>Ações</a:t>
                      </a:r>
                      <a:r>
                        <a:rPr lang="pt-BR" b="0" baseline="0" dirty="0" smtClean="0">
                          <a:solidFill>
                            <a:schemeClr val="tx1"/>
                          </a:solidFill>
                        </a:rPr>
                        <a:t> dos atores:</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smtClean="0">
                          <a:solidFill>
                            <a:schemeClr val="tx1"/>
                          </a:solidFill>
                        </a:rPr>
                        <a:t>Ações do sistema:</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2533910225"/>
                  </a:ext>
                </a:extLst>
              </a:tr>
              <a:tr h="370840">
                <a:tc>
                  <a:txBody>
                    <a:bodyPr/>
                    <a:lstStyle/>
                    <a:p>
                      <a:endParaRPr lang="pt-BR"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smtClean="0">
                          <a:solidFill>
                            <a:schemeClr val="dk1"/>
                          </a:solidFill>
                          <a:effectLst/>
                          <a:latin typeface="+mn-lt"/>
                          <a:ea typeface="+mn-ea"/>
                          <a:cs typeface="+mn-cs"/>
                        </a:rPr>
                        <a:t>1. Exibir o login em todas as páginas do site contendo nele as informações:</a:t>
                      </a:r>
                    </a:p>
                    <a:p>
                      <a:r>
                        <a:rPr lang="pt-BR" sz="1800" kern="1200" dirty="0" smtClean="0">
                          <a:solidFill>
                            <a:schemeClr val="dk1"/>
                          </a:solidFill>
                          <a:effectLst/>
                          <a:latin typeface="+mn-lt"/>
                          <a:ea typeface="+mn-ea"/>
                          <a:cs typeface="+mn-cs"/>
                        </a:rPr>
                        <a:t>- e-mail de acesso. (Mascara: %@%.%)</a:t>
                      </a:r>
                    </a:p>
                    <a:p>
                      <a:r>
                        <a:rPr lang="pt-BR" sz="1800" kern="1200" dirty="0" smtClean="0">
                          <a:solidFill>
                            <a:schemeClr val="dk1"/>
                          </a:solidFill>
                          <a:effectLst/>
                          <a:latin typeface="+mn-lt"/>
                          <a:ea typeface="+mn-ea"/>
                          <a:cs typeface="+mn-cs"/>
                        </a:rPr>
                        <a:t>- senha cadastrada. (Varchar 40)</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67268893"/>
                  </a:ext>
                </a:extLst>
              </a:tr>
              <a:tr h="370840">
                <a:tc>
                  <a:txBody>
                    <a:bodyPr/>
                    <a:lstStyle/>
                    <a:p>
                      <a:r>
                        <a:rPr lang="pt-BR" sz="1800" kern="1200" dirty="0" smtClean="0">
                          <a:solidFill>
                            <a:schemeClr val="dk1"/>
                          </a:solidFill>
                          <a:effectLst/>
                          <a:latin typeface="+mn-lt"/>
                          <a:ea typeface="+mn-ea"/>
                          <a:cs typeface="+mn-cs"/>
                        </a:rPr>
                        <a:t>2. Inserir as informações necessárias para o login.</a:t>
                      </a:r>
                      <a:endParaRPr lang="pt-BR"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smtClean="0">
                          <a:solidFill>
                            <a:schemeClr val="dk1"/>
                          </a:solidFill>
                          <a:effectLst/>
                          <a:latin typeface="+mn-lt"/>
                          <a:ea typeface="+mn-ea"/>
                          <a:cs typeface="+mn-cs"/>
                        </a:rPr>
                        <a:t>3. Verificar se os dados foram informados e de forma correta.</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58835945"/>
                  </a:ext>
                </a:extLst>
              </a:tr>
            </a:tbl>
          </a:graphicData>
        </a:graphic>
      </p:graphicFrame>
    </p:spTree>
    <p:extLst>
      <p:ext uri="{BB962C8B-B14F-4D97-AF65-F5344CB8AC3E}">
        <p14:creationId xmlns:p14="http://schemas.microsoft.com/office/powerpoint/2010/main" val="338644947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Integrante</a:t>
            </a:r>
          </a:p>
        </p:txBody>
      </p:sp>
      <p:sp>
        <p:nvSpPr>
          <p:cNvPr id="3" name="Marcador de Posição de Conteúdo 2"/>
          <p:cNvSpPr>
            <a:spLocks noGrp="1"/>
          </p:cNvSpPr>
          <p:nvPr>
            <p:ph idx="1"/>
          </p:nvPr>
        </p:nvSpPr>
        <p:spPr/>
        <p:txBody>
          <a:bodyPr/>
          <a:lstStyle/>
          <a:p>
            <a:r>
              <a:rPr lang="pt-BR" dirty="0"/>
              <a:t>Nome</a:t>
            </a:r>
            <a:r>
              <a:rPr lang="pt-BR" dirty="0" smtClean="0"/>
              <a:t>: </a:t>
            </a:r>
            <a:r>
              <a:rPr lang="pt-BR" sz="2800" dirty="0" smtClean="0"/>
              <a:t>Raquel Cristina Gonçalves</a:t>
            </a:r>
            <a:endParaRPr lang="pt-BR" dirty="0"/>
          </a:p>
          <a:p>
            <a:r>
              <a:rPr lang="pt-BR" dirty="0"/>
              <a:t>Função</a:t>
            </a:r>
            <a:r>
              <a:rPr lang="pt-BR" dirty="0" smtClean="0"/>
              <a:t>: Analista</a:t>
            </a:r>
            <a:endParaRPr lang="pt-BR" dirty="0"/>
          </a:p>
          <a:p>
            <a:r>
              <a:rPr lang="pt-BR" dirty="0"/>
              <a:t>No que trabalhou: </a:t>
            </a:r>
            <a:r>
              <a:rPr lang="pt-BR" dirty="0" smtClean="0"/>
              <a:t>Documentação de Casos </a:t>
            </a:r>
            <a:r>
              <a:rPr lang="pt-BR" dirty="0"/>
              <a:t>de Uso, Estimativa, Diagrama de </a:t>
            </a:r>
            <a:r>
              <a:rPr lang="pt-BR" dirty="0" smtClean="0"/>
              <a:t>Classe, </a:t>
            </a:r>
            <a:r>
              <a:rPr lang="pt-BR" dirty="0"/>
              <a:t>Dicionário de D</a:t>
            </a:r>
            <a:r>
              <a:rPr lang="pt-BR" dirty="0" smtClean="0"/>
              <a:t>ados, Planejamento </a:t>
            </a:r>
            <a:r>
              <a:rPr lang="pt-BR" dirty="0"/>
              <a:t>de Atividades </a:t>
            </a:r>
            <a:r>
              <a:rPr lang="pt-BR" dirty="0" smtClean="0"/>
              <a:t>e Casos de Teste.</a:t>
            </a:r>
            <a:endParaRPr lang="pt-BR" dirty="0"/>
          </a:p>
          <a:p>
            <a:r>
              <a:rPr lang="pt-BR" dirty="0" smtClean="0"/>
              <a:t>Dificuldades: Conseguir realizar a finalização do Casos de Uso, dificuldade em identificar as ações no Diagrama de Classe , como iniciar documentação de Casos de Teste. </a:t>
            </a:r>
            <a:endParaRPr lang="pt-BR" dirty="0"/>
          </a:p>
          <a:p>
            <a:r>
              <a:rPr lang="pt-BR" dirty="0"/>
              <a:t>Sugestões</a:t>
            </a:r>
            <a:r>
              <a:rPr lang="pt-BR" dirty="0" smtClean="0"/>
              <a:t>: </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296314941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Integrante</a:t>
            </a:r>
          </a:p>
        </p:txBody>
      </p:sp>
      <p:sp>
        <p:nvSpPr>
          <p:cNvPr id="3" name="Marcador de Posição de Conteúdo 2"/>
          <p:cNvSpPr>
            <a:spLocks noGrp="1"/>
          </p:cNvSpPr>
          <p:nvPr>
            <p:ph idx="1"/>
          </p:nvPr>
        </p:nvSpPr>
        <p:spPr/>
        <p:txBody>
          <a:bodyPr/>
          <a:lstStyle/>
          <a:p>
            <a:r>
              <a:rPr lang="pt-BR" dirty="0"/>
              <a:t>Nome</a:t>
            </a:r>
            <a:r>
              <a:rPr lang="pt-BR" dirty="0" smtClean="0"/>
              <a:t>: Grazielle Caroline Sebastião Cossa</a:t>
            </a:r>
            <a:endParaRPr lang="pt-BR" dirty="0"/>
          </a:p>
          <a:p>
            <a:r>
              <a:rPr lang="pt-BR" dirty="0" smtClean="0"/>
              <a:t>Função: DBA</a:t>
            </a:r>
            <a:endParaRPr lang="pt-BR" dirty="0"/>
          </a:p>
          <a:p>
            <a:r>
              <a:rPr lang="pt-BR" dirty="0"/>
              <a:t>No que trabalhou</a:t>
            </a:r>
            <a:r>
              <a:rPr lang="pt-BR" dirty="0" smtClean="0"/>
              <a:t>: </a:t>
            </a:r>
            <a:r>
              <a:rPr lang="pt-BR" dirty="0"/>
              <a:t>MER, </a:t>
            </a:r>
            <a:r>
              <a:rPr lang="pt-BR" dirty="0" smtClean="0"/>
              <a:t>Planejamento </a:t>
            </a:r>
            <a:r>
              <a:rPr lang="pt-BR" dirty="0"/>
              <a:t>de </a:t>
            </a:r>
            <a:r>
              <a:rPr lang="pt-BR" dirty="0" smtClean="0"/>
              <a:t>Atividades ,Integração do Dicionário de Dados e construção do slide bimestral do módulo.</a:t>
            </a:r>
            <a:endParaRPr lang="pt-BR" dirty="0"/>
          </a:p>
          <a:p>
            <a:r>
              <a:rPr lang="pt-BR" dirty="0" smtClean="0"/>
              <a:t>Dificuldades: Identificar entidades.</a:t>
            </a:r>
            <a:endParaRPr lang="pt-BR" dirty="0"/>
          </a:p>
          <a:p>
            <a:r>
              <a:rPr lang="pt-BR" dirty="0"/>
              <a:t>Sugestões</a:t>
            </a:r>
            <a:r>
              <a:rPr lang="pt-BR" dirty="0" smtClean="0"/>
              <a:t>: - </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66770160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Integrante</a:t>
            </a:r>
          </a:p>
        </p:txBody>
      </p:sp>
      <p:sp>
        <p:nvSpPr>
          <p:cNvPr id="3" name="Marcador de Posição de Conteúdo 2"/>
          <p:cNvSpPr>
            <a:spLocks noGrp="1"/>
          </p:cNvSpPr>
          <p:nvPr>
            <p:ph idx="1"/>
          </p:nvPr>
        </p:nvSpPr>
        <p:spPr/>
        <p:txBody>
          <a:bodyPr/>
          <a:lstStyle/>
          <a:p>
            <a:r>
              <a:rPr lang="pt-BR" dirty="0"/>
              <a:t>Nome</a:t>
            </a:r>
            <a:r>
              <a:rPr lang="pt-BR" dirty="0" smtClean="0"/>
              <a:t>: Wictor Batista Parron</a:t>
            </a:r>
            <a:endParaRPr lang="pt-BR" dirty="0"/>
          </a:p>
          <a:p>
            <a:r>
              <a:rPr lang="pt-BR" dirty="0"/>
              <a:t>Função</a:t>
            </a:r>
            <a:r>
              <a:rPr lang="pt-BR" dirty="0" smtClean="0"/>
              <a:t>: DBA</a:t>
            </a:r>
            <a:endParaRPr lang="pt-BR" dirty="0"/>
          </a:p>
          <a:p>
            <a:r>
              <a:rPr lang="pt-BR" dirty="0"/>
              <a:t>No que trabalhou</a:t>
            </a:r>
            <a:r>
              <a:rPr lang="pt-BR" dirty="0" smtClean="0"/>
              <a:t>: Diagrama de classes, MER, Planejamento de Atividades, Integração do Banco de Dados e Integração do MER.</a:t>
            </a:r>
            <a:endParaRPr lang="pt-BR" dirty="0"/>
          </a:p>
          <a:p>
            <a:r>
              <a:rPr lang="pt-BR" dirty="0"/>
              <a:t>Difículdades</a:t>
            </a:r>
            <a:r>
              <a:rPr lang="pt-BR" dirty="0" smtClean="0"/>
              <a:t>: Definir relações entre entidades no MER e definir algumas entidades.</a:t>
            </a:r>
            <a:endParaRPr lang="pt-BR" dirty="0"/>
          </a:p>
          <a:p>
            <a:r>
              <a:rPr lang="pt-BR" dirty="0"/>
              <a:t>Sugestões:</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328652836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Integrante</a:t>
            </a:r>
          </a:p>
        </p:txBody>
      </p:sp>
      <p:sp>
        <p:nvSpPr>
          <p:cNvPr id="3" name="Marcador de Posição de Conteúdo 2"/>
          <p:cNvSpPr>
            <a:spLocks noGrp="1"/>
          </p:cNvSpPr>
          <p:nvPr>
            <p:ph idx="1"/>
          </p:nvPr>
        </p:nvSpPr>
        <p:spPr>
          <a:xfrm>
            <a:off x="1261871" y="1683658"/>
            <a:ext cx="9333557" cy="4496480"/>
          </a:xfrm>
        </p:spPr>
        <p:txBody>
          <a:bodyPr>
            <a:normAutofit lnSpcReduction="10000"/>
          </a:bodyPr>
          <a:lstStyle/>
          <a:p>
            <a:r>
              <a:rPr lang="pt-BR" dirty="0"/>
              <a:t>Nome</a:t>
            </a:r>
            <a:r>
              <a:rPr lang="pt-BR" dirty="0" smtClean="0"/>
              <a:t>: Bruno Gomes de Oliveira</a:t>
            </a:r>
            <a:endParaRPr lang="pt-BR" dirty="0"/>
          </a:p>
          <a:p>
            <a:r>
              <a:rPr lang="pt-BR" dirty="0"/>
              <a:t>Função</a:t>
            </a:r>
            <a:r>
              <a:rPr lang="pt-BR" dirty="0" smtClean="0"/>
              <a:t>: Desenvolvedor</a:t>
            </a:r>
            <a:endParaRPr lang="pt-BR" dirty="0"/>
          </a:p>
          <a:p>
            <a:r>
              <a:rPr lang="pt-BR" dirty="0"/>
              <a:t>No que </a:t>
            </a:r>
            <a:r>
              <a:rPr lang="pt-BR" dirty="0" smtClean="0"/>
              <a:t>trabalhou: Participação </a:t>
            </a:r>
            <a:r>
              <a:rPr lang="pt-BR" dirty="0"/>
              <a:t>no desenvolvimento do </a:t>
            </a:r>
            <a:r>
              <a:rPr lang="pt-BR" dirty="0" smtClean="0"/>
              <a:t>Documento </a:t>
            </a:r>
            <a:r>
              <a:rPr lang="pt-BR" dirty="0"/>
              <a:t>de Caso de Uso; Colaboração no criação dos protótipos; Razoável participação na elaboração do Modelo Entidade Relacionamento; Estudos orientados a duvidas pertinentes ao projeto; Associação com os representantes de cada </a:t>
            </a:r>
            <a:r>
              <a:rPr lang="pt-BR" dirty="0" smtClean="0"/>
              <a:t>módulo </a:t>
            </a:r>
            <a:r>
              <a:rPr lang="pt-BR" dirty="0"/>
              <a:t>para a criação do modelo da apresentação e de outros padrões; Participação na construção da apresentação </a:t>
            </a:r>
            <a:r>
              <a:rPr lang="pt-BR" dirty="0" smtClean="0"/>
              <a:t>bimestral; Desenvolvimento </a:t>
            </a:r>
            <a:r>
              <a:rPr lang="pt-BR" dirty="0"/>
              <a:t>das implementações requisitadas para esse </a:t>
            </a:r>
            <a:r>
              <a:rPr lang="pt-BR" dirty="0" smtClean="0"/>
              <a:t>bimestre;</a:t>
            </a:r>
          </a:p>
          <a:p>
            <a:r>
              <a:rPr lang="pt-BR" dirty="0" smtClean="0"/>
              <a:t>Dificuldades: Criações </a:t>
            </a:r>
            <a:r>
              <a:rPr lang="pt-BR" dirty="0"/>
              <a:t>de padrões, manipulação dos documento relativo aos caso de usos devido ao elevado </a:t>
            </a:r>
            <a:r>
              <a:rPr lang="pt-BR" dirty="0" smtClean="0"/>
              <a:t>número </a:t>
            </a:r>
            <a:r>
              <a:rPr lang="pt-BR" dirty="0"/>
              <a:t>de mudanças. Associar tempo disponível com a necessidade de pesquisar implementações relacionadas ao </a:t>
            </a:r>
            <a:r>
              <a:rPr lang="pt-BR" dirty="0" smtClean="0"/>
              <a:t>projeto.</a:t>
            </a:r>
            <a:endParaRPr lang="pt-BR" dirty="0"/>
          </a:p>
          <a:p>
            <a:r>
              <a:rPr lang="pt-BR" dirty="0" smtClean="0"/>
              <a:t>Sugestões: Apesar </a:t>
            </a:r>
            <a:r>
              <a:rPr lang="pt-BR" dirty="0"/>
              <a:t>de acreditar em uma melhora em relação ao bimestre passado, acredito que necessito focar mais no projeto, principalmente </a:t>
            </a:r>
            <a:r>
              <a:rPr lang="pt-BR" dirty="0" smtClean="0"/>
              <a:t>em buscar </a:t>
            </a:r>
            <a:r>
              <a:rPr lang="pt-BR" dirty="0"/>
              <a:t>sanar duvidas relacionados a ele.</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211474244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Integrante</a:t>
            </a:r>
          </a:p>
        </p:txBody>
      </p:sp>
      <p:sp>
        <p:nvSpPr>
          <p:cNvPr id="3" name="Marcador de Posição de Conteúdo 2"/>
          <p:cNvSpPr>
            <a:spLocks noGrp="1"/>
          </p:cNvSpPr>
          <p:nvPr>
            <p:ph idx="1"/>
          </p:nvPr>
        </p:nvSpPr>
        <p:spPr/>
        <p:txBody>
          <a:bodyPr/>
          <a:lstStyle/>
          <a:p>
            <a:r>
              <a:rPr lang="pt-BR" dirty="0"/>
              <a:t>Nome</a:t>
            </a:r>
            <a:r>
              <a:rPr lang="pt-BR" dirty="0" smtClean="0"/>
              <a:t>: João Pedro de Matos Buchivieser</a:t>
            </a:r>
            <a:endParaRPr lang="pt-BR" dirty="0"/>
          </a:p>
          <a:p>
            <a:r>
              <a:rPr lang="pt-BR" dirty="0"/>
              <a:t>Função</a:t>
            </a:r>
            <a:r>
              <a:rPr lang="pt-BR" dirty="0" smtClean="0"/>
              <a:t>: Desenvolvedor</a:t>
            </a:r>
            <a:endParaRPr lang="pt-BR" dirty="0"/>
          </a:p>
          <a:p>
            <a:r>
              <a:rPr lang="pt-BR" dirty="0"/>
              <a:t>No que trabalhou</a:t>
            </a:r>
            <a:r>
              <a:rPr lang="pt-BR" dirty="0" smtClean="0"/>
              <a:t>: Término dos protótipos que estavam </a:t>
            </a:r>
            <a:r>
              <a:rPr lang="pt-BR" dirty="0"/>
              <a:t>faltando, Diagrama de classes, MER, Planejamento de </a:t>
            </a:r>
            <a:r>
              <a:rPr lang="pt-BR" dirty="0" smtClean="0"/>
              <a:t>Atividades, implementaçãos dos protótipos no banco de Dados </a:t>
            </a:r>
            <a:endParaRPr lang="pt-BR" dirty="0"/>
          </a:p>
          <a:p>
            <a:r>
              <a:rPr lang="pt-BR" dirty="0"/>
              <a:t>Difículdades</a:t>
            </a:r>
            <a:r>
              <a:rPr lang="pt-BR" dirty="0" smtClean="0"/>
              <a:t>: Implementação dos protótipos com o banco de Dados</a:t>
            </a:r>
            <a:endParaRPr lang="pt-BR" dirty="0"/>
          </a:p>
          <a:p>
            <a:r>
              <a:rPr lang="pt-BR" dirty="0"/>
              <a:t>Sugestões</a:t>
            </a:r>
            <a:r>
              <a:rPr lang="pt-BR" dirty="0" smtClean="0"/>
              <a:t>: Todos os integrantes devem trabalhar</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402785611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Integrante</a:t>
            </a:r>
          </a:p>
        </p:txBody>
      </p:sp>
      <p:sp>
        <p:nvSpPr>
          <p:cNvPr id="3" name="Marcador de Posição de Conteúdo 2"/>
          <p:cNvSpPr>
            <a:spLocks noGrp="1"/>
          </p:cNvSpPr>
          <p:nvPr>
            <p:ph idx="1"/>
          </p:nvPr>
        </p:nvSpPr>
        <p:spPr/>
        <p:txBody>
          <a:bodyPr/>
          <a:lstStyle/>
          <a:p>
            <a:r>
              <a:rPr lang="pt-BR" dirty="0"/>
              <a:t>Nome: LUCAS SOUZA TEIXEIRA</a:t>
            </a:r>
          </a:p>
          <a:p>
            <a:r>
              <a:rPr lang="pt-BR" dirty="0"/>
              <a:t>Função: DESENVOLVEDOR</a:t>
            </a:r>
          </a:p>
          <a:p>
            <a:r>
              <a:rPr lang="pt-BR" dirty="0"/>
              <a:t>No que trabalhou: Auxílio na criação e realização de alterações no MER, Alteração nos protótipos para integração de suas funcionalidades com o banco de dados.</a:t>
            </a:r>
          </a:p>
          <a:p>
            <a:r>
              <a:rPr lang="pt-BR" dirty="0"/>
              <a:t>Dificuldades: Alterações nos protótipos citadas acima.</a:t>
            </a:r>
          </a:p>
          <a:p>
            <a:r>
              <a:rPr lang="pt-BR" dirty="0"/>
              <a:t>Sugestões: Planejamento para as atividades pós-férias.</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168248095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75725" y="272302"/>
            <a:ext cx="9530819" cy="979396"/>
          </a:xfrm>
        </p:spPr>
        <p:txBody>
          <a:bodyPr/>
          <a:lstStyle/>
          <a:p>
            <a:pPr algn="ctr"/>
            <a:r>
              <a:rPr lang="pt-BR" dirty="0"/>
              <a:t>Notas dos Integrantes</a:t>
            </a:r>
          </a:p>
        </p:txBody>
      </p:sp>
      <p:graphicFrame>
        <p:nvGraphicFramePr>
          <p:cNvPr id="4" name="Marcador de Posição de Conteúdo 3"/>
          <p:cNvGraphicFramePr>
            <a:graphicFrameLocks noGrp="1"/>
          </p:cNvGraphicFramePr>
          <p:nvPr>
            <p:ph idx="1"/>
            <p:extLst>
              <p:ext uri="{D42A27DB-BD31-4B8C-83A1-F6EECF244321}">
                <p14:modId xmlns:p14="http://schemas.microsoft.com/office/powerpoint/2010/main" val="211314066"/>
              </p:ext>
            </p:extLst>
          </p:nvPr>
        </p:nvGraphicFramePr>
        <p:xfrm>
          <a:off x="1774489" y="1575536"/>
          <a:ext cx="8533292" cy="4097625"/>
        </p:xfrm>
        <a:graphic>
          <a:graphicData uri="http://schemas.openxmlformats.org/drawingml/2006/table">
            <a:tbl>
              <a:tblPr firstRow="1" bandRow="1">
                <a:tableStyleId>{5C22544A-7EE6-4342-B048-85BDC9FD1C3A}</a:tableStyleId>
              </a:tblPr>
              <a:tblGrid>
                <a:gridCol w="4266646">
                  <a:extLst>
                    <a:ext uri="{9D8B030D-6E8A-4147-A177-3AD203B41FA5}">
                      <a16:colId xmlns:a16="http://schemas.microsoft.com/office/drawing/2014/main" val="3906671981"/>
                    </a:ext>
                  </a:extLst>
                </a:gridCol>
                <a:gridCol w="4266646">
                  <a:extLst>
                    <a:ext uri="{9D8B030D-6E8A-4147-A177-3AD203B41FA5}">
                      <a16:colId xmlns:a16="http://schemas.microsoft.com/office/drawing/2014/main" val="1433779720"/>
                    </a:ext>
                  </a:extLst>
                </a:gridCol>
              </a:tblGrid>
              <a:tr h="361878">
                <a:tc>
                  <a:txBody>
                    <a:bodyPr/>
                    <a:lstStyle/>
                    <a:p>
                      <a:pPr algn="ctr"/>
                      <a:r>
                        <a:rPr lang="pt-BR" dirty="0" smtClean="0">
                          <a:solidFill>
                            <a:schemeClr val="bg1"/>
                          </a:solidFill>
                        </a:rPr>
                        <a:t>Integrante</a:t>
                      </a:r>
                      <a:endParaRPr lang="pt-BR"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dirty="0" smtClean="0"/>
                        <a:t>Nota</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565525828"/>
                  </a:ext>
                </a:extLst>
              </a:tr>
              <a:tr h="413976">
                <a:tc>
                  <a:txBody>
                    <a:bodyPr/>
                    <a:lstStyle/>
                    <a:p>
                      <a:r>
                        <a:rPr lang="pt-BR" dirty="0" smtClean="0"/>
                        <a:t>Julia</a:t>
                      </a:r>
                      <a:r>
                        <a:rPr lang="pt-BR" baseline="0" dirty="0" smtClean="0"/>
                        <a:t> Cristina de Souza</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baseline="0" dirty="0" smtClean="0"/>
                        <a:t>9,5</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67814638"/>
                  </a:ext>
                </a:extLst>
              </a:tr>
              <a:tr h="346364">
                <a:tc>
                  <a:txBody>
                    <a:bodyPr/>
                    <a:lstStyle/>
                    <a:p>
                      <a:r>
                        <a:rPr lang="pt-BR" dirty="0" smtClean="0"/>
                        <a:t>Raquel Cristina</a:t>
                      </a:r>
                      <a:r>
                        <a:rPr lang="pt-BR" baseline="0" dirty="0" smtClean="0"/>
                        <a:t> Gonçalves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smtClean="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28955474"/>
                  </a:ext>
                </a:extLst>
              </a:tr>
              <a:tr h="423949">
                <a:tc>
                  <a:txBody>
                    <a:bodyPr/>
                    <a:lstStyle/>
                    <a:p>
                      <a:r>
                        <a:rPr lang="pt-BR" dirty="0" smtClean="0"/>
                        <a:t>Grazielle</a:t>
                      </a:r>
                      <a:r>
                        <a:rPr lang="pt-BR" baseline="0" dirty="0" smtClean="0"/>
                        <a:t> Caroline Sebastião Cossa</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baseline="0" dirty="0" smtClean="0"/>
                        <a:t>9</a:t>
                      </a:r>
                      <a:endParaRPr lang="pt-BR"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632752"/>
                  </a:ext>
                </a:extLst>
              </a:tr>
              <a:tr h="387927">
                <a:tc>
                  <a:txBody>
                    <a:bodyPr/>
                    <a:lstStyle/>
                    <a:p>
                      <a:r>
                        <a:rPr lang="pt-BR" dirty="0" smtClean="0"/>
                        <a:t>Wictor</a:t>
                      </a:r>
                      <a:r>
                        <a:rPr lang="pt-BR" baseline="0" dirty="0" smtClean="0"/>
                        <a:t> Batista Parron</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smtClean="0"/>
                        <a:t>9</a:t>
                      </a:r>
                      <a:r>
                        <a:rPr lang="pt-BR" baseline="0" dirty="0" smtClean="0"/>
                        <a:t> </a:t>
                      </a:r>
                      <a:endParaRPr lang="pt-BR"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85120909"/>
                  </a:ext>
                </a:extLst>
              </a:tr>
              <a:tr h="443346">
                <a:tc>
                  <a:txBody>
                    <a:bodyPr/>
                    <a:lstStyle/>
                    <a:p>
                      <a:r>
                        <a:rPr lang="pt-BR" dirty="0" smtClean="0"/>
                        <a:t>Bruno Gomes de Oliveira</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baseline="0" dirty="0" smtClean="0"/>
                        <a:t>10</a:t>
                      </a:r>
                      <a:endParaRPr lang="pt-BR"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88940399"/>
                  </a:ext>
                </a:extLst>
              </a:tr>
              <a:tr h="512618">
                <a:tc>
                  <a:txBody>
                    <a:bodyPr/>
                    <a:lstStyle/>
                    <a:p>
                      <a:r>
                        <a:rPr lang="pt-BR" dirty="0" smtClean="0"/>
                        <a:t>João Pedro de Matos Buchivieser</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baseline="0" dirty="0" smtClean="0"/>
                        <a:t>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1405057"/>
                  </a:ext>
                </a:extLst>
              </a:tr>
              <a:tr h="452769">
                <a:tc>
                  <a:txBody>
                    <a:bodyPr/>
                    <a:lstStyle/>
                    <a:p>
                      <a:r>
                        <a:rPr lang="pt-BR" dirty="0" smtClean="0"/>
                        <a:t>Lucas</a:t>
                      </a:r>
                      <a:r>
                        <a:rPr lang="pt-BR" baseline="0" dirty="0" smtClean="0"/>
                        <a:t> Souza Teixeira</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baseline="0" dirty="0" smtClean="0"/>
                        <a:t>7</a:t>
                      </a:r>
                      <a:endParaRPr lang="pt-BR"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77375882"/>
                  </a:ext>
                </a:extLst>
              </a:tr>
              <a:tr h="354516">
                <a:tc>
                  <a:txBody>
                    <a:bodyPr/>
                    <a:lstStyle/>
                    <a:p>
                      <a:pPr algn="ctr"/>
                      <a:r>
                        <a:rPr lang="pt-BR" b="1" dirty="0" smtClean="0">
                          <a:solidFill>
                            <a:schemeClr val="bg1"/>
                          </a:solidFill>
                        </a:rPr>
                        <a:t>Grupo</a:t>
                      </a:r>
                      <a:endParaRPr lang="pt-BR"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b="1" dirty="0" smtClean="0">
                          <a:solidFill>
                            <a:schemeClr val="bg1"/>
                          </a:solidFill>
                        </a:rPr>
                        <a:t>Nota</a:t>
                      </a:r>
                      <a:endParaRPr lang="pt-BR"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3881346591"/>
                  </a:ext>
                </a:extLst>
              </a:tr>
              <a:tr h="354516">
                <a:tc>
                  <a:txBody>
                    <a:bodyPr/>
                    <a:lstStyle/>
                    <a:p>
                      <a:r>
                        <a:rPr lang="pt-BR" dirty="0" smtClean="0"/>
                        <a:t>Módulo 02 – PCDs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9</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07741797"/>
                  </a:ext>
                </a:extLst>
              </a:tr>
            </a:tbl>
          </a:graphicData>
        </a:graphic>
      </p:graphicFrame>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332871585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972312" y="925357"/>
            <a:ext cx="9418320" cy="1066800"/>
          </a:xfrm>
        </p:spPr>
        <p:txBody>
          <a:bodyPr>
            <a:normAutofit/>
          </a:bodyPr>
          <a:lstStyle/>
          <a:p>
            <a:r>
              <a:rPr lang="pt-BR" sz="6000" dirty="0" smtClean="0"/>
              <a:t>MOD03 - Medições</a:t>
            </a:r>
            <a:endParaRPr lang="pt-BR" sz="6000" dirty="0"/>
          </a:p>
        </p:txBody>
      </p:sp>
      <p:sp>
        <p:nvSpPr>
          <p:cNvPr id="5" name="Subtítulo 4"/>
          <p:cNvSpPr>
            <a:spLocks noGrp="1"/>
          </p:cNvSpPr>
          <p:nvPr>
            <p:ph type="subTitle" idx="1"/>
          </p:nvPr>
        </p:nvSpPr>
        <p:spPr>
          <a:xfrm>
            <a:off x="1230876" y="2718402"/>
            <a:ext cx="9418320" cy="3868377"/>
          </a:xfrm>
        </p:spPr>
        <p:txBody>
          <a:bodyPr>
            <a:noAutofit/>
          </a:bodyPr>
          <a:lstStyle/>
          <a:p>
            <a:pPr>
              <a:lnSpc>
                <a:spcPct val="100000"/>
              </a:lnSpc>
            </a:pPr>
            <a:r>
              <a:rPr lang="pt-BR" spc="7" dirty="0">
                <a:solidFill>
                  <a:srgbClr val="BFBFBF"/>
                </a:solidFill>
                <a:uFill>
                  <a:solidFill>
                    <a:srgbClr val="FFFFFF"/>
                  </a:solidFill>
                </a:uFill>
                <a:ea typeface="DejaVu Sans"/>
              </a:rPr>
              <a:t>Mariana A. Gutierres - Analista</a:t>
            </a:r>
            <a:endParaRPr lang="pt-BR" sz="1800" spc="-1" dirty="0">
              <a:solidFill>
                <a:srgbClr val="FFFFFF"/>
              </a:solidFill>
              <a:uFill>
                <a:solidFill>
                  <a:srgbClr val="FFFFFF"/>
                </a:solidFill>
              </a:uFill>
              <a:latin typeface="Arial"/>
            </a:endParaRPr>
          </a:p>
          <a:p>
            <a:pPr>
              <a:lnSpc>
                <a:spcPct val="100000"/>
              </a:lnSpc>
            </a:pPr>
            <a:r>
              <a:rPr lang="pt-BR" spc="7" dirty="0">
                <a:solidFill>
                  <a:srgbClr val="BFBFBF"/>
                </a:solidFill>
                <a:uFill>
                  <a:solidFill>
                    <a:srgbClr val="FFFFFF"/>
                  </a:solidFill>
                </a:uFill>
                <a:ea typeface="DejaVu Sans"/>
              </a:rPr>
              <a:t>Wesley Zimmer - Analista</a:t>
            </a:r>
            <a:endParaRPr lang="pt-BR" sz="1800" spc="-1" dirty="0">
              <a:solidFill>
                <a:srgbClr val="FFFFFF"/>
              </a:solidFill>
              <a:uFill>
                <a:solidFill>
                  <a:srgbClr val="FFFFFF"/>
                </a:solidFill>
              </a:uFill>
              <a:latin typeface="Arial"/>
            </a:endParaRPr>
          </a:p>
          <a:p>
            <a:pPr>
              <a:lnSpc>
                <a:spcPct val="100000"/>
              </a:lnSpc>
            </a:pPr>
            <a:r>
              <a:rPr lang="pt-BR" spc="7" dirty="0">
                <a:solidFill>
                  <a:srgbClr val="BFBFBF"/>
                </a:solidFill>
                <a:uFill>
                  <a:solidFill>
                    <a:srgbClr val="FFFFFF"/>
                  </a:solidFill>
                </a:uFill>
                <a:ea typeface="DejaVu Sans"/>
              </a:rPr>
              <a:t>Sabrina Bonini - DBA</a:t>
            </a:r>
            <a:endParaRPr lang="pt-BR" sz="1800" spc="-1" dirty="0">
              <a:solidFill>
                <a:srgbClr val="FFFFFF"/>
              </a:solidFill>
              <a:uFill>
                <a:solidFill>
                  <a:srgbClr val="FFFFFF"/>
                </a:solidFill>
              </a:uFill>
              <a:latin typeface="Arial"/>
            </a:endParaRPr>
          </a:p>
          <a:p>
            <a:pPr>
              <a:lnSpc>
                <a:spcPct val="100000"/>
              </a:lnSpc>
            </a:pPr>
            <a:r>
              <a:rPr lang="pt-BR" spc="7" dirty="0">
                <a:solidFill>
                  <a:srgbClr val="BFBFBF"/>
                </a:solidFill>
                <a:uFill>
                  <a:solidFill>
                    <a:srgbClr val="FFFFFF"/>
                  </a:solidFill>
                </a:uFill>
                <a:ea typeface="DejaVu Sans"/>
              </a:rPr>
              <a:t>Daniel - DBA</a:t>
            </a:r>
            <a:endParaRPr lang="pt-BR" sz="1800" spc="-1" dirty="0">
              <a:solidFill>
                <a:srgbClr val="FFFFFF"/>
              </a:solidFill>
              <a:uFill>
                <a:solidFill>
                  <a:srgbClr val="FFFFFF"/>
                </a:solidFill>
              </a:uFill>
              <a:latin typeface="Arial"/>
            </a:endParaRPr>
          </a:p>
          <a:p>
            <a:pPr>
              <a:lnSpc>
                <a:spcPct val="100000"/>
              </a:lnSpc>
            </a:pPr>
            <a:r>
              <a:rPr lang="pt-BR" spc="7" dirty="0">
                <a:solidFill>
                  <a:srgbClr val="BFBFBF"/>
                </a:solidFill>
                <a:uFill>
                  <a:solidFill>
                    <a:srgbClr val="FFFFFF"/>
                  </a:solidFill>
                </a:uFill>
                <a:ea typeface="DejaVu Sans"/>
              </a:rPr>
              <a:t>Rafael Braganholli - Desenvolvedor</a:t>
            </a:r>
            <a:endParaRPr lang="pt-BR" sz="1800" spc="-1" dirty="0">
              <a:solidFill>
                <a:srgbClr val="FFFFFF"/>
              </a:solidFill>
              <a:uFill>
                <a:solidFill>
                  <a:srgbClr val="FFFFFF"/>
                </a:solidFill>
              </a:uFill>
              <a:latin typeface="Arial"/>
            </a:endParaRPr>
          </a:p>
          <a:p>
            <a:pPr>
              <a:lnSpc>
                <a:spcPct val="100000"/>
              </a:lnSpc>
            </a:pPr>
            <a:r>
              <a:rPr lang="pt-BR" spc="7" dirty="0">
                <a:solidFill>
                  <a:srgbClr val="BFBFBF"/>
                </a:solidFill>
                <a:uFill>
                  <a:solidFill>
                    <a:srgbClr val="FFFFFF"/>
                  </a:solidFill>
                </a:uFill>
                <a:ea typeface="DejaVu Sans"/>
              </a:rPr>
              <a:t>Samuel da Silva - Desenvolvedor</a:t>
            </a:r>
            <a:endParaRPr lang="pt-BR" sz="1800" spc="-1" dirty="0">
              <a:solidFill>
                <a:srgbClr val="FFFFFF"/>
              </a:solidFill>
              <a:uFill>
                <a:solidFill>
                  <a:srgbClr val="FFFFFF"/>
                </a:solidFill>
              </a:uFill>
              <a:latin typeface="Arial"/>
            </a:endParaRPr>
          </a:p>
          <a:p>
            <a:endParaRPr lang="pt-BR" dirty="0">
              <a:latin typeface="Calibri" panose="020F0502020204030204" pitchFamily="34" charset="0"/>
            </a:endParaRPr>
          </a:p>
          <a:p>
            <a:endParaRPr lang="pt-BR" dirty="0">
              <a:latin typeface="Calibri" panose="020F0502020204030204" pitchFamily="34" charset="0"/>
            </a:endParaRP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16440" y="202692"/>
            <a:ext cx="2383141" cy="1445330"/>
          </a:xfrm>
          <a:prstGeom prst="rect">
            <a:avLst/>
          </a:prstGeom>
        </p:spPr>
      </p:pic>
    </p:spTree>
    <p:extLst>
      <p:ext uri="{BB962C8B-B14F-4D97-AF65-F5344CB8AC3E}">
        <p14:creationId xmlns:p14="http://schemas.microsoft.com/office/powerpoint/2010/main" val="8432303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CustomShape 1"/>
          <p:cNvSpPr/>
          <p:nvPr/>
        </p:nvSpPr>
        <p:spPr>
          <a:xfrm>
            <a:off x="791640" y="156600"/>
            <a:ext cx="9691920" cy="81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90000"/>
              </a:lnSpc>
            </a:pPr>
            <a:r>
              <a:rPr lang="pt-BR" sz="4400" strike="noStrike" spc="-46">
                <a:solidFill>
                  <a:srgbClr val="000000"/>
                </a:solidFill>
                <a:uFill>
                  <a:solidFill>
                    <a:srgbClr val="FFFFFF"/>
                  </a:solidFill>
                </a:uFill>
                <a:latin typeface="Century Schoolbook"/>
                <a:ea typeface="DejaVu Sans"/>
              </a:rPr>
              <a:t>Documentação de Casos de Uso</a:t>
            </a:r>
            <a:endParaRPr lang="pt-BR" sz="1800" strike="noStrike" spc="-1">
              <a:solidFill>
                <a:srgbClr val="000000"/>
              </a:solidFill>
              <a:uFill>
                <a:solidFill>
                  <a:srgbClr val="FFFFFF"/>
                </a:solidFill>
              </a:uFill>
              <a:latin typeface="Arial"/>
            </a:endParaRPr>
          </a:p>
        </p:txBody>
      </p:sp>
      <p:pic>
        <p:nvPicPr>
          <p:cNvPr id="120" name="Imagem 3"/>
          <p:cNvPicPr/>
          <p:nvPr/>
        </p:nvPicPr>
        <p:blipFill>
          <a:blip r:embed="rId2"/>
          <a:stretch/>
        </p:blipFill>
        <p:spPr>
          <a:xfrm>
            <a:off x="11347200" y="69840"/>
            <a:ext cx="798840" cy="691560"/>
          </a:xfrm>
          <a:prstGeom prst="rect">
            <a:avLst/>
          </a:prstGeom>
          <a:ln>
            <a:noFill/>
          </a:ln>
        </p:spPr>
      </p:pic>
      <p:sp>
        <p:nvSpPr>
          <p:cNvPr id="121" name="CustomShape 2"/>
          <p:cNvSpPr/>
          <p:nvPr/>
        </p:nvSpPr>
        <p:spPr>
          <a:xfrm>
            <a:off x="7890120" y="4624200"/>
            <a:ext cx="297324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pt-BR" sz="1800" strike="noStrike" spc="-1">
                <a:solidFill>
                  <a:srgbClr val="000000"/>
                </a:solidFill>
                <a:uFill>
                  <a:solidFill>
                    <a:srgbClr val="FFFFFF"/>
                  </a:solidFill>
                </a:uFill>
                <a:latin typeface="Century Schoolbook"/>
                <a:ea typeface="DejaVu Sans"/>
              </a:rPr>
              <a:t>Quantidade de atores: 4</a:t>
            </a:r>
            <a:endParaRPr lang="pt-BR" sz="1800" strike="noStrike" spc="-1">
              <a:solidFill>
                <a:srgbClr val="000000"/>
              </a:solidFill>
              <a:uFill>
                <a:solidFill>
                  <a:srgbClr val="FFFFFF"/>
                </a:solidFill>
              </a:uFill>
              <a:latin typeface="Arial"/>
            </a:endParaRPr>
          </a:p>
          <a:p>
            <a:pPr>
              <a:lnSpc>
                <a:spcPct val="100000"/>
              </a:lnSpc>
            </a:pPr>
            <a:r>
              <a:rPr lang="pt-BR" sz="1800" strike="noStrike" spc="-1">
                <a:solidFill>
                  <a:srgbClr val="000000"/>
                </a:solidFill>
                <a:uFill>
                  <a:solidFill>
                    <a:srgbClr val="FFFFFF"/>
                  </a:solidFill>
                </a:uFill>
                <a:latin typeface="Century Schoolbook"/>
                <a:ea typeface="DejaVu Sans"/>
              </a:rPr>
              <a:t>Quantidade de casos de uso: 16</a:t>
            </a:r>
            <a:endParaRPr lang="pt-BR" sz="1800" strike="noStrike" spc="-1">
              <a:solidFill>
                <a:srgbClr val="000000"/>
              </a:solidFill>
              <a:uFill>
                <a:solidFill>
                  <a:srgbClr val="FFFFFF"/>
                </a:solidFill>
              </a:uFill>
              <a:latin typeface="Arial"/>
            </a:endParaRPr>
          </a:p>
        </p:txBody>
      </p:sp>
      <p:pic>
        <p:nvPicPr>
          <p:cNvPr id="122" name="Imagem 5"/>
          <p:cNvPicPr/>
          <p:nvPr/>
        </p:nvPicPr>
        <p:blipFill>
          <a:blip r:embed="rId3"/>
          <a:srcRect r="23717"/>
          <a:stretch/>
        </p:blipFill>
        <p:spPr>
          <a:xfrm>
            <a:off x="182880" y="940680"/>
            <a:ext cx="7706880" cy="59166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CustomShape 1"/>
          <p:cNvSpPr/>
          <p:nvPr/>
        </p:nvSpPr>
        <p:spPr>
          <a:xfrm>
            <a:off x="378720" y="209160"/>
            <a:ext cx="10235520" cy="867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90000"/>
              </a:lnSpc>
            </a:pPr>
            <a:r>
              <a:rPr lang="pt-BR" sz="3200" strike="noStrike" spc="-46">
                <a:solidFill>
                  <a:srgbClr val="000000"/>
                </a:solidFill>
                <a:uFill>
                  <a:solidFill>
                    <a:srgbClr val="FFFFFF"/>
                  </a:solidFill>
                </a:uFill>
                <a:latin typeface="Century Schoolbook"/>
                <a:ea typeface="DejaVu Sans"/>
              </a:rPr>
              <a:t>Caso de Uso Gerenciar Medições das PCDs - Documentação</a:t>
            </a:r>
            <a:endParaRPr lang="pt-BR" sz="1800" strike="noStrike" spc="-1">
              <a:solidFill>
                <a:srgbClr val="000000"/>
              </a:solidFill>
              <a:uFill>
                <a:solidFill>
                  <a:srgbClr val="FFFFFF"/>
                </a:solidFill>
              </a:uFill>
              <a:latin typeface="Arial"/>
            </a:endParaRPr>
          </a:p>
        </p:txBody>
      </p:sp>
      <p:graphicFrame>
        <p:nvGraphicFramePr>
          <p:cNvPr id="124" name="Table 2"/>
          <p:cNvGraphicFramePr/>
          <p:nvPr/>
        </p:nvGraphicFramePr>
        <p:xfrm>
          <a:off x="378720" y="1123560"/>
          <a:ext cx="10450080" cy="4848480"/>
        </p:xfrm>
        <a:graphic>
          <a:graphicData uri="http://schemas.openxmlformats.org/drawingml/2006/table">
            <a:tbl>
              <a:tblPr/>
              <a:tblGrid>
                <a:gridCol w="5225040">
                  <a:extLst>
                    <a:ext uri="{9D8B030D-6E8A-4147-A177-3AD203B41FA5}">
                      <a16:colId xmlns:a16="http://schemas.microsoft.com/office/drawing/2014/main" val="20000"/>
                    </a:ext>
                  </a:extLst>
                </a:gridCol>
                <a:gridCol w="5225040">
                  <a:extLst>
                    <a:ext uri="{9D8B030D-6E8A-4147-A177-3AD203B41FA5}">
                      <a16:colId xmlns:a16="http://schemas.microsoft.com/office/drawing/2014/main" val="20001"/>
                    </a:ext>
                  </a:extLst>
                </a:gridCol>
              </a:tblGrid>
              <a:tr h="360000">
                <a:tc gridSpan="2">
                  <a:txBody>
                    <a:bodyPr/>
                    <a:lstStyle/>
                    <a:p>
                      <a:pPr>
                        <a:lnSpc>
                          <a:spcPct val="100000"/>
                        </a:lnSpc>
                      </a:pPr>
                      <a:r>
                        <a:rPr lang="pt-BR" sz="1800" b="1" strike="noStrike" spc="-1">
                          <a:solidFill>
                            <a:srgbClr val="FFFFFF"/>
                          </a:solidFill>
                          <a:uFill>
                            <a:solidFill>
                              <a:srgbClr val="FFFFFF"/>
                            </a:solidFill>
                          </a:uFill>
                          <a:latin typeface="Century Schoolbook"/>
                          <a:ea typeface="DejaVu Sans"/>
                        </a:rPr>
                        <a:t>Nome do Caso de Uso: Gerenciar Medições das PCDs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hMerge="1">
                  <a:txBody>
                    <a:bodyPr/>
                    <a:lstStyle/>
                    <a:p>
                      <a:endParaRPr lang="pt-BR"/>
                    </a:p>
                  </a:txBody>
                  <a:tcPr>
                    <a:solidFill>
                      <a:srgbClr val="729FCF"/>
                    </a:solidFill>
                  </a:tcPr>
                </a:tc>
                <a:extLst>
                  <a:ext uri="{0D108BD9-81ED-4DB2-BD59-A6C34878D82A}">
                    <a16:rowId xmlns:a16="http://schemas.microsoft.com/office/drawing/2014/main" val="10000"/>
                  </a:ext>
                </a:extLst>
              </a:tr>
              <a:tr h="914760">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Breve descrição: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Este Caso de Uso deve ocorrer sempre que o administrador desejar gerenciar medições de uma PCD.</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1"/>
                  </a:ext>
                </a:extLst>
              </a:tr>
              <a:tr h="366120">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Ator principal:</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Administrador.</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2"/>
                  </a:ext>
                </a:extLst>
              </a:tr>
              <a:tr h="366120">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Pré-condição: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Administrador deve estar logado.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3"/>
                  </a:ext>
                </a:extLst>
              </a:tr>
              <a:tr h="360000">
                <a:tc gridSpan="2">
                  <a:txBody>
                    <a:bodyPr/>
                    <a:lstStyle/>
                    <a:p>
                      <a:pPr algn="ctr">
                        <a:lnSpc>
                          <a:spcPct val="100000"/>
                        </a:lnSpc>
                      </a:pPr>
                      <a:r>
                        <a:rPr lang="pt-BR" sz="1800" b="1" strike="noStrike" spc="-1">
                          <a:solidFill>
                            <a:srgbClr val="FFFFFF"/>
                          </a:solidFill>
                          <a:uFill>
                            <a:solidFill>
                              <a:srgbClr val="FFFFFF"/>
                            </a:solidFill>
                          </a:uFill>
                          <a:latin typeface="Century Schoolbook"/>
                          <a:ea typeface="DejaVu Sans"/>
                        </a:rPr>
                        <a:t>Fluxo Principal</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hMerge="1">
                  <a:txBody>
                    <a:bodyPr/>
                    <a:lstStyle/>
                    <a:p>
                      <a:endParaRPr lang="pt-BR"/>
                    </a:p>
                  </a:txBody>
                  <a:tcPr>
                    <a:solidFill>
                      <a:srgbClr val="729FCF"/>
                    </a:solidFill>
                  </a:tcPr>
                </a:tc>
                <a:extLst>
                  <a:ext uri="{0D108BD9-81ED-4DB2-BD59-A6C34878D82A}">
                    <a16:rowId xmlns:a16="http://schemas.microsoft.com/office/drawing/2014/main" val="10004"/>
                  </a:ext>
                </a:extLst>
              </a:tr>
              <a:tr h="366120">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Ações dos atores: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Ações do sistema: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extLst>
                  <a:ext uri="{0D108BD9-81ED-4DB2-BD59-A6C34878D82A}">
                    <a16:rowId xmlns:a16="http://schemas.microsoft.com/office/drawing/2014/main" val="10005"/>
                  </a:ext>
                </a:extLst>
              </a:tr>
              <a:tr h="1737720">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1. O administrador clica em “ Gerenciar Medições” na pagina de listagem tabular de PCDs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2. Abre listagem tabular de dados da medição selecionada com botões “Editar” e “Excluir” a frente de cada medição, assim como botão “Novo” para novas medições no canto superior esquerdo da tabela e mecanismo de busca no canto superior direito.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6"/>
                  </a:ext>
                </a:extLst>
              </a:tr>
              <a:tr h="366120">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3. Fim do caso de uso.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endParaRPr lang="pt-B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7"/>
                  </a:ext>
                </a:extLst>
              </a:tr>
            </a:tbl>
          </a:graphicData>
        </a:graphic>
      </p:graphicFrame>
      <p:pic>
        <p:nvPicPr>
          <p:cNvPr id="125" name="Imagem 5"/>
          <p:cNvPicPr/>
          <p:nvPr/>
        </p:nvPicPr>
        <p:blipFill>
          <a:blip r:embed="rId2"/>
          <a:stretch/>
        </p:blipFill>
        <p:spPr>
          <a:xfrm>
            <a:off x="11347200" y="69840"/>
            <a:ext cx="798840" cy="691560"/>
          </a:xfrm>
          <a:prstGeom prst="rect">
            <a:avLst/>
          </a:prstGeom>
          <a:ln>
            <a:noFill/>
          </a:ln>
        </p:spPr>
      </p:pic>
      <p:sp>
        <p:nvSpPr>
          <p:cNvPr id="126" name="CustomShape 3"/>
          <p:cNvSpPr/>
          <p:nvPr/>
        </p:nvSpPr>
        <p:spPr>
          <a:xfrm>
            <a:off x="8278560" y="6488640"/>
            <a:ext cx="30535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pt-BR" sz="1800" strike="noStrike" spc="-1">
                <a:solidFill>
                  <a:srgbClr val="000000"/>
                </a:solidFill>
                <a:uFill>
                  <a:solidFill>
                    <a:srgbClr val="FFFFFF"/>
                  </a:solidFill>
                </a:uFill>
                <a:latin typeface="Century Schoolbook"/>
                <a:ea typeface="DejaVu Sans"/>
              </a:rPr>
              <a:t>Quantidade de cenários: 05</a:t>
            </a:r>
            <a:endParaRPr lang="pt-BR" sz="180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Uso 2</a:t>
            </a:r>
            <a:r>
              <a:rPr lang="pt-BR" dirty="0" smtClean="0"/>
              <a:t>- </a:t>
            </a:r>
            <a:r>
              <a:rPr lang="pt-BR" dirty="0"/>
              <a:t>Documentação</a:t>
            </a:r>
          </a:p>
        </p:txBody>
      </p:sp>
      <p:graphicFrame>
        <p:nvGraphicFramePr>
          <p:cNvPr id="4" name="Tabela 3"/>
          <p:cNvGraphicFramePr>
            <a:graphicFrameLocks noGrp="1"/>
          </p:cNvGraphicFramePr>
          <p:nvPr>
            <p:extLst>
              <p:ext uri="{D42A27DB-BD31-4B8C-83A1-F6EECF244321}">
                <p14:modId xmlns:p14="http://schemas.microsoft.com/office/powerpoint/2010/main" val="1359173380"/>
              </p:ext>
            </p:extLst>
          </p:nvPr>
        </p:nvGraphicFramePr>
        <p:xfrm>
          <a:off x="1706009" y="1985831"/>
          <a:ext cx="8594726" cy="239268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2772646873"/>
                    </a:ext>
                  </a:extLst>
                </a:gridCol>
                <a:gridCol w="4297363">
                  <a:extLst>
                    <a:ext uri="{9D8B030D-6E8A-4147-A177-3AD203B41FA5}">
                      <a16:colId xmlns:a16="http://schemas.microsoft.com/office/drawing/2014/main" val="824427298"/>
                    </a:ext>
                  </a:extLst>
                </a:gridCol>
              </a:tblGrid>
              <a:tr h="370840">
                <a:tc gridSpan="2">
                  <a:txBody>
                    <a:bodyPr/>
                    <a:lstStyle/>
                    <a:p>
                      <a:pPr algn="ctr"/>
                      <a:r>
                        <a:rPr lang="pt-BR" b="1" dirty="0" smtClean="0">
                          <a:solidFill>
                            <a:schemeClr val="bg1"/>
                          </a:solidFill>
                        </a:rPr>
                        <a:t>Fluxo Principal</a:t>
                      </a:r>
                      <a:endParaRPr lang="pt-BR"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3177210904"/>
                  </a:ext>
                </a:extLst>
              </a:tr>
              <a:tr h="370840">
                <a:tc>
                  <a:txBody>
                    <a:bodyPr/>
                    <a:lstStyle/>
                    <a:p>
                      <a:r>
                        <a:rPr lang="pt-BR" b="0" dirty="0" smtClean="0">
                          <a:solidFill>
                            <a:schemeClr val="tx1"/>
                          </a:solidFill>
                        </a:rPr>
                        <a:t>Ações</a:t>
                      </a:r>
                      <a:r>
                        <a:rPr lang="pt-BR" b="0" baseline="0" dirty="0" smtClean="0">
                          <a:solidFill>
                            <a:schemeClr val="tx1"/>
                          </a:solidFill>
                        </a:rPr>
                        <a:t> dos atores:</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smtClean="0">
                          <a:solidFill>
                            <a:schemeClr val="tx1"/>
                          </a:solidFill>
                        </a:rPr>
                        <a:t>Ações do sistema:</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3032349519"/>
                  </a:ext>
                </a:extLst>
              </a:tr>
              <a:tr h="370840">
                <a:tc>
                  <a:txBody>
                    <a:bodyPr/>
                    <a:lstStyle/>
                    <a:p>
                      <a:endParaRPr lang="pt-BR"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smtClean="0">
                          <a:solidFill>
                            <a:schemeClr val="dk1"/>
                          </a:solidFill>
                          <a:effectLst/>
                          <a:latin typeface="+mn-lt"/>
                          <a:ea typeface="+mn-ea"/>
                          <a:cs typeface="+mn-cs"/>
                        </a:rPr>
                        <a:t>4. Checa se a senha bate com o e-mail fornecido.</a:t>
                      </a:r>
                      <a:endParaRPr lang="pt-BR"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48598638"/>
                  </a:ext>
                </a:extLst>
              </a:tr>
              <a:tr h="370840">
                <a:tc>
                  <a:txBody>
                    <a:bodyPr/>
                    <a:lstStyle/>
                    <a:p>
                      <a:endParaRPr lang="pt-BR"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smtClean="0">
                          <a:solidFill>
                            <a:schemeClr val="dk1"/>
                          </a:solidFill>
                          <a:effectLst/>
                          <a:latin typeface="+mn-lt"/>
                          <a:ea typeface="+mn-ea"/>
                          <a:cs typeface="+mn-cs"/>
                        </a:rPr>
                        <a:t>5. Executa o caso de uso “Exibir home”.</a:t>
                      </a:r>
                      <a:endParaRPr lang="pt-BR"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18364386"/>
                  </a:ext>
                </a:extLst>
              </a:tr>
              <a:tr h="370840">
                <a:tc>
                  <a:txBody>
                    <a:bodyPr/>
                    <a:lstStyle/>
                    <a:p>
                      <a:r>
                        <a:rPr lang="pt-BR" sz="1600" dirty="0" smtClean="0">
                          <a:solidFill>
                            <a:schemeClr val="tx1"/>
                          </a:solidFill>
                        </a:rPr>
                        <a:t>6. Fim do caso de uso.</a:t>
                      </a:r>
                      <a:endParaRPr lang="pt-BR"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pt-BR"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92415803"/>
                  </a:ext>
                </a:extLst>
              </a:tr>
            </a:tbl>
          </a:graphicData>
        </a:graphic>
      </p:graphicFrame>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7313321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CustomShape 1"/>
          <p:cNvSpPr/>
          <p:nvPr/>
        </p:nvSpPr>
        <p:spPr>
          <a:xfrm>
            <a:off x="339480" y="69840"/>
            <a:ext cx="10287720" cy="867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90000"/>
              </a:lnSpc>
            </a:pPr>
            <a:r>
              <a:rPr lang="pt-BR" sz="3200" strike="noStrike" spc="-46">
                <a:solidFill>
                  <a:srgbClr val="000000"/>
                </a:solidFill>
                <a:uFill>
                  <a:solidFill>
                    <a:srgbClr val="FFFFFF"/>
                  </a:solidFill>
                </a:uFill>
                <a:latin typeface="Century Schoolbook"/>
                <a:ea typeface="DejaVu Sans"/>
              </a:rPr>
              <a:t>Caso de Uso Gerenciar Medições das PCDs - Documentação</a:t>
            </a:r>
            <a:endParaRPr lang="pt-BR" sz="1800" strike="noStrike" spc="-1">
              <a:solidFill>
                <a:srgbClr val="000000"/>
              </a:solidFill>
              <a:uFill>
                <a:solidFill>
                  <a:srgbClr val="FFFFFF"/>
                </a:solidFill>
              </a:uFill>
              <a:latin typeface="Arial"/>
            </a:endParaRPr>
          </a:p>
        </p:txBody>
      </p:sp>
      <p:graphicFrame>
        <p:nvGraphicFramePr>
          <p:cNvPr id="128" name="Table 2"/>
          <p:cNvGraphicFramePr/>
          <p:nvPr/>
        </p:nvGraphicFramePr>
        <p:xfrm>
          <a:off x="339480" y="935280"/>
          <a:ext cx="10476000" cy="5486400"/>
        </p:xfrm>
        <a:graphic>
          <a:graphicData uri="http://schemas.openxmlformats.org/drawingml/2006/table">
            <a:tbl>
              <a:tblPr/>
              <a:tblGrid>
                <a:gridCol w="5238000">
                  <a:extLst>
                    <a:ext uri="{9D8B030D-6E8A-4147-A177-3AD203B41FA5}">
                      <a16:colId xmlns:a16="http://schemas.microsoft.com/office/drawing/2014/main" val="20000"/>
                    </a:ext>
                  </a:extLst>
                </a:gridCol>
                <a:gridCol w="5238000">
                  <a:extLst>
                    <a:ext uri="{9D8B030D-6E8A-4147-A177-3AD203B41FA5}">
                      <a16:colId xmlns:a16="http://schemas.microsoft.com/office/drawing/2014/main" val="20001"/>
                    </a:ext>
                  </a:extLst>
                </a:gridCol>
              </a:tblGrid>
              <a:tr h="360000">
                <a:tc gridSpan="2">
                  <a:txBody>
                    <a:bodyPr/>
                    <a:lstStyle/>
                    <a:p>
                      <a:pPr algn="ctr">
                        <a:lnSpc>
                          <a:spcPct val="100000"/>
                        </a:lnSpc>
                      </a:pPr>
                      <a:r>
                        <a:rPr lang="pt-BR" sz="1800" b="1" strike="noStrike" spc="-1">
                          <a:solidFill>
                            <a:srgbClr val="FFFFFF"/>
                          </a:solidFill>
                          <a:uFill>
                            <a:solidFill>
                              <a:srgbClr val="FFFFFF"/>
                            </a:solidFill>
                          </a:uFill>
                          <a:latin typeface="Century Schoolbook"/>
                          <a:ea typeface="DejaVu Sans"/>
                        </a:rPr>
                        <a:t>Fluxo Alternativo A – Pesquisar Medição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hMerge="1">
                  <a:txBody>
                    <a:bodyPr/>
                    <a:lstStyle/>
                    <a:p>
                      <a:endParaRPr lang="pt-BR"/>
                    </a:p>
                  </a:txBody>
                  <a:tcPr>
                    <a:solidFill>
                      <a:srgbClr val="729FCF"/>
                    </a:solidFill>
                  </a:tcPr>
                </a:tc>
                <a:extLst>
                  <a:ext uri="{0D108BD9-81ED-4DB2-BD59-A6C34878D82A}">
                    <a16:rowId xmlns:a16="http://schemas.microsoft.com/office/drawing/2014/main" val="10000"/>
                  </a:ext>
                </a:extLst>
              </a:tr>
              <a:tr h="628200">
                <a:tc>
                  <a:txBody>
                    <a:bodyPr/>
                    <a:lstStyle/>
                    <a:p>
                      <a:endParaRPr lang="pt-B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b="1" strike="noStrike" spc="-1">
                          <a:solidFill>
                            <a:srgbClr val="000000"/>
                          </a:solidFill>
                          <a:uFill>
                            <a:solidFill>
                              <a:srgbClr val="FFFFFF"/>
                            </a:solidFill>
                          </a:uFill>
                          <a:latin typeface="Century Schoolbook"/>
                          <a:ea typeface="DejaVu Sans"/>
                        </a:rPr>
                        <a:t>2. Executar caso de uso “Pesquisar Medição”.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1"/>
                  </a:ext>
                </a:extLst>
              </a:tr>
              <a:tr h="360000">
                <a:tc>
                  <a:txBody>
                    <a:bodyPr/>
                    <a:lstStyle/>
                    <a:p>
                      <a:pPr>
                        <a:lnSpc>
                          <a:spcPct val="100000"/>
                        </a:lnSpc>
                      </a:pPr>
                      <a:r>
                        <a:rPr lang="pt-BR" sz="1800" b="1" strike="noStrike" spc="-1">
                          <a:solidFill>
                            <a:srgbClr val="000000"/>
                          </a:solidFill>
                          <a:uFill>
                            <a:solidFill>
                              <a:srgbClr val="FFFFFF"/>
                            </a:solidFill>
                          </a:uFill>
                          <a:latin typeface="Century Schoolbook"/>
                          <a:ea typeface="DejaVu Sans"/>
                        </a:rPr>
                        <a:t>3. Retorna ao passo 3 do Fluxo Principal.</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endParaRPr lang="pt-B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2"/>
                  </a:ext>
                </a:extLst>
              </a:tr>
              <a:tr h="360000">
                <a:tc gridSpan="2">
                  <a:txBody>
                    <a:bodyPr/>
                    <a:lstStyle/>
                    <a:p>
                      <a:pPr algn="ctr">
                        <a:lnSpc>
                          <a:spcPct val="100000"/>
                        </a:lnSpc>
                      </a:pPr>
                      <a:r>
                        <a:rPr lang="pt-BR" sz="1800" b="1" strike="noStrike" spc="-1">
                          <a:solidFill>
                            <a:srgbClr val="FFFFFF"/>
                          </a:solidFill>
                          <a:uFill>
                            <a:solidFill>
                              <a:srgbClr val="FFFFFF"/>
                            </a:solidFill>
                          </a:uFill>
                          <a:latin typeface="Century Schoolbook"/>
                          <a:ea typeface="DejaVu Sans"/>
                        </a:rPr>
                        <a:t>Fluxo Alternativo B – Atualizar Medição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hMerge="1">
                  <a:txBody>
                    <a:bodyPr/>
                    <a:lstStyle/>
                    <a:p>
                      <a:endParaRPr lang="pt-BR"/>
                    </a:p>
                  </a:txBody>
                  <a:tcPr>
                    <a:solidFill>
                      <a:srgbClr val="729FCF"/>
                    </a:solidFill>
                  </a:tcPr>
                </a:tc>
                <a:extLst>
                  <a:ext uri="{0D108BD9-81ED-4DB2-BD59-A6C34878D82A}">
                    <a16:rowId xmlns:a16="http://schemas.microsoft.com/office/drawing/2014/main" val="10003"/>
                  </a:ext>
                </a:extLst>
              </a:tr>
              <a:tr h="628200">
                <a:tc>
                  <a:txBody>
                    <a:bodyPr/>
                    <a:lstStyle/>
                    <a:p>
                      <a:endParaRPr lang="pt-B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b="1" strike="noStrike" spc="-1">
                          <a:solidFill>
                            <a:srgbClr val="000000"/>
                          </a:solidFill>
                          <a:uFill>
                            <a:solidFill>
                              <a:srgbClr val="FFFFFF"/>
                            </a:solidFill>
                          </a:uFill>
                          <a:latin typeface="Century Schoolbook"/>
                          <a:ea typeface="DejaVu Sans"/>
                        </a:rPr>
                        <a:t>2. Executar caso de uso “Atualizar Medição”.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4"/>
                  </a:ext>
                </a:extLst>
              </a:tr>
              <a:tr h="360000">
                <a:tc>
                  <a:txBody>
                    <a:bodyPr/>
                    <a:lstStyle/>
                    <a:p>
                      <a:pPr>
                        <a:lnSpc>
                          <a:spcPct val="100000"/>
                        </a:lnSpc>
                      </a:pPr>
                      <a:r>
                        <a:rPr lang="pt-BR" sz="1800" b="1" strike="noStrike" spc="-1">
                          <a:solidFill>
                            <a:srgbClr val="000000"/>
                          </a:solidFill>
                          <a:uFill>
                            <a:solidFill>
                              <a:srgbClr val="FFFFFF"/>
                            </a:solidFill>
                          </a:uFill>
                          <a:latin typeface="Century Schoolbook"/>
                          <a:ea typeface="DejaVu Sans"/>
                        </a:rPr>
                        <a:t>3. Retorna ao passo 3 do Fluxo Principal</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endParaRPr lang="pt-B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5"/>
                  </a:ext>
                </a:extLst>
              </a:tr>
              <a:tr h="360000">
                <a:tc gridSpan="2">
                  <a:txBody>
                    <a:bodyPr/>
                    <a:lstStyle/>
                    <a:p>
                      <a:pPr algn="ctr">
                        <a:lnSpc>
                          <a:spcPct val="100000"/>
                        </a:lnSpc>
                      </a:pPr>
                      <a:r>
                        <a:rPr lang="pt-BR" sz="1800" b="1" strike="noStrike" spc="-1">
                          <a:solidFill>
                            <a:srgbClr val="FFFFFF"/>
                          </a:solidFill>
                          <a:uFill>
                            <a:solidFill>
                              <a:srgbClr val="FFFFFF"/>
                            </a:solidFill>
                          </a:uFill>
                          <a:latin typeface="Century Schoolbook"/>
                          <a:ea typeface="DejaVu Sans"/>
                        </a:rPr>
                        <a:t>Fluxo Alternativo C – Inserir Medição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hMerge="1">
                  <a:txBody>
                    <a:bodyPr/>
                    <a:lstStyle/>
                    <a:p>
                      <a:endParaRPr lang="pt-BR"/>
                    </a:p>
                  </a:txBody>
                  <a:tcPr>
                    <a:solidFill>
                      <a:srgbClr val="729FCF"/>
                    </a:solidFill>
                  </a:tcPr>
                </a:tc>
                <a:extLst>
                  <a:ext uri="{0D108BD9-81ED-4DB2-BD59-A6C34878D82A}">
                    <a16:rowId xmlns:a16="http://schemas.microsoft.com/office/drawing/2014/main" val="10006"/>
                  </a:ext>
                </a:extLst>
              </a:tr>
              <a:tr h="360000">
                <a:tc>
                  <a:txBody>
                    <a:bodyPr/>
                    <a:lstStyle/>
                    <a:p>
                      <a:endParaRPr lang="pt-B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pt-BR" sz="1800" b="1" strike="noStrike" spc="-1">
                          <a:solidFill>
                            <a:srgbClr val="000000"/>
                          </a:solidFill>
                          <a:uFill>
                            <a:solidFill>
                              <a:srgbClr val="FFFFFF"/>
                            </a:solidFill>
                          </a:uFill>
                          <a:latin typeface="Century Schoolbook"/>
                          <a:ea typeface="DejaVu Sans"/>
                        </a:rPr>
                        <a:t>2. Executar Caso de Uso “Inserir Medição”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7"/>
                  </a:ext>
                </a:extLst>
              </a:tr>
              <a:tr h="360000">
                <a:tc>
                  <a:txBody>
                    <a:bodyPr/>
                    <a:lstStyle/>
                    <a:p>
                      <a:pPr algn="ctr">
                        <a:lnSpc>
                          <a:spcPct val="100000"/>
                        </a:lnSpc>
                      </a:pPr>
                      <a:r>
                        <a:rPr lang="pt-BR" sz="1800" b="1" strike="noStrike" spc="-1">
                          <a:solidFill>
                            <a:srgbClr val="000000"/>
                          </a:solidFill>
                          <a:uFill>
                            <a:solidFill>
                              <a:srgbClr val="FFFFFF"/>
                            </a:solidFill>
                          </a:uFill>
                          <a:latin typeface="Century Schoolbook"/>
                          <a:ea typeface="DejaVu Sans"/>
                        </a:rPr>
                        <a:t>3. Retorna ao passo 3 do Fluxo Principal.</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pt-B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8"/>
                  </a:ext>
                </a:extLst>
              </a:tr>
              <a:tr h="360000">
                <a:tc gridSpan="2">
                  <a:txBody>
                    <a:bodyPr/>
                    <a:lstStyle/>
                    <a:p>
                      <a:pPr algn="ctr">
                        <a:lnSpc>
                          <a:spcPct val="100000"/>
                        </a:lnSpc>
                      </a:pPr>
                      <a:r>
                        <a:rPr lang="pt-BR" sz="1800" b="1" strike="noStrike" spc="-1">
                          <a:solidFill>
                            <a:srgbClr val="FFFFFF"/>
                          </a:solidFill>
                          <a:uFill>
                            <a:solidFill>
                              <a:srgbClr val="FFFFFF"/>
                            </a:solidFill>
                          </a:uFill>
                          <a:latin typeface="Century Schoolbook"/>
                          <a:ea typeface="DejaVu Sans"/>
                        </a:rPr>
                        <a:t>Fluxo Alternativo D – Excluir Medição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D2843"/>
                    </a:solidFill>
                  </a:tcPr>
                </a:tc>
                <a:tc hMerge="1">
                  <a:txBody>
                    <a:bodyPr/>
                    <a:lstStyle/>
                    <a:p>
                      <a:endParaRPr lang="pt-BR"/>
                    </a:p>
                  </a:txBody>
                  <a:tcPr>
                    <a:solidFill>
                      <a:srgbClr val="729FCF"/>
                    </a:solidFill>
                  </a:tcPr>
                </a:tc>
                <a:extLst>
                  <a:ext uri="{0D108BD9-81ED-4DB2-BD59-A6C34878D82A}">
                    <a16:rowId xmlns:a16="http://schemas.microsoft.com/office/drawing/2014/main" val="10009"/>
                  </a:ext>
                </a:extLst>
              </a:tr>
              <a:tr h="628200">
                <a:tc>
                  <a:txBody>
                    <a:bodyPr/>
                    <a:lstStyle/>
                    <a:p>
                      <a:endParaRPr lang="pt-B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ctr">
                        <a:lnSpc>
                          <a:spcPct val="100000"/>
                        </a:lnSpc>
                      </a:pPr>
                      <a:r>
                        <a:rPr lang="pt-BR" sz="1800" b="1" strike="noStrike" spc="-1">
                          <a:solidFill>
                            <a:srgbClr val="000000"/>
                          </a:solidFill>
                          <a:uFill>
                            <a:solidFill>
                              <a:srgbClr val="FFFFFF"/>
                            </a:solidFill>
                          </a:uFill>
                          <a:latin typeface="Century Schoolbook"/>
                          <a:ea typeface="DejaVu Sans"/>
                        </a:rPr>
                        <a:t>2. Executar Caso de Uso “Excluir Medição”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10"/>
                  </a:ext>
                </a:extLst>
              </a:tr>
              <a:tr h="627840">
                <a:tc>
                  <a:txBody>
                    <a:bodyPr/>
                    <a:lstStyle/>
                    <a:p>
                      <a:pPr algn="ctr">
                        <a:lnSpc>
                          <a:spcPct val="100000"/>
                        </a:lnSpc>
                      </a:pPr>
                      <a:r>
                        <a:rPr lang="pt-BR" sz="1800" b="1" strike="noStrike" spc="-1">
                          <a:solidFill>
                            <a:srgbClr val="000000"/>
                          </a:solidFill>
                          <a:uFill>
                            <a:solidFill>
                              <a:srgbClr val="FFFFFF"/>
                            </a:solidFill>
                          </a:uFill>
                          <a:latin typeface="Century Schoolbook"/>
                          <a:ea typeface="DejaVu Sans"/>
                        </a:rPr>
                        <a:t>3. Retorna ao passo 3 do Fluxo Principal.</a:t>
                      </a:r>
                      <a:endParaRPr lang="pt-BR" sz="1800" strike="noStrike" spc="-1">
                        <a:solidFill>
                          <a:srgbClr val="000000"/>
                        </a:solidFill>
                        <a:uFill>
                          <a:solidFill>
                            <a:srgbClr val="FFFFFF"/>
                          </a:solidFill>
                        </a:uFill>
                        <a:latin typeface="Arial"/>
                      </a:endParaRPr>
                    </a:p>
                    <a:p>
                      <a:pPr algn="ctr">
                        <a:lnSpc>
                          <a:spcPct val="100000"/>
                        </a:lnSpc>
                      </a:pP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endParaRPr lang="pt-BR"/>
                    </a:p>
                  </a:txBody>
                  <a:tcPr>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11"/>
                  </a:ext>
                </a:extLst>
              </a:tr>
            </a:tbl>
          </a:graphicData>
        </a:graphic>
      </p:graphicFrame>
      <p:pic>
        <p:nvPicPr>
          <p:cNvPr id="129" name="Imagem 5"/>
          <p:cNvPicPr/>
          <p:nvPr/>
        </p:nvPicPr>
        <p:blipFill>
          <a:blip r:embed="rId2"/>
          <a:stretch/>
        </p:blipFill>
        <p:spPr>
          <a:xfrm>
            <a:off x="11347200" y="69840"/>
            <a:ext cx="798840" cy="6915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CustomShape 1"/>
          <p:cNvSpPr/>
          <p:nvPr/>
        </p:nvSpPr>
        <p:spPr>
          <a:xfrm>
            <a:off x="1039680" y="182880"/>
            <a:ext cx="9691920" cy="776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90000"/>
              </a:lnSpc>
            </a:pPr>
            <a:r>
              <a:rPr lang="pt-BR" sz="3200" strike="noStrike" spc="-46">
                <a:solidFill>
                  <a:srgbClr val="000000"/>
                </a:solidFill>
                <a:uFill>
                  <a:solidFill>
                    <a:srgbClr val="FFFFFF"/>
                  </a:solidFill>
                </a:uFill>
                <a:latin typeface="Century Schoolbook"/>
                <a:ea typeface="DejaVu Sans"/>
              </a:rPr>
              <a:t>Caso de Uso Gerenciar Medições das PCDs - Protótipo</a:t>
            </a:r>
            <a:endParaRPr lang="pt-BR" sz="1800" strike="noStrike" spc="-1">
              <a:solidFill>
                <a:srgbClr val="000000"/>
              </a:solidFill>
              <a:uFill>
                <a:solidFill>
                  <a:srgbClr val="FFFFFF"/>
                </a:solidFill>
              </a:uFill>
              <a:latin typeface="Arial"/>
            </a:endParaRPr>
          </a:p>
        </p:txBody>
      </p:sp>
      <p:sp>
        <p:nvSpPr>
          <p:cNvPr id="131" name="CustomShape 2"/>
          <p:cNvSpPr/>
          <p:nvPr/>
        </p:nvSpPr>
        <p:spPr>
          <a:xfrm>
            <a:off x="1261800" y="1828800"/>
            <a:ext cx="859464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182880" indent="-182160">
              <a:lnSpc>
                <a:spcPct val="95000"/>
              </a:lnSpc>
              <a:buClr>
                <a:srgbClr val="4A66AC"/>
              </a:buClr>
              <a:buSzPct val="80000"/>
              <a:buFont typeface="Arial"/>
              <a:buChar char="•"/>
            </a:pPr>
            <a:r>
              <a:rPr lang="pt-BR" sz="1800" strike="noStrike" spc="7">
                <a:solidFill>
                  <a:srgbClr val="000000"/>
                </a:solidFill>
                <a:uFill>
                  <a:solidFill>
                    <a:srgbClr val="FFFFFF"/>
                  </a:solidFill>
                </a:uFill>
                <a:latin typeface="Century Schoolbook"/>
                <a:ea typeface="DejaVu Sans"/>
              </a:rPr>
              <a:t>Imagem</a:t>
            </a:r>
            <a:endParaRPr lang="pt-BR" sz="1800" strike="noStrike" spc="-1">
              <a:solidFill>
                <a:srgbClr val="000000"/>
              </a:solidFill>
              <a:uFill>
                <a:solidFill>
                  <a:srgbClr val="FFFFFF"/>
                </a:solidFill>
              </a:uFill>
              <a:latin typeface="Arial"/>
            </a:endParaRPr>
          </a:p>
        </p:txBody>
      </p:sp>
      <p:pic>
        <p:nvPicPr>
          <p:cNvPr id="132" name="Imagem 3"/>
          <p:cNvPicPr/>
          <p:nvPr/>
        </p:nvPicPr>
        <p:blipFill>
          <a:blip r:embed="rId2"/>
          <a:stretch/>
        </p:blipFill>
        <p:spPr>
          <a:xfrm>
            <a:off x="11347200" y="69840"/>
            <a:ext cx="798840" cy="691560"/>
          </a:xfrm>
          <a:prstGeom prst="rect">
            <a:avLst/>
          </a:prstGeom>
          <a:ln>
            <a:noFill/>
          </a:ln>
        </p:spPr>
      </p:pic>
      <p:pic>
        <p:nvPicPr>
          <p:cNvPr id="133" name="Picture 2"/>
          <p:cNvPicPr/>
          <p:nvPr/>
        </p:nvPicPr>
        <p:blipFill>
          <a:blip r:embed="rId3"/>
          <a:stretch/>
        </p:blipFill>
        <p:spPr>
          <a:xfrm>
            <a:off x="627120" y="1045080"/>
            <a:ext cx="10227600" cy="5583240"/>
          </a:xfrm>
          <a:prstGeom prst="rect">
            <a:avLst/>
          </a:prstGeom>
          <a:ln w="9360">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CustomShape 1"/>
          <p:cNvSpPr/>
          <p:nvPr/>
        </p:nvSpPr>
        <p:spPr>
          <a:xfrm>
            <a:off x="1261800" y="365760"/>
            <a:ext cx="9691920" cy="1324800"/>
          </a:xfrm>
          <a:prstGeom prst="rect">
            <a:avLst/>
          </a:prstGeom>
          <a:noFill/>
          <a:ln>
            <a:noFill/>
          </a:ln>
        </p:spPr>
        <p:style>
          <a:lnRef idx="0">
            <a:scrgbClr r="0" g="0" b="0"/>
          </a:lnRef>
          <a:fillRef idx="0">
            <a:scrgbClr r="0" g="0" b="0"/>
          </a:fillRef>
          <a:effectRef idx="0">
            <a:scrgbClr r="0" g="0" b="0"/>
          </a:effectRef>
          <a:fontRef idx="minor"/>
        </p:style>
      </p:sp>
      <p:sp>
        <p:nvSpPr>
          <p:cNvPr id="135" name="CustomShape 2"/>
          <p:cNvSpPr/>
          <p:nvPr/>
        </p:nvSpPr>
        <p:spPr>
          <a:xfrm>
            <a:off x="1261800" y="1828800"/>
            <a:ext cx="8594640" cy="4350600"/>
          </a:xfrm>
          <a:prstGeom prst="rect">
            <a:avLst/>
          </a:prstGeom>
          <a:noFill/>
          <a:ln>
            <a:noFill/>
          </a:ln>
        </p:spPr>
        <p:style>
          <a:lnRef idx="0">
            <a:scrgbClr r="0" g="0" b="0"/>
          </a:lnRef>
          <a:fillRef idx="0">
            <a:scrgbClr r="0" g="0" b="0"/>
          </a:fillRef>
          <a:effectRef idx="0">
            <a:scrgbClr r="0" g="0" b="0"/>
          </a:effectRef>
          <a:fontRef idx="minor"/>
        </p:style>
      </p:sp>
      <p:pic>
        <p:nvPicPr>
          <p:cNvPr id="136" name="Picture 2"/>
          <p:cNvPicPr/>
          <p:nvPr/>
        </p:nvPicPr>
        <p:blipFill>
          <a:blip r:embed="rId2"/>
          <a:stretch/>
        </p:blipFill>
        <p:spPr>
          <a:xfrm>
            <a:off x="835920" y="584280"/>
            <a:ext cx="9887760" cy="5560560"/>
          </a:xfrm>
          <a:prstGeom prst="rect">
            <a:avLst/>
          </a:prstGeom>
          <a:ln w="9360">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CustomShape 1"/>
          <p:cNvSpPr/>
          <p:nvPr/>
        </p:nvSpPr>
        <p:spPr>
          <a:xfrm>
            <a:off x="392400" y="618120"/>
            <a:ext cx="9691920" cy="867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90000"/>
              </a:lnSpc>
            </a:pPr>
            <a:r>
              <a:rPr lang="pt-BR" sz="3600" strike="noStrike" spc="-46">
                <a:solidFill>
                  <a:srgbClr val="000000"/>
                </a:solidFill>
                <a:uFill>
                  <a:solidFill>
                    <a:srgbClr val="FFFFFF"/>
                  </a:solidFill>
                </a:uFill>
                <a:latin typeface="Century Schoolbook"/>
                <a:ea typeface="DejaVu Sans"/>
              </a:rPr>
              <a:t>Caso de Uso Pesquisar Medição - Documentação</a:t>
            </a:r>
            <a:endParaRPr lang="pt-BR" sz="1800" strike="noStrike" spc="-1">
              <a:solidFill>
                <a:srgbClr val="000000"/>
              </a:solidFill>
              <a:uFill>
                <a:solidFill>
                  <a:srgbClr val="FFFFFF"/>
                </a:solidFill>
              </a:uFill>
              <a:latin typeface="Arial"/>
            </a:endParaRPr>
          </a:p>
        </p:txBody>
      </p:sp>
      <p:graphicFrame>
        <p:nvGraphicFramePr>
          <p:cNvPr id="138" name="Table 2"/>
          <p:cNvGraphicFramePr/>
          <p:nvPr/>
        </p:nvGraphicFramePr>
        <p:xfrm>
          <a:off x="392400" y="1685880"/>
          <a:ext cx="10450080" cy="3828240"/>
        </p:xfrm>
        <a:graphic>
          <a:graphicData uri="http://schemas.openxmlformats.org/drawingml/2006/table">
            <a:tbl>
              <a:tblPr/>
              <a:tblGrid>
                <a:gridCol w="5225040">
                  <a:extLst>
                    <a:ext uri="{9D8B030D-6E8A-4147-A177-3AD203B41FA5}">
                      <a16:colId xmlns:a16="http://schemas.microsoft.com/office/drawing/2014/main" val="20000"/>
                    </a:ext>
                  </a:extLst>
                </a:gridCol>
                <a:gridCol w="5225040">
                  <a:extLst>
                    <a:ext uri="{9D8B030D-6E8A-4147-A177-3AD203B41FA5}">
                      <a16:colId xmlns:a16="http://schemas.microsoft.com/office/drawing/2014/main" val="20001"/>
                    </a:ext>
                  </a:extLst>
                </a:gridCol>
              </a:tblGrid>
              <a:tr h="360000">
                <a:tc gridSpan="2">
                  <a:txBody>
                    <a:bodyPr/>
                    <a:lstStyle/>
                    <a:p>
                      <a:pPr>
                        <a:lnSpc>
                          <a:spcPct val="100000"/>
                        </a:lnSpc>
                      </a:pPr>
                      <a:r>
                        <a:rPr lang="pt-BR" sz="1800" b="1" strike="noStrike" spc="-1">
                          <a:solidFill>
                            <a:srgbClr val="FFFFFF"/>
                          </a:solidFill>
                          <a:uFill>
                            <a:solidFill>
                              <a:srgbClr val="FFFFFF"/>
                            </a:solidFill>
                          </a:uFill>
                          <a:latin typeface="Century Schoolbook"/>
                          <a:ea typeface="DejaVu Sans"/>
                        </a:rPr>
                        <a:t>Nome do Caso de Uso: Pesquisar Medição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hMerge="1">
                  <a:txBody>
                    <a:bodyPr/>
                    <a:lstStyle/>
                    <a:p>
                      <a:endParaRPr lang="pt-BR"/>
                    </a:p>
                  </a:txBody>
                  <a:tcPr>
                    <a:solidFill>
                      <a:srgbClr val="729FCF"/>
                    </a:solidFill>
                  </a:tcPr>
                </a:tc>
                <a:extLst>
                  <a:ext uri="{0D108BD9-81ED-4DB2-BD59-A6C34878D82A}">
                    <a16:rowId xmlns:a16="http://schemas.microsoft.com/office/drawing/2014/main" val="10000"/>
                  </a:ext>
                </a:extLst>
              </a:tr>
              <a:tr h="914760">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Breve descrição: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Arial"/>
                          <a:ea typeface="DejaVu Sans"/>
                        </a:rPr>
                        <a:t>Este Caso de Uso deve ocorrer sempre que o administrador desejar pesquisar uma medição de uma PCD.</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1"/>
                  </a:ext>
                </a:extLst>
              </a:tr>
              <a:tr h="366120">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Ator principal:</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Administrador.</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2"/>
                  </a:ext>
                </a:extLst>
              </a:tr>
              <a:tr h="366120">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Pré-condição: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Administrador deve estar logado.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3"/>
                  </a:ext>
                </a:extLst>
              </a:tr>
              <a:tr h="360000">
                <a:tc gridSpan="2">
                  <a:txBody>
                    <a:bodyPr/>
                    <a:lstStyle/>
                    <a:p>
                      <a:pPr algn="ctr">
                        <a:lnSpc>
                          <a:spcPct val="100000"/>
                        </a:lnSpc>
                      </a:pPr>
                      <a:r>
                        <a:rPr lang="pt-BR" sz="1800" b="1" strike="noStrike" spc="-1">
                          <a:solidFill>
                            <a:srgbClr val="FFFFFF"/>
                          </a:solidFill>
                          <a:uFill>
                            <a:solidFill>
                              <a:srgbClr val="FFFFFF"/>
                            </a:solidFill>
                          </a:uFill>
                          <a:latin typeface="Century Schoolbook"/>
                          <a:ea typeface="DejaVu Sans"/>
                        </a:rPr>
                        <a:t>Fluxo Principal</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hMerge="1">
                  <a:txBody>
                    <a:bodyPr/>
                    <a:lstStyle/>
                    <a:p>
                      <a:endParaRPr lang="pt-BR"/>
                    </a:p>
                  </a:txBody>
                  <a:tcPr>
                    <a:solidFill>
                      <a:srgbClr val="729FCF"/>
                    </a:solidFill>
                  </a:tcPr>
                </a:tc>
                <a:extLst>
                  <a:ext uri="{0D108BD9-81ED-4DB2-BD59-A6C34878D82A}">
                    <a16:rowId xmlns:a16="http://schemas.microsoft.com/office/drawing/2014/main" val="10004"/>
                  </a:ext>
                </a:extLst>
              </a:tr>
              <a:tr h="366120">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Ações dos atores: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Ações do sistema: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extLst>
                  <a:ext uri="{0D108BD9-81ED-4DB2-BD59-A6C34878D82A}">
                    <a16:rowId xmlns:a16="http://schemas.microsoft.com/office/drawing/2014/main" val="10005"/>
                  </a:ext>
                </a:extLst>
              </a:tr>
              <a:tr h="717480">
                <a:tc>
                  <a:txBody>
                    <a:bodyPr/>
                    <a:lstStyle/>
                    <a:p>
                      <a:pPr>
                        <a:lnSpc>
                          <a:spcPct val="100000"/>
                        </a:lnSpc>
                      </a:pPr>
                      <a:r>
                        <a:rPr lang="pt-BR" sz="1800" strike="noStrike" spc="-1">
                          <a:solidFill>
                            <a:srgbClr val="000000"/>
                          </a:solidFill>
                          <a:uFill>
                            <a:solidFill>
                              <a:srgbClr val="FFFFFF"/>
                            </a:solidFill>
                          </a:uFill>
                          <a:latin typeface="Arial"/>
                          <a:ea typeface="DejaVu Sans"/>
                        </a:rPr>
                        <a:t>1. Pesquisa medição no campo acima da tabela.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Arial"/>
                          <a:ea typeface="DejaVu Sans"/>
                        </a:rPr>
                        <a:t>2. Exibe medições que correspondem ao que foi pesquisado.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6"/>
                  </a:ext>
                </a:extLst>
              </a:tr>
              <a:tr h="366120">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3. Fim do caso de uso.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endParaRPr lang="pt-B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7"/>
                  </a:ext>
                </a:extLst>
              </a:tr>
            </a:tbl>
          </a:graphicData>
        </a:graphic>
      </p:graphicFrame>
      <p:pic>
        <p:nvPicPr>
          <p:cNvPr id="139" name="Imagem 5"/>
          <p:cNvPicPr/>
          <p:nvPr/>
        </p:nvPicPr>
        <p:blipFill>
          <a:blip r:embed="rId2"/>
          <a:stretch/>
        </p:blipFill>
        <p:spPr>
          <a:xfrm>
            <a:off x="11347200" y="69840"/>
            <a:ext cx="798840" cy="691560"/>
          </a:xfrm>
          <a:prstGeom prst="rect">
            <a:avLst/>
          </a:prstGeom>
          <a:ln>
            <a:noFill/>
          </a:ln>
        </p:spPr>
      </p:pic>
      <p:sp>
        <p:nvSpPr>
          <p:cNvPr id="140" name="CustomShape 3"/>
          <p:cNvSpPr/>
          <p:nvPr/>
        </p:nvSpPr>
        <p:spPr>
          <a:xfrm>
            <a:off x="7788600" y="6007320"/>
            <a:ext cx="30535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pt-BR" sz="1800" strike="noStrike" spc="-1">
                <a:solidFill>
                  <a:srgbClr val="000000"/>
                </a:solidFill>
                <a:uFill>
                  <a:solidFill>
                    <a:srgbClr val="FFFFFF"/>
                  </a:solidFill>
                </a:uFill>
                <a:latin typeface="Century Schoolbook"/>
                <a:ea typeface="DejaVu Sans"/>
              </a:rPr>
              <a:t>Quantidade de cenários: 02</a:t>
            </a:r>
            <a:endParaRPr lang="pt-BR" sz="180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Shape 1"/>
          <p:cNvSpPr txBox="1"/>
          <p:nvPr/>
        </p:nvSpPr>
        <p:spPr>
          <a:xfrm>
            <a:off x="1119240" y="141120"/>
            <a:ext cx="9691920" cy="1324800"/>
          </a:xfrm>
          <a:prstGeom prst="rect">
            <a:avLst/>
          </a:prstGeom>
          <a:noFill/>
          <a:ln>
            <a:noFill/>
          </a:ln>
        </p:spPr>
        <p:txBody>
          <a:bodyPr lIns="0" tIns="0" rIns="0" bIns="0" anchor="ctr"/>
          <a:lstStyle/>
          <a:p>
            <a:pPr>
              <a:lnSpc>
                <a:spcPct val="90000"/>
              </a:lnSpc>
            </a:pPr>
            <a:r>
              <a:rPr lang="pt-BR" sz="3200" strike="noStrike" spc="-46">
                <a:solidFill>
                  <a:srgbClr val="000000"/>
                </a:solidFill>
                <a:uFill>
                  <a:solidFill>
                    <a:srgbClr val="FFFFFF"/>
                  </a:solidFill>
                </a:uFill>
                <a:latin typeface="Century Schoolbook"/>
                <a:ea typeface="DejaVu Sans"/>
              </a:rPr>
              <a:t>Caso de Uso Pesquisar Medição - Protótipo</a:t>
            </a:r>
            <a:endParaRPr lang="pt-BR" sz="1800" strike="noStrike" spc="-1">
              <a:solidFill>
                <a:srgbClr val="000000"/>
              </a:solidFill>
              <a:uFill>
                <a:solidFill>
                  <a:srgbClr val="FFFFFF"/>
                </a:solidFill>
              </a:uFill>
              <a:latin typeface="Arial"/>
            </a:endParaRPr>
          </a:p>
        </p:txBody>
      </p:sp>
      <p:pic>
        <p:nvPicPr>
          <p:cNvPr id="142" name="Picture 2"/>
          <p:cNvPicPr/>
          <p:nvPr/>
        </p:nvPicPr>
        <p:blipFill>
          <a:blip r:embed="rId2"/>
          <a:stretch/>
        </p:blipFill>
        <p:spPr>
          <a:xfrm>
            <a:off x="1119240" y="1316160"/>
            <a:ext cx="9257040" cy="51422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CustomShape 1"/>
          <p:cNvSpPr/>
          <p:nvPr/>
        </p:nvSpPr>
        <p:spPr>
          <a:xfrm>
            <a:off x="378720" y="1097640"/>
            <a:ext cx="9691920" cy="867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90000"/>
              </a:lnSpc>
            </a:pPr>
            <a:r>
              <a:rPr lang="pt-BR" sz="4000" strike="noStrike" spc="-46">
                <a:solidFill>
                  <a:srgbClr val="000000"/>
                </a:solidFill>
                <a:uFill>
                  <a:solidFill>
                    <a:srgbClr val="FFFFFF"/>
                  </a:solidFill>
                </a:uFill>
                <a:latin typeface="Century Schoolbook"/>
                <a:ea typeface="DejaVu Sans"/>
              </a:rPr>
              <a:t>Caso de Uso Pesquisar Medição (Fluxo Alternativo A) - Documentação</a:t>
            </a:r>
            <a:endParaRPr lang="pt-BR" sz="1800" strike="noStrike" spc="-1">
              <a:solidFill>
                <a:srgbClr val="000000"/>
              </a:solidFill>
              <a:uFill>
                <a:solidFill>
                  <a:srgbClr val="FFFFFF"/>
                </a:solidFill>
              </a:uFill>
              <a:latin typeface="Arial"/>
            </a:endParaRPr>
          </a:p>
        </p:txBody>
      </p:sp>
      <p:graphicFrame>
        <p:nvGraphicFramePr>
          <p:cNvPr id="144" name="Table 2"/>
          <p:cNvGraphicFramePr/>
          <p:nvPr/>
        </p:nvGraphicFramePr>
        <p:xfrm>
          <a:off x="378720" y="2558520"/>
          <a:ext cx="10450080" cy="1646280"/>
        </p:xfrm>
        <a:graphic>
          <a:graphicData uri="http://schemas.openxmlformats.org/drawingml/2006/table">
            <a:tbl>
              <a:tblPr/>
              <a:tblGrid>
                <a:gridCol w="5225040">
                  <a:extLst>
                    <a:ext uri="{9D8B030D-6E8A-4147-A177-3AD203B41FA5}">
                      <a16:colId xmlns:a16="http://schemas.microsoft.com/office/drawing/2014/main" val="20000"/>
                    </a:ext>
                  </a:extLst>
                </a:gridCol>
                <a:gridCol w="5225040">
                  <a:extLst>
                    <a:ext uri="{9D8B030D-6E8A-4147-A177-3AD203B41FA5}">
                      <a16:colId xmlns:a16="http://schemas.microsoft.com/office/drawing/2014/main" val="20001"/>
                    </a:ext>
                  </a:extLst>
                </a:gridCol>
              </a:tblGrid>
              <a:tr h="360000">
                <a:tc gridSpan="2">
                  <a:txBody>
                    <a:bodyPr/>
                    <a:lstStyle/>
                    <a:p>
                      <a:pPr algn="ctr">
                        <a:lnSpc>
                          <a:spcPct val="100000"/>
                        </a:lnSpc>
                      </a:pPr>
                      <a:r>
                        <a:rPr lang="pt-BR" sz="1800" b="1" strike="noStrike" spc="-1">
                          <a:solidFill>
                            <a:srgbClr val="FFFFFF"/>
                          </a:solidFill>
                          <a:uFill>
                            <a:solidFill>
                              <a:srgbClr val="FFFFFF"/>
                            </a:solidFill>
                          </a:uFill>
                          <a:latin typeface="Arial"/>
                          <a:ea typeface="DejaVu Sans"/>
                        </a:rPr>
                        <a:t>Fluxo Alternativo A – Busca sem Resultados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hMerge="1">
                  <a:txBody>
                    <a:bodyPr/>
                    <a:lstStyle/>
                    <a:p>
                      <a:endParaRPr lang="pt-BR"/>
                    </a:p>
                  </a:txBody>
                  <a:tcPr>
                    <a:solidFill>
                      <a:srgbClr val="729FCF"/>
                    </a:solidFill>
                  </a:tcPr>
                </a:tc>
                <a:extLst>
                  <a:ext uri="{0D108BD9-81ED-4DB2-BD59-A6C34878D82A}">
                    <a16:rowId xmlns:a16="http://schemas.microsoft.com/office/drawing/2014/main" val="10000"/>
                  </a:ext>
                </a:extLst>
              </a:tr>
              <a:tr h="914760">
                <a:tc>
                  <a:txBody>
                    <a:bodyPr/>
                    <a:lstStyle/>
                    <a:p>
                      <a:pPr>
                        <a:lnSpc>
                          <a:spcPct val="100000"/>
                        </a:lnSpc>
                      </a:pPr>
                      <a:r>
                        <a:rPr lang="pt-BR" sz="1800" strike="noStrike" spc="-1">
                          <a:solidFill>
                            <a:srgbClr val="000000"/>
                          </a:solidFill>
                          <a:uFill>
                            <a:solidFill>
                              <a:srgbClr val="FFFFFF"/>
                            </a:solidFill>
                          </a:uFill>
                          <a:latin typeface="Arial"/>
                          <a:ea typeface="DejaVu Sans"/>
                        </a:rPr>
                        <a:t>2. Digita informação a ser pesquisada não correspondente a nenhuma medição.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Arial"/>
                          <a:ea typeface="DejaVu Sans"/>
                        </a:rPr>
                        <a:t>3. Exibe única linha na tabela com a mensagem “nenhum item encontrado”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1"/>
                  </a:ext>
                </a:extLst>
              </a:tr>
              <a:tr h="365760">
                <a:tc>
                  <a:txBody>
                    <a:bodyPr/>
                    <a:lstStyle/>
                    <a:p>
                      <a:pPr>
                        <a:lnSpc>
                          <a:spcPct val="100000"/>
                        </a:lnSpc>
                      </a:pPr>
                      <a:r>
                        <a:rPr lang="pt-BR" sz="1800" strike="noStrike" spc="-1">
                          <a:solidFill>
                            <a:srgbClr val="000000"/>
                          </a:solidFill>
                          <a:uFill>
                            <a:solidFill>
                              <a:srgbClr val="FFFFFF"/>
                            </a:solidFill>
                          </a:uFill>
                          <a:latin typeface="Arial"/>
                          <a:ea typeface="DejaVu Sans"/>
                        </a:rPr>
                        <a:t>Retorna ao passo 1 do Fluxo Principal.</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endParaRPr lang="pt-B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2"/>
                  </a:ext>
                </a:extLst>
              </a:tr>
            </a:tbl>
          </a:graphicData>
        </a:graphic>
      </p:graphicFrame>
      <p:pic>
        <p:nvPicPr>
          <p:cNvPr id="145" name="Imagem 5"/>
          <p:cNvPicPr/>
          <p:nvPr/>
        </p:nvPicPr>
        <p:blipFill>
          <a:blip r:embed="rId2"/>
          <a:stretch/>
        </p:blipFill>
        <p:spPr>
          <a:xfrm>
            <a:off x="11347200" y="69840"/>
            <a:ext cx="798840" cy="6915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TextShape 1"/>
          <p:cNvSpPr txBox="1"/>
          <p:nvPr/>
        </p:nvSpPr>
        <p:spPr>
          <a:xfrm>
            <a:off x="1261800" y="365760"/>
            <a:ext cx="9691920" cy="1324800"/>
          </a:xfrm>
          <a:prstGeom prst="rect">
            <a:avLst/>
          </a:prstGeom>
          <a:noFill/>
          <a:ln>
            <a:noFill/>
          </a:ln>
        </p:spPr>
        <p:txBody>
          <a:bodyPr lIns="0" tIns="0" rIns="0" bIns="0" anchor="ctr"/>
          <a:lstStyle/>
          <a:p>
            <a:pPr>
              <a:lnSpc>
                <a:spcPct val="90000"/>
              </a:lnSpc>
            </a:pPr>
            <a:r>
              <a:rPr lang="pt-BR" sz="4400" strike="noStrike" spc="-46">
                <a:solidFill>
                  <a:srgbClr val="000000"/>
                </a:solidFill>
                <a:uFill>
                  <a:solidFill>
                    <a:srgbClr val="FFFFFF"/>
                  </a:solidFill>
                </a:uFill>
                <a:latin typeface="Century Schoolbook"/>
                <a:ea typeface="DejaVu Sans"/>
              </a:rPr>
              <a:t>Caso de Uso Pesquisar Medição  - Protótipo</a:t>
            </a:r>
            <a:r>
              <a:rPr lang="pt-BR" sz="1800" strike="noStrike" spc="-1">
                <a:solidFill>
                  <a:srgbClr val="000000"/>
                </a:solidFill>
                <a:uFill>
                  <a:solidFill>
                    <a:srgbClr val="FFFFFF"/>
                  </a:solidFill>
                </a:uFill>
                <a:latin typeface="Century Schoolbook"/>
                <a:ea typeface="DejaVu Sans"/>
              </a:rPr>
              <a:t>
</a:t>
            </a:r>
            <a:endParaRPr lang="pt-BR" sz="1800" strike="noStrike" spc="-1">
              <a:solidFill>
                <a:srgbClr val="000000"/>
              </a:solidFill>
              <a:uFill>
                <a:solidFill>
                  <a:srgbClr val="FFFFFF"/>
                </a:solidFill>
              </a:uFill>
              <a:latin typeface="Arial"/>
            </a:endParaRPr>
          </a:p>
        </p:txBody>
      </p:sp>
      <p:pic>
        <p:nvPicPr>
          <p:cNvPr id="147" name="Picture 3"/>
          <p:cNvPicPr/>
          <p:nvPr/>
        </p:nvPicPr>
        <p:blipFill>
          <a:blip r:embed="rId2"/>
          <a:stretch/>
        </p:blipFill>
        <p:spPr>
          <a:xfrm>
            <a:off x="975240" y="1418040"/>
            <a:ext cx="9243720" cy="51350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CustomShape 1"/>
          <p:cNvSpPr/>
          <p:nvPr/>
        </p:nvSpPr>
        <p:spPr>
          <a:xfrm>
            <a:off x="1261800" y="365760"/>
            <a:ext cx="969192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90000"/>
              </a:lnSpc>
            </a:pPr>
            <a:r>
              <a:rPr lang="pt-BR" sz="4400" strike="noStrike" spc="-46">
                <a:solidFill>
                  <a:srgbClr val="000000"/>
                </a:solidFill>
                <a:uFill>
                  <a:solidFill>
                    <a:srgbClr val="FFFFFF"/>
                  </a:solidFill>
                </a:uFill>
                <a:latin typeface="Century Schoolbook"/>
                <a:ea typeface="DejaVu Sans"/>
              </a:rPr>
              <a:t>Casos de Uso - Documentação</a:t>
            </a:r>
            <a:endParaRPr lang="pt-BR" sz="1800" strike="noStrike" spc="-1">
              <a:solidFill>
                <a:srgbClr val="000000"/>
              </a:solidFill>
              <a:uFill>
                <a:solidFill>
                  <a:srgbClr val="FFFFFF"/>
                </a:solidFill>
              </a:uFill>
              <a:latin typeface="Arial"/>
            </a:endParaRPr>
          </a:p>
        </p:txBody>
      </p:sp>
      <p:pic>
        <p:nvPicPr>
          <p:cNvPr id="149" name="Imagem 5"/>
          <p:cNvPicPr/>
          <p:nvPr/>
        </p:nvPicPr>
        <p:blipFill>
          <a:blip r:embed="rId2"/>
          <a:stretch/>
        </p:blipFill>
        <p:spPr>
          <a:xfrm>
            <a:off x="11347200" y="69840"/>
            <a:ext cx="798840" cy="691560"/>
          </a:xfrm>
          <a:prstGeom prst="rect">
            <a:avLst/>
          </a:prstGeom>
          <a:ln>
            <a:noFill/>
          </a:ln>
        </p:spPr>
      </p:pic>
      <p:graphicFrame>
        <p:nvGraphicFramePr>
          <p:cNvPr id="150" name="Table 2"/>
          <p:cNvGraphicFramePr/>
          <p:nvPr/>
        </p:nvGraphicFramePr>
        <p:xfrm>
          <a:off x="1261800" y="2563920"/>
          <a:ext cx="8594640" cy="2593800"/>
        </p:xfrm>
        <a:graphic>
          <a:graphicData uri="http://schemas.openxmlformats.org/drawingml/2006/table">
            <a:tbl>
              <a:tblPr/>
              <a:tblGrid>
                <a:gridCol w="4297320">
                  <a:extLst>
                    <a:ext uri="{9D8B030D-6E8A-4147-A177-3AD203B41FA5}">
                      <a16:colId xmlns:a16="http://schemas.microsoft.com/office/drawing/2014/main" val="20000"/>
                    </a:ext>
                  </a:extLst>
                </a:gridCol>
                <a:gridCol w="4297320">
                  <a:extLst>
                    <a:ext uri="{9D8B030D-6E8A-4147-A177-3AD203B41FA5}">
                      <a16:colId xmlns:a16="http://schemas.microsoft.com/office/drawing/2014/main" val="20001"/>
                    </a:ext>
                  </a:extLst>
                </a:gridCol>
              </a:tblGrid>
              <a:tr h="370800">
                <a:tc gridSpan="2">
                  <a:txBody>
                    <a:bodyPr/>
                    <a:lstStyle/>
                    <a:p>
                      <a:pPr algn="ctr">
                        <a:lnSpc>
                          <a:spcPct val="100000"/>
                        </a:lnSpc>
                      </a:pPr>
                      <a:r>
                        <a:rPr lang="pt-BR" sz="1800" b="1" strike="noStrike" spc="-1">
                          <a:solidFill>
                            <a:srgbClr val="FFFFFF"/>
                          </a:solidFill>
                          <a:uFill>
                            <a:solidFill>
                              <a:srgbClr val="FFFFFF"/>
                            </a:solidFill>
                          </a:uFill>
                          <a:latin typeface="Century Schoolbook"/>
                          <a:ea typeface="DejaVu Sans"/>
                        </a:rPr>
                        <a:t>Gerenciar Medições das PCDs </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hMerge="1">
                  <a:txBody>
                    <a:bodyPr/>
                    <a:lstStyle/>
                    <a:p>
                      <a:endParaRPr lang="pt-BR"/>
                    </a:p>
                  </a:txBody>
                  <a:tcPr>
                    <a:solidFill>
                      <a:srgbClr val="729FCF"/>
                    </a:solidFill>
                  </a:tcPr>
                </a:tc>
                <a:extLst>
                  <a:ext uri="{0D108BD9-81ED-4DB2-BD59-A6C34878D82A}">
                    <a16:rowId xmlns:a16="http://schemas.microsoft.com/office/drawing/2014/main" val="10000"/>
                  </a:ext>
                </a:extLst>
              </a:tr>
              <a:tr h="370800">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Cenário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Nome do cenário: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extLst>
                  <a:ext uri="{0D108BD9-81ED-4DB2-BD59-A6C34878D82A}">
                    <a16:rowId xmlns:a16="http://schemas.microsoft.com/office/drawing/2014/main" val="10001"/>
                  </a:ext>
                </a:extLst>
              </a:tr>
              <a:tr h="370800">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01</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Fluxo de Sucesso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2"/>
                  </a:ext>
                </a:extLst>
              </a:tr>
              <a:tr h="370440">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02</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Pesquisar Medição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3"/>
                  </a:ext>
                </a:extLst>
              </a:tr>
              <a:tr h="370440">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03</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Atualizar Medição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4"/>
                  </a:ext>
                </a:extLst>
              </a:tr>
              <a:tr h="370440">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04</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Inserir Medição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5"/>
                  </a:ext>
                </a:extLst>
              </a:tr>
              <a:tr h="370080">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05</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Excluir Medição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ustomShape 1"/>
          <p:cNvSpPr/>
          <p:nvPr/>
        </p:nvSpPr>
        <p:spPr>
          <a:xfrm>
            <a:off x="1261800" y="365760"/>
            <a:ext cx="969192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90000"/>
              </a:lnSpc>
            </a:pPr>
            <a:r>
              <a:rPr lang="pt-BR" sz="4400" strike="noStrike" spc="-46">
                <a:solidFill>
                  <a:srgbClr val="000000"/>
                </a:solidFill>
                <a:uFill>
                  <a:solidFill>
                    <a:srgbClr val="FFFFFF"/>
                  </a:solidFill>
                </a:uFill>
                <a:latin typeface="Century Schoolbook"/>
                <a:ea typeface="DejaVu Sans"/>
              </a:rPr>
              <a:t>Casos de Uso - Documentação</a:t>
            </a:r>
            <a:endParaRPr lang="pt-BR" sz="1800" strike="noStrike" spc="-1">
              <a:solidFill>
                <a:srgbClr val="000000"/>
              </a:solidFill>
              <a:uFill>
                <a:solidFill>
                  <a:srgbClr val="FFFFFF"/>
                </a:solidFill>
              </a:uFill>
              <a:latin typeface="Arial"/>
            </a:endParaRPr>
          </a:p>
        </p:txBody>
      </p:sp>
      <p:pic>
        <p:nvPicPr>
          <p:cNvPr id="152" name="Imagem 5"/>
          <p:cNvPicPr/>
          <p:nvPr/>
        </p:nvPicPr>
        <p:blipFill>
          <a:blip r:embed="rId2"/>
          <a:stretch/>
        </p:blipFill>
        <p:spPr>
          <a:xfrm>
            <a:off x="11347200" y="69840"/>
            <a:ext cx="798840" cy="691560"/>
          </a:xfrm>
          <a:prstGeom prst="rect">
            <a:avLst/>
          </a:prstGeom>
          <a:ln>
            <a:noFill/>
          </a:ln>
        </p:spPr>
      </p:pic>
      <p:graphicFrame>
        <p:nvGraphicFramePr>
          <p:cNvPr id="153" name="Table 2"/>
          <p:cNvGraphicFramePr/>
          <p:nvPr/>
        </p:nvGraphicFramePr>
        <p:xfrm>
          <a:off x="1261800" y="2563920"/>
          <a:ext cx="8594640" cy="1482840"/>
        </p:xfrm>
        <a:graphic>
          <a:graphicData uri="http://schemas.openxmlformats.org/drawingml/2006/table">
            <a:tbl>
              <a:tblPr/>
              <a:tblGrid>
                <a:gridCol w="4297320">
                  <a:extLst>
                    <a:ext uri="{9D8B030D-6E8A-4147-A177-3AD203B41FA5}">
                      <a16:colId xmlns:a16="http://schemas.microsoft.com/office/drawing/2014/main" val="20000"/>
                    </a:ext>
                  </a:extLst>
                </a:gridCol>
                <a:gridCol w="4297320">
                  <a:extLst>
                    <a:ext uri="{9D8B030D-6E8A-4147-A177-3AD203B41FA5}">
                      <a16:colId xmlns:a16="http://schemas.microsoft.com/office/drawing/2014/main" val="20001"/>
                    </a:ext>
                  </a:extLst>
                </a:gridCol>
              </a:tblGrid>
              <a:tr h="370800">
                <a:tc gridSpan="2">
                  <a:txBody>
                    <a:bodyPr/>
                    <a:lstStyle/>
                    <a:p>
                      <a:pPr algn="ctr">
                        <a:lnSpc>
                          <a:spcPct val="100000"/>
                        </a:lnSpc>
                      </a:pPr>
                      <a:r>
                        <a:rPr lang="pt-BR" sz="1800" b="1" strike="noStrike" spc="-1">
                          <a:solidFill>
                            <a:srgbClr val="FFFFFF"/>
                          </a:solidFill>
                          <a:uFill>
                            <a:solidFill>
                              <a:srgbClr val="FFFFFF"/>
                            </a:solidFill>
                          </a:uFill>
                          <a:latin typeface="Century Schoolbook"/>
                          <a:ea typeface="DejaVu Sans"/>
                        </a:rPr>
                        <a:t>Pesquisar Medição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hMerge="1">
                  <a:txBody>
                    <a:bodyPr/>
                    <a:lstStyle/>
                    <a:p>
                      <a:endParaRPr lang="pt-BR"/>
                    </a:p>
                  </a:txBody>
                  <a:tcPr>
                    <a:solidFill>
                      <a:srgbClr val="729FCF"/>
                    </a:solidFill>
                  </a:tcPr>
                </a:tc>
                <a:extLst>
                  <a:ext uri="{0D108BD9-81ED-4DB2-BD59-A6C34878D82A}">
                    <a16:rowId xmlns:a16="http://schemas.microsoft.com/office/drawing/2014/main" val="10000"/>
                  </a:ext>
                </a:extLst>
              </a:tr>
              <a:tr h="370800">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Cenário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Nome do cenário: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extLst>
                  <a:ext uri="{0D108BD9-81ED-4DB2-BD59-A6C34878D82A}">
                    <a16:rowId xmlns:a16="http://schemas.microsoft.com/office/drawing/2014/main" val="10001"/>
                  </a:ext>
                </a:extLst>
              </a:tr>
              <a:tr h="370800">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01</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Fluxo de Sucesso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2"/>
                  </a:ext>
                </a:extLst>
              </a:tr>
              <a:tr h="370440">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02</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Busca sem Resultados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CustomShape 1"/>
          <p:cNvSpPr/>
          <p:nvPr/>
        </p:nvSpPr>
        <p:spPr>
          <a:xfrm>
            <a:off x="648000" y="222120"/>
            <a:ext cx="9691920" cy="72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90000"/>
              </a:lnSpc>
            </a:pPr>
            <a:r>
              <a:rPr lang="pt-BR" sz="4400" strike="noStrike" spc="-46">
                <a:solidFill>
                  <a:srgbClr val="000000"/>
                </a:solidFill>
                <a:uFill>
                  <a:solidFill>
                    <a:srgbClr val="FFFFFF"/>
                  </a:solidFill>
                </a:uFill>
                <a:latin typeface="Century Schoolbook"/>
                <a:ea typeface="DejaVu Sans"/>
              </a:rPr>
              <a:t>Estimativa</a:t>
            </a:r>
            <a:endParaRPr lang="pt-BR" sz="1800" strike="noStrike" spc="-1">
              <a:solidFill>
                <a:srgbClr val="000000"/>
              </a:solidFill>
              <a:uFill>
                <a:solidFill>
                  <a:srgbClr val="FFFFFF"/>
                </a:solidFill>
              </a:uFill>
              <a:latin typeface="Arial"/>
            </a:endParaRPr>
          </a:p>
        </p:txBody>
      </p:sp>
      <p:sp>
        <p:nvSpPr>
          <p:cNvPr id="155" name="CustomShape 2"/>
          <p:cNvSpPr/>
          <p:nvPr/>
        </p:nvSpPr>
        <p:spPr>
          <a:xfrm>
            <a:off x="1235880" y="2506680"/>
            <a:ext cx="859464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182880" indent="-182160">
              <a:lnSpc>
                <a:spcPct val="100000"/>
              </a:lnSpc>
              <a:buClr>
                <a:srgbClr val="4A66AC"/>
              </a:buClr>
              <a:buSzPct val="80000"/>
              <a:buFont typeface="Arial"/>
              <a:buChar char="•"/>
            </a:pPr>
            <a:r>
              <a:rPr lang="pt-BR" sz="1800" strike="noStrike" spc="7">
                <a:solidFill>
                  <a:srgbClr val="000000"/>
                </a:solidFill>
                <a:uFill>
                  <a:solidFill>
                    <a:srgbClr val="FFFFFF"/>
                  </a:solidFill>
                </a:uFill>
                <a:latin typeface="Century Schoolbook"/>
                <a:ea typeface="DejaVu Sans"/>
              </a:rPr>
              <a:t>Horas gastas por pessoa para cada PCU: 20</a:t>
            </a:r>
            <a:endParaRPr lang="pt-BR" sz="1800" strike="noStrike" spc="-1">
              <a:solidFill>
                <a:srgbClr val="000000"/>
              </a:solidFill>
              <a:uFill>
                <a:solidFill>
                  <a:srgbClr val="FFFFFF"/>
                </a:solidFill>
              </a:uFill>
              <a:latin typeface="Arial"/>
            </a:endParaRPr>
          </a:p>
          <a:p>
            <a:pPr marL="182880" indent="-182160">
              <a:lnSpc>
                <a:spcPct val="100000"/>
              </a:lnSpc>
              <a:buClr>
                <a:srgbClr val="4A66AC"/>
              </a:buClr>
              <a:buSzPct val="80000"/>
              <a:buFont typeface="Arial"/>
              <a:buChar char="•"/>
            </a:pPr>
            <a:r>
              <a:rPr lang="pt-BR" sz="1800" strike="noStrike" spc="7">
                <a:solidFill>
                  <a:srgbClr val="000000"/>
                </a:solidFill>
                <a:uFill>
                  <a:solidFill>
                    <a:srgbClr val="FFFFFF"/>
                  </a:solidFill>
                </a:uFill>
                <a:latin typeface="Century Schoolbook"/>
                <a:ea typeface="DejaVu Sans"/>
              </a:rPr>
              <a:t>(180,826*20) = 3616,52</a:t>
            </a:r>
            <a:endParaRPr lang="pt-BR" sz="1800" strike="noStrike" spc="-1">
              <a:solidFill>
                <a:srgbClr val="000000"/>
              </a:solidFill>
              <a:uFill>
                <a:solidFill>
                  <a:srgbClr val="FFFFFF"/>
                </a:solidFill>
              </a:uFill>
              <a:latin typeface="Arial"/>
            </a:endParaRPr>
          </a:p>
          <a:p>
            <a:pPr marL="182880" indent="-182160">
              <a:lnSpc>
                <a:spcPct val="100000"/>
              </a:lnSpc>
              <a:buClr>
                <a:srgbClr val="4A66AC"/>
              </a:buClr>
              <a:buSzPct val="80000"/>
              <a:buFont typeface="Arial"/>
              <a:buChar char="•"/>
            </a:pPr>
            <a:r>
              <a:rPr lang="pt-BR" sz="1800" strike="noStrike" spc="7">
                <a:solidFill>
                  <a:srgbClr val="000000"/>
                </a:solidFill>
                <a:uFill>
                  <a:solidFill>
                    <a:srgbClr val="FFFFFF"/>
                  </a:solidFill>
                </a:uFill>
                <a:latin typeface="Century Schoolbook"/>
                <a:ea typeface="DejaVu Sans"/>
              </a:rPr>
              <a:t> </a:t>
            </a:r>
            <a:endParaRPr lang="pt-BR" sz="1800" strike="noStrike" spc="-1">
              <a:solidFill>
                <a:srgbClr val="000000"/>
              </a:solidFill>
              <a:uFill>
                <a:solidFill>
                  <a:srgbClr val="FFFFFF"/>
                </a:solidFill>
              </a:uFill>
              <a:latin typeface="Arial"/>
            </a:endParaRPr>
          </a:p>
          <a:p>
            <a:pPr marL="182880" indent="-182160">
              <a:lnSpc>
                <a:spcPct val="100000"/>
              </a:lnSpc>
              <a:buClr>
                <a:srgbClr val="4A66AC"/>
              </a:buClr>
              <a:buSzPct val="80000"/>
              <a:buFont typeface="Arial"/>
              <a:buChar char="•"/>
            </a:pPr>
            <a:r>
              <a:rPr lang="pt-BR" sz="1800" strike="noStrike" spc="7">
                <a:solidFill>
                  <a:srgbClr val="000000"/>
                </a:solidFill>
                <a:uFill>
                  <a:solidFill>
                    <a:srgbClr val="FFFFFF"/>
                  </a:solidFill>
                </a:uFill>
                <a:latin typeface="Century Schoolbook"/>
                <a:ea typeface="DejaVu Sans"/>
              </a:rPr>
              <a:t>UCP + Margem de Segurança (3616,52*1,2) = 4339,824</a:t>
            </a:r>
            <a:endParaRPr lang="pt-BR" sz="1800" strike="noStrike" spc="-1">
              <a:solidFill>
                <a:srgbClr val="000000"/>
              </a:solidFill>
              <a:uFill>
                <a:solidFill>
                  <a:srgbClr val="FFFFFF"/>
                </a:solidFill>
              </a:uFill>
              <a:latin typeface="Arial"/>
            </a:endParaRPr>
          </a:p>
          <a:p>
            <a:pPr marL="182880" indent="-182160">
              <a:lnSpc>
                <a:spcPct val="100000"/>
              </a:lnSpc>
              <a:buClr>
                <a:srgbClr val="4A66AC"/>
              </a:buClr>
              <a:buSzPct val="80000"/>
              <a:buFont typeface="Arial"/>
              <a:buChar char="•"/>
            </a:pPr>
            <a:r>
              <a:rPr lang="pt-BR" sz="1800" strike="noStrike" spc="7">
                <a:solidFill>
                  <a:srgbClr val="000000"/>
                </a:solidFill>
                <a:uFill>
                  <a:solidFill>
                    <a:srgbClr val="FFFFFF"/>
                  </a:solidFill>
                </a:uFill>
                <a:latin typeface="Century Schoolbook"/>
                <a:ea typeface="DejaVu Sans"/>
              </a:rPr>
              <a:t> </a:t>
            </a:r>
            <a:endParaRPr lang="pt-BR" sz="1800" strike="noStrike" spc="-1">
              <a:solidFill>
                <a:srgbClr val="000000"/>
              </a:solidFill>
              <a:uFill>
                <a:solidFill>
                  <a:srgbClr val="FFFFFF"/>
                </a:solidFill>
              </a:uFill>
              <a:latin typeface="Arial"/>
            </a:endParaRPr>
          </a:p>
          <a:p>
            <a:pPr marL="182880" indent="-182160">
              <a:lnSpc>
                <a:spcPct val="100000"/>
              </a:lnSpc>
              <a:buClr>
                <a:srgbClr val="4A66AC"/>
              </a:buClr>
              <a:buSzPct val="80000"/>
              <a:buFont typeface="Arial"/>
              <a:buChar char="•"/>
            </a:pPr>
            <a:r>
              <a:rPr lang="pt-BR" sz="1800" strike="noStrike" spc="7">
                <a:solidFill>
                  <a:srgbClr val="000000"/>
                </a:solidFill>
                <a:uFill>
                  <a:solidFill>
                    <a:srgbClr val="FFFFFF"/>
                  </a:solidFill>
                </a:uFill>
                <a:latin typeface="Century Schoolbook"/>
                <a:ea typeface="DejaVu Sans"/>
              </a:rPr>
              <a:t>Total de Meses (4339,824/378) = 11,48</a:t>
            </a:r>
            <a:endParaRPr lang="pt-BR" sz="1800" strike="noStrike" spc="-1">
              <a:solidFill>
                <a:srgbClr val="000000"/>
              </a:solidFill>
              <a:uFill>
                <a:solidFill>
                  <a:srgbClr val="FFFFFF"/>
                </a:solidFill>
              </a:uFill>
              <a:latin typeface="Arial"/>
            </a:endParaRPr>
          </a:p>
          <a:p>
            <a:pPr>
              <a:lnSpc>
                <a:spcPct val="95000"/>
              </a:lnSpc>
            </a:pPr>
            <a:endParaRPr lang="pt-BR" sz="1800" strike="noStrike" spc="-1">
              <a:solidFill>
                <a:srgbClr val="000000"/>
              </a:solidFill>
              <a:uFill>
                <a:solidFill>
                  <a:srgbClr val="FFFFFF"/>
                </a:solidFill>
              </a:uFill>
              <a:latin typeface="Arial"/>
            </a:endParaRPr>
          </a:p>
        </p:txBody>
      </p:sp>
      <p:pic>
        <p:nvPicPr>
          <p:cNvPr id="156" name="Imagem 3"/>
          <p:cNvPicPr/>
          <p:nvPr/>
        </p:nvPicPr>
        <p:blipFill>
          <a:blip r:embed="rId2"/>
          <a:stretch/>
        </p:blipFill>
        <p:spPr>
          <a:xfrm>
            <a:off x="11347200" y="69840"/>
            <a:ext cx="798840" cy="691560"/>
          </a:xfrm>
          <a:prstGeom prst="rect">
            <a:avLst/>
          </a:prstGeom>
          <a:ln>
            <a:noFill/>
          </a:ln>
        </p:spPr>
      </p:pic>
      <p:pic>
        <p:nvPicPr>
          <p:cNvPr id="157" name="Picture 2"/>
          <p:cNvPicPr/>
          <p:nvPr/>
        </p:nvPicPr>
        <p:blipFill>
          <a:blip r:embed="rId3"/>
          <a:stretch/>
        </p:blipFill>
        <p:spPr>
          <a:xfrm>
            <a:off x="256680" y="890640"/>
            <a:ext cx="9957600" cy="4486320"/>
          </a:xfrm>
          <a:prstGeom prst="rect">
            <a:avLst/>
          </a:prstGeom>
          <a:ln w="9360">
            <a:noFill/>
          </a:ln>
        </p:spPr>
      </p:pic>
      <p:sp>
        <p:nvSpPr>
          <p:cNvPr id="158" name="CustomShape 3"/>
          <p:cNvSpPr/>
          <p:nvPr/>
        </p:nvSpPr>
        <p:spPr>
          <a:xfrm>
            <a:off x="1084320" y="5512680"/>
            <a:ext cx="8633880" cy="164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pt-BR" sz="1400" strike="noStrike" spc="-1">
                <a:solidFill>
                  <a:srgbClr val="000000"/>
                </a:solidFill>
                <a:uFill>
                  <a:solidFill>
                    <a:srgbClr val="FFFFFF"/>
                  </a:solidFill>
                </a:uFill>
                <a:latin typeface="Century Schoolbook"/>
                <a:ea typeface="DejaVu Sans"/>
              </a:rPr>
              <a:t>Horas gastas por pessoa para cada PCU: 20</a:t>
            </a:r>
            <a:endParaRPr lang="pt-BR" sz="1800" strike="noStrike" spc="-1">
              <a:solidFill>
                <a:srgbClr val="000000"/>
              </a:solidFill>
              <a:uFill>
                <a:solidFill>
                  <a:srgbClr val="FFFFFF"/>
                </a:solidFill>
              </a:uFill>
              <a:latin typeface="Arial"/>
            </a:endParaRPr>
          </a:p>
          <a:p>
            <a:pPr>
              <a:lnSpc>
                <a:spcPct val="100000"/>
              </a:lnSpc>
            </a:pPr>
            <a:r>
              <a:rPr lang="pt-BR" sz="1400" strike="noStrike" spc="-1">
                <a:solidFill>
                  <a:srgbClr val="000000"/>
                </a:solidFill>
                <a:uFill>
                  <a:solidFill>
                    <a:srgbClr val="FFFFFF"/>
                  </a:solidFill>
                </a:uFill>
                <a:latin typeface="Century Schoolbook"/>
                <a:ea typeface="DejaVu Sans"/>
              </a:rPr>
              <a:t>(180,826*20) = 3616,52</a:t>
            </a:r>
            <a:endParaRPr lang="pt-BR" sz="1800" strike="noStrike" spc="-1">
              <a:solidFill>
                <a:srgbClr val="000000"/>
              </a:solidFill>
              <a:uFill>
                <a:solidFill>
                  <a:srgbClr val="FFFFFF"/>
                </a:solidFill>
              </a:uFill>
              <a:latin typeface="Arial"/>
            </a:endParaRPr>
          </a:p>
          <a:p>
            <a:pPr>
              <a:lnSpc>
                <a:spcPct val="100000"/>
              </a:lnSpc>
            </a:pPr>
            <a:r>
              <a:rPr lang="pt-BR" sz="1400" strike="noStrike" spc="-1">
                <a:solidFill>
                  <a:srgbClr val="000000"/>
                </a:solidFill>
                <a:uFill>
                  <a:solidFill>
                    <a:srgbClr val="FFFFFF"/>
                  </a:solidFill>
                </a:uFill>
                <a:latin typeface="Century Schoolbook"/>
                <a:ea typeface="DejaVu Sans"/>
              </a:rPr>
              <a:t> </a:t>
            </a:r>
            <a:endParaRPr lang="pt-BR" sz="1800" strike="noStrike" spc="-1">
              <a:solidFill>
                <a:srgbClr val="000000"/>
              </a:solidFill>
              <a:uFill>
                <a:solidFill>
                  <a:srgbClr val="FFFFFF"/>
                </a:solidFill>
              </a:uFill>
              <a:latin typeface="Arial"/>
            </a:endParaRPr>
          </a:p>
          <a:p>
            <a:pPr>
              <a:lnSpc>
                <a:spcPct val="100000"/>
              </a:lnSpc>
            </a:pPr>
            <a:r>
              <a:rPr lang="pt-BR" sz="1400" strike="noStrike" spc="-1">
                <a:solidFill>
                  <a:srgbClr val="000000"/>
                </a:solidFill>
                <a:uFill>
                  <a:solidFill>
                    <a:srgbClr val="FFFFFF"/>
                  </a:solidFill>
                </a:uFill>
                <a:latin typeface="Century Schoolbook"/>
                <a:ea typeface="DejaVu Sans"/>
              </a:rPr>
              <a:t>UCP + Margem de Segurança (3616,52*1,2) = 4339,824</a:t>
            </a:r>
            <a:endParaRPr lang="pt-BR" sz="1800" strike="noStrike" spc="-1">
              <a:solidFill>
                <a:srgbClr val="000000"/>
              </a:solidFill>
              <a:uFill>
                <a:solidFill>
                  <a:srgbClr val="FFFFFF"/>
                </a:solidFill>
              </a:uFill>
              <a:latin typeface="Arial"/>
            </a:endParaRPr>
          </a:p>
          <a:p>
            <a:pPr>
              <a:lnSpc>
                <a:spcPct val="100000"/>
              </a:lnSpc>
            </a:pPr>
            <a:r>
              <a:rPr lang="pt-BR" sz="1400" strike="noStrike" spc="-1">
                <a:solidFill>
                  <a:srgbClr val="000000"/>
                </a:solidFill>
                <a:uFill>
                  <a:solidFill>
                    <a:srgbClr val="FFFFFF"/>
                  </a:solidFill>
                </a:uFill>
                <a:latin typeface="Century Schoolbook"/>
                <a:ea typeface="DejaVu Sans"/>
              </a:rPr>
              <a:t> </a:t>
            </a:r>
            <a:endParaRPr lang="pt-BR" sz="1800" strike="noStrike" spc="-1">
              <a:solidFill>
                <a:srgbClr val="000000"/>
              </a:solidFill>
              <a:uFill>
                <a:solidFill>
                  <a:srgbClr val="FFFFFF"/>
                </a:solidFill>
              </a:uFill>
              <a:latin typeface="Arial"/>
            </a:endParaRPr>
          </a:p>
          <a:p>
            <a:pPr>
              <a:lnSpc>
                <a:spcPct val="100000"/>
              </a:lnSpc>
            </a:pPr>
            <a:r>
              <a:rPr lang="pt-BR" sz="1400" strike="noStrike" spc="-1">
                <a:solidFill>
                  <a:srgbClr val="000000"/>
                </a:solidFill>
                <a:uFill>
                  <a:solidFill>
                    <a:srgbClr val="FFFFFF"/>
                  </a:solidFill>
                </a:uFill>
                <a:latin typeface="Century Schoolbook"/>
                <a:ea typeface="DejaVu Sans"/>
              </a:rPr>
              <a:t>Total de Meses (4339,824/378) = 11,48</a:t>
            </a:r>
            <a:endParaRPr lang="pt-BR" sz="1800" strike="noStrike" spc="-1">
              <a:solidFill>
                <a:srgbClr val="000000"/>
              </a:solidFill>
              <a:uFill>
                <a:solidFill>
                  <a:srgbClr val="FFFFFF"/>
                </a:solidFill>
              </a:uFill>
              <a:latin typeface="Arial"/>
            </a:endParaRPr>
          </a:p>
          <a:p>
            <a:pPr>
              <a:lnSpc>
                <a:spcPct val="100000"/>
              </a:lnSpc>
            </a:pPr>
            <a:endParaRPr lang="pt-BR" sz="180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Uso 2</a:t>
            </a:r>
            <a:r>
              <a:rPr lang="pt-BR" dirty="0" smtClean="0"/>
              <a:t> </a:t>
            </a:r>
            <a:r>
              <a:rPr lang="pt-BR" dirty="0"/>
              <a:t>- Documentação</a:t>
            </a:r>
          </a:p>
        </p:txBody>
      </p:sp>
      <p:graphicFrame>
        <p:nvGraphicFramePr>
          <p:cNvPr id="4" name="Tabela 3"/>
          <p:cNvGraphicFramePr>
            <a:graphicFrameLocks noGrp="1"/>
          </p:cNvGraphicFramePr>
          <p:nvPr>
            <p:extLst>
              <p:ext uri="{D42A27DB-BD31-4B8C-83A1-F6EECF244321}">
                <p14:modId xmlns:p14="http://schemas.microsoft.com/office/powerpoint/2010/main" val="3195966540"/>
              </p:ext>
            </p:extLst>
          </p:nvPr>
        </p:nvGraphicFramePr>
        <p:xfrm>
          <a:off x="1810829" y="1998894"/>
          <a:ext cx="8594726" cy="357632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2772646873"/>
                    </a:ext>
                  </a:extLst>
                </a:gridCol>
                <a:gridCol w="4297363">
                  <a:extLst>
                    <a:ext uri="{9D8B030D-6E8A-4147-A177-3AD203B41FA5}">
                      <a16:colId xmlns:a16="http://schemas.microsoft.com/office/drawing/2014/main" val="824427298"/>
                    </a:ext>
                  </a:extLst>
                </a:gridCol>
              </a:tblGrid>
              <a:tr h="370840">
                <a:tc gridSpan="2">
                  <a:txBody>
                    <a:bodyPr/>
                    <a:lstStyle/>
                    <a:p>
                      <a:pPr algn="ctr"/>
                      <a:r>
                        <a:rPr lang="pt-BR" b="1" dirty="0" smtClean="0">
                          <a:solidFill>
                            <a:schemeClr val="bg1"/>
                          </a:solidFill>
                        </a:rPr>
                        <a:t>Fluxo Alternativo</a:t>
                      </a:r>
                      <a:r>
                        <a:rPr lang="pt-BR" b="1" baseline="0" dirty="0" smtClean="0">
                          <a:solidFill>
                            <a:schemeClr val="bg1"/>
                          </a:solidFill>
                        </a:rPr>
                        <a:t> A </a:t>
                      </a:r>
                      <a:r>
                        <a:rPr lang="pt-BR" sz="1800" b="1" kern="1200" dirty="0" smtClean="0">
                          <a:solidFill>
                            <a:schemeClr val="lt1"/>
                          </a:solidFill>
                          <a:effectLst/>
                          <a:latin typeface="+mn-lt"/>
                          <a:ea typeface="+mn-ea"/>
                          <a:cs typeface="+mn-cs"/>
                        </a:rPr>
                        <a:t>– E-mail ou senha incorretos ou não fornecidos.</a:t>
                      </a:r>
                      <a:endParaRPr lang="pt-BR"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3177210904"/>
                  </a:ext>
                </a:extLst>
              </a:tr>
              <a:tr h="370840">
                <a:tc>
                  <a:txBody>
                    <a:bodyPr/>
                    <a:lstStyle/>
                    <a:p>
                      <a:r>
                        <a:rPr lang="pt-BR" b="0" dirty="0" smtClean="0">
                          <a:solidFill>
                            <a:schemeClr val="tx1"/>
                          </a:solidFill>
                        </a:rPr>
                        <a:t>Ações</a:t>
                      </a:r>
                      <a:r>
                        <a:rPr lang="pt-BR" b="0" baseline="0" dirty="0" smtClean="0">
                          <a:solidFill>
                            <a:schemeClr val="tx1"/>
                          </a:solidFill>
                        </a:rPr>
                        <a:t> dos atores:</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smtClean="0">
                          <a:solidFill>
                            <a:schemeClr val="tx1"/>
                          </a:solidFill>
                        </a:rPr>
                        <a:t>Ações do sistema:</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3032349519"/>
                  </a:ext>
                </a:extLst>
              </a:tr>
              <a:tr h="370840">
                <a:tc>
                  <a:txBody>
                    <a:bodyPr/>
                    <a:lstStyle/>
                    <a:p>
                      <a:r>
                        <a:rPr lang="pt-BR" sz="1800" kern="1200" dirty="0" smtClean="0">
                          <a:solidFill>
                            <a:schemeClr val="dk1"/>
                          </a:solidFill>
                          <a:effectLst/>
                          <a:latin typeface="+mn-lt"/>
                          <a:ea typeface="+mn-ea"/>
                          <a:cs typeface="+mn-cs"/>
                        </a:rPr>
                        <a:t>2. Não inseriu e-mail e/ou senha ou inseriu de forma incorreta.</a:t>
                      </a:r>
                      <a:endParaRPr lang="pt-BR"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dirty="0" smtClean="0">
                          <a:solidFill>
                            <a:schemeClr val="dk1"/>
                          </a:solidFill>
                          <a:effectLst/>
                          <a:latin typeface="+mn-lt"/>
                          <a:ea typeface="+mn-ea"/>
                          <a:cs typeface="+mn-cs"/>
                        </a:rPr>
                        <a:t>3. Verificar se os dados foram informados e de forma correta.</a:t>
                      </a:r>
                      <a:endParaRPr lang="pt-BR"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4859863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sz="1600" b="1" dirty="0" smtClean="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smtClean="0">
                          <a:solidFill>
                            <a:schemeClr val="dk1"/>
                          </a:solidFill>
                          <a:effectLst/>
                          <a:latin typeface="+mn-lt"/>
                          <a:ea typeface="+mn-ea"/>
                          <a:cs typeface="+mn-cs"/>
                        </a:rPr>
                        <a:t>4. Verificar se o e-mail esta no banco e checa se a senha informada bate com a senha cadastrada.</a:t>
                      </a:r>
                      <a:endParaRPr lang="pt-BR" sz="1600" b="1" dirty="0" smtClean="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6974306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sz="1600" b="1" dirty="0" smtClean="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dirty="0" smtClean="0">
                          <a:solidFill>
                            <a:schemeClr val="dk1"/>
                          </a:solidFill>
                          <a:effectLst/>
                          <a:latin typeface="+mn-lt"/>
                          <a:ea typeface="+mn-ea"/>
                          <a:cs typeface="+mn-cs"/>
                        </a:rPr>
                        <a:t>5. Exibe mensagem “E-mail e/ou senha incorretos.”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9668713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sz="1600" b="1" dirty="0" smtClean="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dirty="0" smtClean="0">
                          <a:solidFill>
                            <a:schemeClr val="dk1"/>
                          </a:solidFill>
                          <a:effectLst/>
                          <a:latin typeface="+mn-lt"/>
                          <a:ea typeface="+mn-ea"/>
                          <a:cs typeface="+mn-cs"/>
                        </a:rPr>
                        <a:t>6. Retorna ao passo 2 do fluxo principal.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64967019"/>
                  </a:ext>
                </a:extLst>
              </a:tr>
            </a:tbl>
          </a:graphicData>
        </a:graphic>
      </p:graphicFrame>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3381743609"/>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CustomShape 1"/>
          <p:cNvSpPr/>
          <p:nvPr/>
        </p:nvSpPr>
        <p:spPr>
          <a:xfrm>
            <a:off x="1261800" y="365760"/>
            <a:ext cx="969192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90000"/>
              </a:lnSpc>
            </a:pPr>
            <a:r>
              <a:rPr lang="pt-BR" sz="4400" strike="noStrike" spc="-46">
                <a:solidFill>
                  <a:srgbClr val="000000"/>
                </a:solidFill>
                <a:uFill>
                  <a:solidFill>
                    <a:srgbClr val="FFFFFF"/>
                  </a:solidFill>
                </a:uFill>
                <a:latin typeface="Century Schoolbook"/>
                <a:ea typeface="DejaVu Sans"/>
              </a:rPr>
              <a:t>Diagrama Conceitual (MER)</a:t>
            </a:r>
            <a:endParaRPr lang="pt-BR" sz="1800" strike="noStrike" spc="-1">
              <a:solidFill>
                <a:srgbClr val="000000"/>
              </a:solidFill>
              <a:uFill>
                <a:solidFill>
                  <a:srgbClr val="FFFFFF"/>
                </a:solidFill>
              </a:uFill>
              <a:latin typeface="Arial"/>
            </a:endParaRPr>
          </a:p>
        </p:txBody>
      </p:sp>
      <p:pic>
        <p:nvPicPr>
          <p:cNvPr id="160" name="Imagem 116"/>
          <p:cNvPicPr/>
          <p:nvPr/>
        </p:nvPicPr>
        <p:blipFill>
          <a:blip r:embed="rId2"/>
          <a:srcRect l="387" t="14766"/>
          <a:stretch/>
        </p:blipFill>
        <p:spPr>
          <a:xfrm>
            <a:off x="762120" y="1690920"/>
            <a:ext cx="9680400" cy="3620520"/>
          </a:xfrm>
          <a:prstGeom prst="rect">
            <a:avLst/>
          </a:prstGeom>
          <a:ln>
            <a:noFill/>
          </a:ln>
        </p:spPr>
      </p:pic>
      <p:pic>
        <p:nvPicPr>
          <p:cNvPr id="161" name="Imagem 3"/>
          <p:cNvPicPr/>
          <p:nvPr/>
        </p:nvPicPr>
        <p:blipFill>
          <a:blip r:embed="rId3"/>
          <a:stretch/>
        </p:blipFill>
        <p:spPr>
          <a:xfrm>
            <a:off x="11347200" y="69840"/>
            <a:ext cx="798840" cy="691560"/>
          </a:xfrm>
          <a:prstGeom prst="rect">
            <a:avLst/>
          </a:prstGeom>
          <a:ln>
            <a:noFill/>
          </a:ln>
        </p:spPr>
      </p:pic>
      <p:sp>
        <p:nvSpPr>
          <p:cNvPr id="162" name="CustomShape 2"/>
          <p:cNvSpPr/>
          <p:nvPr/>
        </p:nvSpPr>
        <p:spPr>
          <a:xfrm>
            <a:off x="5688720" y="5560920"/>
            <a:ext cx="5265000" cy="912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just">
              <a:lnSpc>
                <a:spcPct val="100000"/>
              </a:lnSpc>
            </a:pPr>
            <a:r>
              <a:rPr lang="pt-BR" sz="1800" strike="noStrike" spc="-1">
                <a:solidFill>
                  <a:srgbClr val="000000"/>
                </a:solidFill>
                <a:uFill>
                  <a:solidFill>
                    <a:srgbClr val="FFFFFF"/>
                  </a:solidFill>
                </a:uFill>
                <a:latin typeface="Century Schoolbook"/>
                <a:ea typeface="DejaVu Sans"/>
              </a:rPr>
              <a:t>Quantidade de entidades: 08</a:t>
            </a:r>
            <a:endParaRPr lang="pt-BR" sz="1800" strike="noStrike" spc="-1">
              <a:solidFill>
                <a:srgbClr val="000000"/>
              </a:solidFill>
              <a:uFill>
                <a:solidFill>
                  <a:srgbClr val="FFFFFF"/>
                </a:solidFill>
              </a:uFill>
              <a:latin typeface="Arial"/>
            </a:endParaRPr>
          </a:p>
          <a:p>
            <a:pPr algn="just">
              <a:lnSpc>
                <a:spcPct val="100000"/>
              </a:lnSpc>
            </a:pPr>
            <a:r>
              <a:rPr lang="pt-BR" sz="1800" strike="noStrike" spc="-1">
                <a:solidFill>
                  <a:srgbClr val="000000"/>
                </a:solidFill>
                <a:uFill>
                  <a:solidFill>
                    <a:srgbClr val="FFFFFF"/>
                  </a:solidFill>
                </a:uFill>
                <a:latin typeface="Century Schoolbook"/>
                <a:ea typeface="DejaVu Sans"/>
              </a:rPr>
              <a:t>Quantidade de atributos: 36</a:t>
            </a:r>
            <a:endParaRPr lang="pt-BR" sz="1800" strike="noStrike" spc="-1">
              <a:solidFill>
                <a:srgbClr val="000000"/>
              </a:solidFill>
              <a:uFill>
                <a:solidFill>
                  <a:srgbClr val="FFFFFF"/>
                </a:solidFill>
              </a:uFill>
              <a:latin typeface="Arial"/>
            </a:endParaRPr>
          </a:p>
          <a:p>
            <a:pPr algn="just">
              <a:lnSpc>
                <a:spcPct val="100000"/>
              </a:lnSpc>
            </a:pPr>
            <a:r>
              <a:rPr lang="pt-BR" sz="1800" strike="noStrike" spc="-1">
                <a:solidFill>
                  <a:srgbClr val="000000"/>
                </a:solidFill>
                <a:uFill>
                  <a:solidFill>
                    <a:srgbClr val="FFFFFF"/>
                  </a:solidFill>
                </a:uFill>
                <a:latin typeface="Century Schoolbook"/>
                <a:ea typeface="DejaVu Sans"/>
              </a:rPr>
              <a:t>Quantidade de relacionamentos (0,n) – (0.n) : 01</a:t>
            </a:r>
            <a:endParaRPr lang="pt-BR" sz="180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CustomShape 1"/>
          <p:cNvSpPr/>
          <p:nvPr/>
        </p:nvSpPr>
        <p:spPr>
          <a:xfrm>
            <a:off x="1261800" y="365760"/>
            <a:ext cx="969192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90000"/>
              </a:lnSpc>
            </a:pPr>
            <a:r>
              <a:rPr lang="pt-BR" sz="4400" strike="noStrike" spc="-46">
                <a:solidFill>
                  <a:srgbClr val="000000"/>
                </a:solidFill>
                <a:uFill>
                  <a:solidFill>
                    <a:srgbClr val="FFFFFF"/>
                  </a:solidFill>
                </a:uFill>
                <a:latin typeface="Century Schoolbook"/>
                <a:ea typeface="DejaVu Sans"/>
              </a:rPr>
              <a:t>Dicionário do Banco de Dados</a:t>
            </a:r>
            <a:endParaRPr lang="pt-BR" sz="1800" strike="noStrike" spc="-1">
              <a:solidFill>
                <a:srgbClr val="000000"/>
              </a:solidFill>
              <a:uFill>
                <a:solidFill>
                  <a:srgbClr val="FFFFFF"/>
                </a:solidFill>
              </a:uFill>
              <a:latin typeface="Arial"/>
            </a:endParaRPr>
          </a:p>
        </p:txBody>
      </p:sp>
      <p:pic>
        <p:nvPicPr>
          <p:cNvPr id="164" name="Imagem 3"/>
          <p:cNvPicPr/>
          <p:nvPr/>
        </p:nvPicPr>
        <p:blipFill>
          <a:blip r:embed="rId2"/>
          <a:stretch/>
        </p:blipFill>
        <p:spPr>
          <a:xfrm>
            <a:off x="11347200" y="69840"/>
            <a:ext cx="798840" cy="691560"/>
          </a:xfrm>
          <a:prstGeom prst="rect">
            <a:avLst/>
          </a:prstGeom>
          <a:ln>
            <a:noFill/>
          </a:ln>
        </p:spPr>
      </p:pic>
      <p:graphicFrame>
        <p:nvGraphicFramePr>
          <p:cNvPr id="165" name="Table 2"/>
          <p:cNvGraphicFramePr/>
          <p:nvPr/>
        </p:nvGraphicFramePr>
        <p:xfrm>
          <a:off x="1261800" y="2132640"/>
          <a:ext cx="8594280" cy="2593440"/>
        </p:xfrm>
        <a:graphic>
          <a:graphicData uri="http://schemas.openxmlformats.org/drawingml/2006/table">
            <a:tbl>
              <a:tblPr/>
              <a:tblGrid>
                <a:gridCol w="1507680">
                  <a:extLst>
                    <a:ext uri="{9D8B030D-6E8A-4147-A177-3AD203B41FA5}">
                      <a16:colId xmlns:a16="http://schemas.microsoft.com/office/drawing/2014/main" val="20000"/>
                    </a:ext>
                  </a:extLst>
                </a:gridCol>
                <a:gridCol w="2239920">
                  <a:extLst>
                    <a:ext uri="{9D8B030D-6E8A-4147-A177-3AD203B41FA5}">
                      <a16:colId xmlns:a16="http://schemas.microsoft.com/office/drawing/2014/main" val="20001"/>
                    </a:ext>
                  </a:extLst>
                </a:gridCol>
                <a:gridCol w="4846680">
                  <a:extLst>
                    <a:ext uri="{9D8B030D-6E8A-4147-A177-3AD203B41FA5}">
                      <a16:colId xmlns:a16="http://schemas.microsoft.com/office/drawing/2014/main" val="20002"/>
                    </a:ext>
                  </a:extLst>
                </a:gridCol>
              </a:tblGrid>
              <a:tr h="360000">
                <a:tc gridSpan="3">
                  <a:txBody>
                    <a:bodyPr/>
                    <a:lstStyle/>
                    <a:p>
                      <a:pPr>
                        <a:lnSpc>
                          <a:spcPct val="100000"/>
                        </a:lnSpc>
                      </a:pPr>
                      <a:r>
                        <a:rPr lang="pt-BR" sz="1800" b="1" strike="noStrike" spc="-1">
                          <a:solidFill>
                            <a:srgbClr val="FFFFFF"/>
                          </a:solidFill>
                          <a:uFill>
                            <a:solidFill>
                              <a:srgbClr val="FFFFFF"/>
                            </a:solidFill>
                          </a:uFill>
                          <a:latin typeface="Century Schoolbook"/>
                          <a:ea typeface="DejaVu Sans"/>
                        </a:rPr>
                        <a:t>Entidade: MEDIÇÕES</a:t>
                      </a:r>
                      <a:endParaRPr lang="pt-BR" sz="1800" strike="noStrike" spc="-1">
                        <a:solidFill>
                          <a:srgbClr val="000000"/>
                        </a:solidFill>
                        <a:uFill>
                          <a:solidFill>
                            <a:srgbClr val="FFFFFF"/>
                          </a:solidFill>
                        </a:uFill>
                        <a:latin typeface="Arial"/>
                      </a:endParaRPr>
                    </a:p>
                  </a:txBody>
                  <a:tcPr marL="7920" marR="7920">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hMerge="1">
                  <a:txBody>
                    <a:bodyPr/>
                    <a:lstStyle/>
                    <a:p>
                      <a:endParaRPr lang="pt-BR"/>
                    </a:p>
                  </a:txBody>
                  <a:tcPr>
                    <a:solidFill>
                      <a:srgbClr val="729FCF"/>
                    </a:solidFill>
                  </a:tcPr>
                </a:tc>
                <a:tc hMerge="1">
                  <a:txBody>
                    <a:bodyPr/>
                    <a:lstStyle/>
                    <a:p>
                      <a:endParaRPr lang="pt-BR"/>
                    </a:p>
                  </a:txBody>
                  <a:tcPr>
                    <a:solidFill>
                      <a:srgbClr val="729FCF"/>
                    </a:solidFill>
                  </a:tcPr>
                </a:tc>
                <a:extLst>
                  <a:ext uri="{0D108BD9-81ED-4DB2-BD59-A6C34878D82A}">
                    <a16:rowId xmlns:a16="http://schemas.microsoft.com/office/drawing/2014/main" val="10000"/>
                  </a:ext>
                </a:extLst>
              </a:tr>
              <a:tr h="360000">
                <a:tc gridSpan="3">
                  <a:txBody>
                    <a:bodyPr/>
                    <a:lstStyle/>
                    <a:p>
                      <a:pPr>
                        <a:lnSpc>
                          <a:spcPct val="100000"/>
                        </a:lnSpc>
                      </a:pPr>
                      <a:r>
                        <a:rPr lang="pt-BR" sz="1800" b="1" strike="noStrike" spc="-1">
                          <a:solidFill>
                            <a:srgbClr val="FFFFFF"/>
                          </a:solidFill>
                          <a:uFill>
                            <a:solidFill>
                              <a:srgbClr val="FFFFFF"/>
                            </a:solidFill>
                          </a:uFill>
                          <a:latin typeface="Century Schoolbook"/>
                          <a:ea typeface="DejaVu Sans"/>
                        </a:rPr>
                        <a:t>Trigrama: MED</a:t>
                      </a:r>
                      <a:endParaRPr lang="pt-BR" sz="1800" strike="noStrike" spc="-1">
                        <a:solidFill>
                          <a:srgbClr val="000000"/>
                        </a:solidFill>
                        <a:uFill>
                          <a:solidFill>
                            <a:srgbClr val="FFFFFF"/>
                          </a:solidFill>
                        </a:uFill>
                        <a:latin typeface="Arial"/>
                      </a:endParaRPr>
                    </a:p>
                  </a:txBody>
                  <a:tcPr marL="7920" marR="7920">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hMerge="1">
                  <a:txBody>
                    <a:bodyPr/>
                    <a:lstStyle/>
                    <a:p>
                      <a:endParaRPr lang="pt-BR"/>
                    </a:p>
                  </a:txBody>
                  <a:tcPr>
                    <a:solidFill>
                      <a:srgbClr val="729FCF"/>
                    </a:solidFill>
                  </a:tcPr>
                </a:tc>
                <a:tc hMerge="1">
                  <a:txBody>
                    <a:bodyPr/>
                    <a:lstStyle/>
                    <a:p>
                      <a:endParaRPr lang="pt-BR"/>
                    </a:p>
                  </a:txBody>
                  <a:tcPr>
                    <a:solidFill>
                      <a:srgbClr val="729FCF"/>
                    </a:solidFill>
                  </a:tcPr>
                </a:tc>
                <a:extLst>
                  <a:ext uri="{0D108BD9-81ED-4DB2-BD59-A6C34878D82A}">
                    <a16:rowId xmlns:a16="http://schemas.microsoft.com/office/drawing/2014/main" val="10001"/>
                  </a:ext>
                </a:extLst>
              </a:tr>
              <a:tr h="366120">
                <a:tc>
                  <a:txBody>
                    <a:bodyPr/>
                    <a:lstStyle/>
                    <a:p>
                      <a:pPr algn="ctr">
                        <a:lnSpc>
                          <a:spcPct val="100000"/>
                        </a:lnSpc>
                      </a:pPr>
                      <a:r>
                        <a:rPr lang="pt-BR" sz="1800" strike="noStrike" spc="-1">
                          <a:solidFill>
                            <a:srgbClr val="000000"/>
                          </a:solidFill>
                          <a:uFill>
                            <a:solidFill>
                              <a:srgbClr val="FFFFFF"/>
                            </a:solidFill>
                          </a:uFill>
                          <a:latin typeface="Century Schoolbook"/>
                          <a:ea typeface="DejaVu Sans"/>
                        </a:rPr>
                        <a:t>Atributo</a:t>
                      </a:r>
                      <a:endParaRPr lang="pt-BR" sz="1800" strike="noStrike" spc="-1">
                        <a:solidFill>
                          <a:srgbClr val="000000"/>
                        </a:solidFill>
                        <a:uFill>
                          <a:solidFill>
                            <a:srgbClr val="FFFFFF"/>
                          </a:solidFill>
                        </a:uFill>
                        <a:latin typeface="Arial"/>
                      </a:endParaRPr>
                    </a:p>
                  </a:txBody>
                  <a:tcPr marL="7920" marR="7920">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tc>
                  <a:txBody>
                    <a:bodyPr/>
                    <a:lstStyle/>
                    <a:p>
                      <a:pPr algn="ctr">
                        <a:lnSpc>
                          <a:spcPct val="100000"/>
                        </a:lnSpc>
                      </a:pPr>
                      <a:r>
                        <a:rPr lang="pt-BR" sz="1800" strike="noStrike" spc="-1">
                          <a:solidFill>
                            <a:srgbClr val="000000"/>
                          </a:solidFill>
                          <a:uFill>
                            <a:solidFill>
                              <a:srgbClr val="FFFFFF"/>
                            </a:solidFill>
                          </a:uFill>
                          <a:latin typeface="Century Schoolbook"/>
                          <a:ea typeface="DejaVu Sans"/>
                        </a:rPr>
                        <a:t>Domínio(Tamanho)</a:t>
                      </a:r>
                      <a:endParaRPr lang="pt-BR" sz="1800" strike="noStrike" spc="-1">
                        <a:solidFill>
                          <a:srgbClr val="000000"/>
                        </a:solidFill>
                        <a:uFill>
                          <a:solidFill>
                            <a:srgbClr val="FFFFFF"/>
                          </a:solidFill>
                        </a:uFill>
                        <a:latin typeface="Arial"/>
                      </a:endParaRPr>
                    </a:p>
                  </a:txBody>
                  <a:tcPr marL="7920" marR="7920">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tc>
                  <a:txBody>
                    <a:bodyPr/>
                    <a:lstStyle/>
                    <a:p>
                      <a:pPr algn="ctr">
                        <a:lnSpc>
                          <a:spcPct val="100000"/>
                        </a:lnSpc>
                      </a:pPr>
                      <a:r>
                        <a:rPr lang="pt-BR" sz="1800" strike="noStrike" spc="-1">
                          <a:solidFill>
                            <a:srgbClr val="000000"/>
                          </a:solidFill>
                          <a:uFill>
                            <a:solidFill>
                              <a:srgbClr val="FFFFFF"/>
                            </a:solidFill>
                          </a:uFill>
                          <a:latin typeface="Century Schoolbook"/>
                          <a:ea typeface="DejaVu Sans"/>
                        </a:rPr>
                        <a:t>Descrição</a:t>
                      </a:r>
                      <a:endParaRPr lang="pt-BR" sz="1800" strike="noStrike" spc="-1">
                        <a:solidFill>
                          <a:srgbClr val="000000"/>
                        </a:solidFill>
                        <a:uFill>
                          <a:solidFill>
                            <a:srgbClr val="FFFFFF"/>
                          </a:solidFill>
                        </a:uFill>
                        <a:latin typeface="Arial"/>
                      </a:endParaRPr>
                    </a:p>
                  </a:txBody>
                  <a:tcPr marL="7920" marR="7920">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extLst>
                  <a:ext uri="{0D108BD9-81ED-4DB2-BD59-A6C34878D82A}">
                    <a16:rowId xmlns:a16="http://schemas.microsoft.com/office/drawing/2014/main" val="10002"/>
                  </a:ext>
                </a:extLst>
              </a:tr>
              <a:tr h="579960">
                <a:tc>
                  <a:txBody>
                    <a:bodyPr/>
                    <a:lstStyle/>
                    <a:p>
                      <a:pPr>
                        <a:lnSpc>
                          <a:spcPct val="100000"/>
                        </a:lnSpc>
                      </a:pPr>
                      <a:r>
                        <a:rPr lang="pt-BR" sz="1600" strike="noStrike" spc="-1">
                          <a:solidFill>
                            <a:srgbClr val="000000"/>
                          </a:solidFill>
                          <a:uFill>
                            <a:solidFill>
                              <a:srgbClr val="FFFFFF"/>
                            </a:solidFill>
                          </a:uFill>
                          <a:latin typeface="Century Schoolbook"/>
                          <a:ea typeface="DejaVu Sans"/>
                        </a:rPr>
                        <a:t>MED_ID</a:t>
                      </a:r>
                      <a:endParaRPr lang="pt-BR" sz="1800" strike="noStrike" spc="-1">
                        <a:solidFill>
                          <a:srgbClr val="000000"/>
                        </a:solidFill>
                        <a:uFill>
                          <a:solidFill>
                            <a:srgbClr val="FFFFFF"/>
                          </a:solidFill>
                        </a:uFill>
                        <a:latin typeface="Arial"/>
                      </a:endParaRPr>
                    </a:p>
                  </a:txBody>
                  <a:tcPr marL="7920" marR="792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ea typeface="DejaVu Sans"/>
                        </a:rPr>
                        <a:t>INTEGER AUTO_INCREMENT</a:t>
                      </a:r>
                      <a:endParaRPr lang="pt-BR" sz="1800" strike="noStrike" spc="-1">
                        <a:solidFill>
                          <a:srgbClr val="000000"/>
                        </a:solidFill>
                        <a:uFill>
                          <a:solidFill>
                            <a:srgbClr val="FFFFFF"/>
                          </a:solidFill>
                        </a:uFill>
                        <a:latin typeface="Arial"/>
                      </a:endParaRPr>
                    </a:p>
                  </a:txBody>
                  <a:tcPr marL="7920" marR="792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600" strike="noStrike" spc="-1">
                          <a:solidFill>
                            <a:srgbClr val="000000"/>
                          </a:solidFill>
                          <a:uFill>
                            <a:solidFill>
                              <a:srgbClr val="FFFFFF"/>
                            </a:solidFill>
                          </a:uFill>
                          <a:latin typeface="Century Schoolbook"/>
                          <a:ea typeface="DejaVu Sans"/>
                        </a:rPr>
                        <a:t>Chave primaria da tabela “MEDICOES”. Id da medição realizada</a:t>
                      </a:r>
                      <a:endParaRPr lang="pt-BR" sz="1800" strike="noStrike" spc="-1">
                        <a:solidFill>
                          <a:srgbClr val="000000"/>
                        </a:solidFill>
                        <a:uFill>
                          <a:solidFill>
                            <a:srgbClr val="FFFFFF"/>
                          </a:solidFill>
                        </a:uFill>
                        <a:latin typeface="Arial"/>
                      </a:endParaRPr>
                    </a:p>
                  </a:txBody>
                  <a:tcPr marL="7920" marR="792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3"/>
                  </a:ext>
                </a:extLst>
              </a:tr>
              <a:tr h="579960">
                <a:tc>
                  <a:txBody>
                    <a:bodyPr/>
                    <a:lstStyle/>
                    <a:p>
                      <a:pPr>
                        <a:lnSpc>
                          <a:spcPct val="100000"/>
                        </a:lnSpc>
                      </a:pPr>
                      <a:r>
                        <a:rPr lang="pt-BR" sz="1600" strike="noStrike" spc="-1">
                          <a:solidFill>
                            <a:srgbClr val="000000"/>
                          </a:solidFill>
                          <a:uFill>
                            <a:solidFill>
                              <a:srgbClr val="FFFFFF"/>
                            </a:solidFill>
                          </a:uFill>
                          <a:latin typeface="Century Schoolbook"/>
                          <a:ea typeface="DejaVu Sans"/>
                        </a:rPr>
                        <a:t>MED_DATAHORA</a:t>
                      </a:r>
                      <a:endParaRPr lang="pt-BR" sz="1800" strike="noStrike" spc="-1">
                        <a:solidFill>
                          <a:srgbClr val="000000"/>
                        </a:solidFill>
                        <a:uFill>
                          <a:solidFill>
                            <a:srgbClr val="FFFFFF"/>
                          </a:solidFill>
                        </a:uFill>
                        <a:latin typeface="Arial"/>
                      </a:endParaRPr>
                    </a:p>
                  </a:txBody>
                  <a:tcPr marL="7920" marR="792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endParaRPr lang="pt-BR"/>
                    </a:p>
                  </a:txBody>
                  <a:tcPr marL="7920" marR="792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600" strike="noStrike" spc="-1">
                          <a:solidFill>
                            <a:srgbClr val="000000"/>
                          </a:solidFill>
                          <a:uFill>
                            <a:solidFill>
                              <a:srgbClr val="FFFFFF"/>
                            </a:solidFill>
                          </a:uFill>
                          <a:latin typeface="Century Schoolbook"/>
                          <a:ea typeface="DejaVu Sans"/>
                        </a:rPr>
                        <a:t>Data e hora em que ocorreram as medições.</a:t>
                      </a:r>
                      <a:endParaRPr lang="pt-BR" sz="1800" strike="noStrike" spc="-1">
                        <a:solidFill>
                          <a:srgbClr val="000000"/>
                        </a:solidFill>
                        <a:uFill>
                          <a:solidFill>
                            <a:srgbClr val="FFFFFF"/>
                          </a:solidFill>
                        </a:uFill>
                        <a:latin typeface="Arial"/>
                      </a:endParaRPr>
                    </a:p>
                  </a:txBody>
                  <a:tcPr marL="7920" marR="792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4"/>
                  </a:ext>
                </a:extLst>
              </a:tr>
              <a:tr h="335880">
                <a:tc>
                  <a:txBody>
                    <a:bodyPr/>
                    <a:lstStyle/>
                    <a:p>
                      <a:pPr>
                        <a:lnSpc>
                          <a:spcPct val="100000"/>
                        </a:lnSpc>
                      </a:pPr>
                      <a:r>
                        <a:rPr lang="pt-BR" sz="1600" strike="noStrike" spc="-1">
                          <a:solidFill>
                            <a:srgbClr val="000000"/>
                          </a:solidFill>
                          <a:uFill>
                            <a:solidFill>
                              <a:srgbClr val="FFFFFF"/>
                            </a:solidFill>
                          </a:uFill>
                          <a:latin typeface="Century Schoolbook"/>
                          <a:ea typeface="DejaVu Sans"/>
                        </a:rPr>
                        <a:t>MED_DADO</a:t>
                      </a:r>
                      <a:endParaRPr lang="pt-BR" sz="1800" strike="noStrike" spc="-1">
                        <a:solidFill>
                          <a:srgbClr val="000000"/>
                        </a:solidFill>
                        <a:uFill>
                          <a:solidFill>
                            <a:srgbClr val="FFFFFF"/>
                          </a:solidFill>
                        </a:uFill>
                        <a:latin typeface="Arial"/>
                      </a:endParaRPr>
                    </a:p>
                  </a:txBody>
                  <a:tcPr marL="7920" marR="792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ea typeface="DejaVu Sans"/>
                        </a:rPr>
                        <a:t>VARCHAR(10)</a:t>
                      </a:r>
                      <a:endParaRPr lang="pt-BR" sz="1800" strike="noStrike" spc="-1">
                        <a:solidFill>
                          <a:srgbClr val="000000"/>
                        </a:solidFill>
                        <a:uFill>
                          <a:solidFill>
                            <a:srgbClr val="FFFFFF"/>
                          </a:solidFill>
                        </a:uFill>
                        <a:latin typeface="Arial"/>
                      </a:endParaRPr>
                    </a:p>
                  </a:txBody>
                  <a:tcPr marL="7920" marR="792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600" strike="noStrike" spc="-1">
                          <a:solidFill>
                            <a:srgbClr val="000000"/>
                          </a:solidFill>
                          <a:uFill>
                            <a:solidFill>
                              <a:srgbClr val="FFFFFF"/>
                            </a:solidFill>
                          </a:uFill>
                          <a:latin typeface="Century Schoolbook"/>
                          <a:ea typeface="DejaVu Sans"/>
                        </a:rPr>
                        <a:t>Dado coletado na medição</a:t>
                      </a:r>
                      <a:endParaRPr lang="pt-BR" sz="1800" strike="noStrike" spc="-1">
                        <a:solidFill>
                          <a:srgbClr val="000000"/>
                        </a:solidFill>
                        <a:uFill>
                          <a:solidFill>
                            <a:srgbClr val="FFFFFF"/>
                          </a:solidFill>
                        </a:uFill>
                        <a:latin typeface="Arial"/>
                      </a:endParaRPr>
                    </a:p>
                  </a:txBody>
                  <a:tcPr marL="7920" marR="792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5"/>
                  </a:ext>
                </a:extLst>
              </a:tr>
            </a:tbl>
          </a:graphicData>
        </a:graphic>
      </p:graphicFrame>
      <p:sp>
        <p:nvSpPr>
          <p:cNvPr id="166" name="CustomShape 3"/>
          <p:cNvSpPr/>
          <p:nvPr/>
        </p:nvSpPr>
        <p:spPr>
          <a:xfrm>
            <a:off x="6651360" y="5436000"/>
            <a:ext cx="3204360" cy="638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r>
              <a:rPr lang="pt-BR" sz="1800" strike="noStrike" spc="-1">
                <a:solidFill>
                  <a:srgbClr val="000000"/>
                </a:solidFill>
                <a:uFill>
                  <a:solidFill>
                    <a:srgbClr val="FFFFFF"/>
                  </a:solidFill>
                </a:uFill>
                <a:latin typeface="Century Schoolbook"/>
                <a:ea typeface="DejaVu Sans"/>
              </a:rPr>
              <a:t>Quantidade de atributos: 08</a:t>
            </a:r>
            <a:endParaRPr lang="pt-BR" sz="1800" strike="noStrike" spc="-1">
              <a:solidFill>
                <a:srgbClr val="000000"/>
              </a:solidFill>
              <a:uFill>
                <a:solidFill>
                  <a:srgbClr val="FFFFFF"/>
                </a:solidFill>
              </a:uFill>
              <a:latin typeface="Arial"/>
            </a:endParaRPr>
          </a:p>
          <a:p>
            <a:pPr>
              <a:lnSpc>
                <a:spcPct val="100000"/>
              </a:lnSpc>
            </a:pPr>
            <a:r>
              <a:rPr lang="pt-BR" sz="1800" strike="noStrike" spc="-1">
                <a:solidFill>
                  <a:srgbClr val="000000"/>
                </a:solidFill>
                <a:uFill>
                  <a:solidFill>
                    <a:srgbClr val="FFFFFF"/>
                  </a:solidFill>
                </a:uFill>
                <a:latin typeface="Century Schoolbook"/>
                <a:ea typeface="DejaVu Sans"/>
              </a:rPr>
              <a:t>Quantidade de entidades: 36</a:t>
            </a:r>
            <a:endParaRPr lang="pt-BR" sz="180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CustomShape 1"/>
          <p:cNvSpPr/>
          <p:nvPr/>
        </p:nvSpPr>
        <p:spPr>
          <a:xfrm>
            <a:off x="164520" y="18360"/>
            <a:ext cx="9691920" cy="794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90000"/>
              </a:lnSpc>
            </a:pPr>
            <a:r>
              <a:rPr lang="pt-BR" sz="4400" strike="noStrike" spc="-46">
                <a:solidFill>
                  <a:srgbClr val="000000"/>
                </a:solidFill>
                <a:uFill>
                  <a:solidFill>
                    <a:srgbClr val="FFFFFF"/>
                  </a:solidFill>
                </a:uFill>
                <a:latin typeface="Century Schoolbook"/>
                <a:ea typeface="DejaVu Sans"/>
              </a:rPr>
              <a:t>Diagrama de Classes</a:t>
            </a:r>
            <a:endParaRPr lang="pt-BR" sz="1800" strike="noStrike" spc="-1">
              <a:solidFill>
                <a:srgbClr val="000000"/>
              </a:solidFill>
              <a:uFill>
                <a:solidFill>
                  <a:srgbClr val="FFFFFF"/>
                </a:solidFill>
              </a:uFill>
              <a:latin typeface="Arial"/>
            </a:endParaRPr>
          </a:p>
        </p:txBody>
      </p:sp>
      <p:pic>
        <p:nvPicPr>
          <p:cNvPr id="168" name="Imagem 3"/>
          <p:cNvPicPr/>
          <p:nvPr/>
        </p:nvPicPr>
        <p:blipFill>
          <a:blip r:embed="rId2"/>
          <a:stretch/>
        </p:blipFill>
        <p:spPr>
          <a:xfrm>
            <a:off x="11347200" y="69840"/>
            <a:ext cx="798840" cy="691560"/>
          </a:xfrm>
          <a:prstGeom prst="rect">
            <a:avLst/>
          </a:prstGeom>
          <a:ln>
            <a:noFill/>
          </a:ln>
        </p:spPr>
      </p:pic>
      <p:sp>
        <p:nvSpPr>
          <p:cNvPr id="169" name="CustomShape 2"/>
          <p:cNvSpPr/>
          <p:nvPr/>
        </p:nvSpPr>
        <p:spPr>
          <a:xfrm>
            <a:off x="1261800" y="1828800"/>
            <a:ext cx="8594640" cy="4350600"/>
          </a:xfrm>
          <a:prstGeom prst="rect">
            <a:avLst/>
          </a:prstGeom>
          <a:noFill/>
          <a:ln>
            <a:noFill/>
          </a:ln>
        </p:spPr>
        <p:style>
          <a:lnRef idx="0">
            <a:scrgbClr r="0" g="0" b="0"/>
          </a:lnRef>
          <a:fillRef idx="0">
            <a:scrgbClr r="0" g="0" b="0"/>
          </a:fillRef>
          <a:effectRef idx="0">
            <a:scrgbClr r="0" g="0" b="0"/>
          </a:effectRef>
          <a:fontRef idx="minor"/>
        </p:style>
      </p:sp>
      <p:sp>
        <p:nvSpPr>
          <p:cNvPr id="170" name="CustomShape 3"/>
          <p:cNvSpPr/>
          <p:nvPr/>
        </p:nvSpPr>
        <p:spPr>
          <a:xfrm>
            <a:off x="8079840" y="5934600"/>
            <a:ext cx="3114360" cy="912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r>
              <a:rPr lang="pt-BR" sz="1800" strike="noStrike" spc="-1">
                <a:solidFill>
                  <a:srgbClr val="000000"/>
                </a:solidFill>
                <a:uFill>
                  <a:solidFill>
                    <a:srgbClr val="FFFFFF"/>
                  </a:solidFill>
                </a:uFill>
                <a:latin typeface="Century Schoolbook"/>
                <a:ea typeface="DejaVu Sans"/>
              </a:rPr>
              <a:t>Quantidade de classes: 29</a:t>
            </a:r>
            <a:endParaRPr lang="pt-BR" sz="1800" strike="noStrike" spc="-1">
              <a:solidFill>
                <a:srgbClr val="000000"/>
              </a:solidFill>
              <a:uFill>
                <a:solidFill>
                  <a:srgbClr val="FFFFFF"/>
                </a:solidFill>
              </a:uFill>
              <a:latin typeface="Arial"/>
            </a:endParaRPr>
          </a:p>
          <a:p>
            <a:pPr>
              <a:lnSpc>
                <a:spcPct val="100000"/>
              </a:lnSpc>
            </a:pPr>
            <a:r>
              <a:rPr lang="pt-BR" sz="1800" strike="noStrike" spc="-1">
                <a:solidFill>
                  <a:srgbClr val="000000"/>
                </a:solidFill>
                <a:uFill>
                  <a:solidFill>
                    <a:srgbClr val="FFFFFF"/>
                  </a:solidFill>
                </a:uFill>
                <a:latin typeface="Century Schoolbook"/>
                <a:ea typeface="DejaVu Sans"/>
              </a:rPr>
              <a:t>Quantidade de métodos: 51</a:t>
            </a:r>
            <a:endParaRPr lang="pt-BR" sz="1800" strike="noStrike" spc="-1">
              <a:solidFill>
                <a:srgbClr val="000000"/>
              </a:solidFill>
              <a:uFill>
                <a:solidFill>
                  <a:srgbClr val="FFFFFF"/>
                </a:solidFill>
              </a:uFill>
              <a:latin typeface="Arial"/>
            </a:endParaRPr>
          </a:p>
          <a:p>
            <a:pPr>
              <a:lnSpc>
                <a:spcPct val="100000"/>
              </a:lnSpc>
            </a:pPr>
            <a:r>
              <a:rPr lang="pt-BR" sz="1800" strike="noStrike" spc="-1">
                <a:solidFill>
                  <a:srgbClr val="000000"/>
                </a:solidFill>
                <a:uFill>
                  <a:solidFill>
                    <a:srgbClr val="FFFFFF"/>
                  </a:solidFill>
                </a:uFill>
                <a:latin typeface="Century Schoolbook"/>
                <a:ea typeface="DejaVu Sans"/>
              </a:rPr>
              <a:t>Quantiades de atributos: 37</a:t>
            </a:r>
            <a:endParaRPr lang="pt-BR" sz="1800" strike="noStrike" spc="-1">
              <a:solidFill>
                <a:srgbClr val="000000"/>
              </a:solidFill>
              <a:uFill>
                <a:solidFill>
                  <a:srgbClr val="FFFFFF"/>
                </a:solidFill>
              </a:uFill>
              <a:latin typeface="Arial"/>
            </a:endParaRPr>
          </a:p>
        </p:txBody>
      </p:sp>
      <p:pic>
        <p:nvPicPr>
          <p:cNvPr id="171" name="Imagem 1"/>
          <p:cNvPicPr/>
          <p:nvPr/>
        </p:nvPicPr>
        <p:blipFill>
          <a:blip r:embed="rId3"/>
          <a:stretch/>
        </p:blipFill>
        <p:spPr>
          <a:xfrm>
            <a:off x="157680" y="687240"/>
            <a:ext cx="11036520" cy="52470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CustomShape 1"/>
          <p:cNvSpPr/>
          <p:nvPr/>
        </p:nvSpPr>
        <p:spPr>
          <a:xfrm>
            <a:off x="1261800" y="69840"/>
            <a:ext cx="9691920" cy="74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90000"/>
              </a:lnSpc>
            </a:pPr>
            <a:r>
              <a:rPr lang="pt-BR" sz="4400" strike="noStrike" spc="-46">
                <a:solidFill>
                  <a:srgbClr val="000000"/>
                </a:solidFill>
                <a:uFill>
                  <a:solidFill>
                    <a:srgbClr val="FFFFFF"/>
                  </a:solidFill>
                </a:uFill>
                <a:latin typeface="Century Schoolbook"/>
                <a:ea typeface="DejaVu Sans"/>
              </a:rPr>
              <a:t>Caso de Teste</a:t>
            </a:r>
            <a:endParaRPr lang="pt-BR" sz="1800" strike="noStrike" spc="-1">
              <a:solidFill>
                <a:srgbClr val="000000"/>
              </a:solidFill>
              <a:uFill>
                <a:solidFill>
                  <a:srgbClr val="FFFFFF"/>
                </a:solidFill>
              </a:uFill>
              <a:latin typeface="Arial"/>
            </a:endParaRPr>
          </a:p>
        </p:txBody>
      </p:sp>
      <p:sp>
        <p:nvSpPr>
          <p:cNvPr id="173" name="CustomShape 2"/>
          <p:cNvSpPr/>
          <p:nvPr/>
        </p:nvSpPr>
        <p:spPr>
          <a:xfrm>
            <a:off x="1120680" y="928080"/>
            <a:ext cx="859464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182880" indent="-182160">
              <a:lnSpc>
                <a:spcPct val="95000"/>
              </a:lnSpc>
              <a:buClr>
                <a:srgbClr val="4A66AC"/>
              </a:buClr>
              <a:buSzPct val="80000"/>
              <a:buFont typeface="Arial"/>
              <a:buChar char="•"/>
            </a:pPr>
            <a:r>
              <a:rPr lang="pt-BR" sz="1800" b="1" strike="noStrike" spc="7">
                <a:solidFill>
                  <a:srgbClr val="000000"/>
                </a:solidFill>
                <a:uFill>
                  <a:solidFill>
                    <a:srgbClr val="FFFFFF"/>
                  </a:solidFill>
                </a:uFill>
                <a:latin typeface="Century Schoolbook"/>
                <a:ea typeface="DejaVu Sans"/>
              </a:rPr>
              <a:t>Nome Caso de Uso : </a:t>
            </a:r>
            <a:r>
              <a:rPr lang="pt-BR" sz="1800" strike="noStrike" spc="7">
                <a:solidFill>
                  <a:srgbClr val="000000"/>
                </a:solidFill>
                <a:uFill>
                  <a:solidFill>
                    <a:srgbClr val="FFFFFF"/>
                  </a:solidFill>
                </a:uFill>
                <a:latin typeface="Century Schoolbook"/>
                <a:ea typeface="DejaVu Sans"/>
              </a:rPr>
              <a:t>Gerenciar de Medições da PCD</a:t>
            </a:r>
            <a:endParaRPr lang="pt-BR" sz="1800" strike="noStrike" spc="-1">
              <a:solidFill>
                <a:srgbClr val="000000"/>
              </a:solidFill>
              <a:uFill>
                <a:solidFill>
                  <a:srgbClr val="FFFFFF"/>
                </a:solidFill>
              </a:uFill>
              <a:latin typeface="Arial"/>
            </a:endParaRPr>
          </a:p>
          <a:p>
            <a:pPr>
              <a:lnSpc>
                <a:spcPct val="100000"/>
              </a:lnSpc>
            </a:pPr>
            <a:endParaRPr lang="pt-BR" sz="1800" strike="noStrike" spc="-1">
              <a:solidFill>
                <a:srgbClr val="000000"/>
              </a:solidFill>
              <a:uFill>
                <a:solidFill>
                  <a:srgbClr val="FFFFFF"/>
                </a:solidFill>
              </a:uFill>
              <a:latin typeface="Arial"/>
            </a:endParaRPr>
          </a:p>
          <a:p>
            <a:pPr>
              <a:lnSpc>
                <a:spcPct val="95000"/>
              </a:lnSpc>
            </a:pPr>
            <a:endParaRPr lang="pt-BR" sz="1800" strike="noStrike" spc="-1">
              <a:solidFill>
                <a:srgbClr val="000000"/>
              </a:solidFill>
              <a:uFill>
                <a:solidFill>
                  <a:srgbClr val="FFFFFF"/>
                </a:solidFill>
              </a:uFill>
              <a:latin typeface="Arial"/>
            </a:endParaRPr>
          </a:p>
          <a:p>
            <a:pPr>
              <a:lnSpc>
                <a:spcPct val="95000"/>
              </a:lnSpc>
            </a:pPr>
            <a:endParaRPr lang="pt-BR" sz="1800" strike="noStrike" spc="-1">
              <a:solidFill>
                <a:srgbClr val="000000"/>
              </a:solidFill>
              <a:uFill>
                <a:solidFill>
                  <a:srgbClr val="FFFFFF"/>
                </a:solidFill>
              </a:uFill>
              <a:latin typeface="Arial"/>
            </a:endParaRPr>
          </a:p>
        </p:txBody>
      </p:sp>
      <p:pic>
        <p:nvPicPr>
          <p:cNvPr id="174" name="Imagem 3"/>
          <p:cNvPicPr/>
          <p:nvPr/>
        </p:nvPicPr>
        <p:blipFill>
          <a:blip r:embed="rId2"/>
          <a:stretch/>
        </p:blipFill>
        <p:spPr>
          <a:xfrm>
            <a:off x="11347200" y="69840"/>
            <a:ext cx="798840" cy="691560"/>
          </a:xfrm>
          <a:prstGeom prst="rect">
            <a:avLst/>
          </a:prstGeom>
          <a:ln>
            <a:noFill/>
          </a:ln>
        </p:spPr>
      </p:pic>
      <p:graphicFrame>
        <p:nvGraphicFramePr>
          <p:cNvPr id="175" name="Table 3"/>
          <p:cNvGraphicFramePr/>
          <p:nvPr/>
        </p:nvGraphicFramePr>
        <p:xfrm>
          <a:off x="415800" y="1361520"/>
          <a:ext cx="10537920" cy="5120640"/>
        </p:xfrm>
        <a:graphic>
          <a:graphicData uri="http://schemas.openxmlformats.org/drawingml/2006/table">
            <a:tbl>
              <a:tblPr/>
              <a:tblGrid>
                <a:gridCol w="3512160">
                  <a:extLst>
                    <a:ext uri="{9D8B030D-6E8A-4147-A177-3AD203B41FA5}">
                      <a16:colId xmlns:a16="http://schemas.microsoft.com/office/drawing/2014/main" val="20000"/>
                    </a:ext>
                  </a:extLst>
                </a:gridCol>
                <a:gridCol w="3512160">
                  <a:extLst>
                    <a:ext uri="{9D8B030D-6E8A-4147-A177-3AD203B41FA5}">
                      <a16:colId xmlns:a16="http://schemas.microsoft.com/office/drawing/2014/main" val="20001"/>
                    </a:ext>
                  </a:extLst>
                </a:gridCol>
                <a:gridCol w="3513600">
                  <a:extLst>
                    <a:ext uri="{9D8B030D-6E8A-4147-A177-3AD203B41FA5}">
                      <a16:colId xmlns:a16="http://schemas.microsoft.com/office/drawing/2014/main" val="20002"/>
                    </a:ext>
                  </a:extLst>
                </a:gridCol>
              </a:tblGrid>
              <a:tr h="539640">
                <a:tc>
                  <a:txBody>
                    <a:bodyPr/>
                    <a:lstStyle/>
                    <a:p>
                      <a:pPr algn="ctr">
                        <a:lnSpc>
                          <a:spcPct val="100000"/>
                        </a:lnSpc>
                      </a:pPr>
                      <a:r>
                        <a:rPr lang="pt-BR" sz="1500" b="1" strike="noStrike" spc="-1" dirty="0">
                          <a:solidFill>
                            <a:srgbClr val="FFFFFF"/>
                          </a:solidFill>
                          <a:uFill>
                            <a:solidFill>
                              <a:srgbClr val="FFFFFF"/>
                            </a:solidFill>
                          </a:uFill>
                          <a:latin typeface="Century Schoolbook"/>
                          <a:ea typeface="DejaVu Sans"/>
                        </a:rPr>
                        <a:t>Casos de Teste</a:t>
                      </a:r>
                      <a:endParaRPr lang="pt-BR" sz="1800" strike="noStrike" spc="-1" dirty="0">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gn="ctr">
                        <a:lnSpc>
                          <a:spcPct val="100000"/>
                        </a:lnSpc>
                      </a:pPr>
                      <a:r>
                        <a:rPr lang="pt-BR" sz="1500" b="1" strike="noStrike" spc="-1">
                          <a:solidFill>
                            <a:srgbClr val="FFFFFF"/>
                          </a:solidFill>
                          <a:uFill>
                            <a:solidFill>
                              <a:srgbClr val="FFFFFF"/>
                            </a:solidFill>
                          </a:uFill>
                          <a:latin typeface="Century Schoolbook"/>
                          <a:ea typeface="DejaVu Sans"/>
                        </a:rPr>
                        <a:t>Descrição do </a:t>
                      </a:r>
                      <a:endParaRPr lang="pt-BR" sz="1800" strike="noStrike" spc="-1">
                        <a:solidFill>
                          <a:srgbClr val="000000"/>
                        </a:solidFill>
                        <a:uFill>
                          <a:solidFill>
                            <a:srgbClr val="FFFFFF"/>
                          </a:solidFill>
                        </a:uFill>
                        <a:latin typeface="Arial"/>
                      </a:endParaRPr>
                    </a:p>
                    <a:p>
                      <a:pPr algn="ctr">
                        <a:lnSpc>
                          <a:spcPct val="100000"/>
                        </a:lnSpc>
                      </a:pPr>
                      <a:r>
                        <a:rPr lang="pt-BR" sz="1500" b="1" strike="noStrike" spc="-1">
                          <a:solidFill>
                            <a:srgbClr val="FFFFFF"/>
                          </a:solidFill>
                          <a:uFill>
                            <a:solidFill>
                              <a:srgbClr val="FFFFFF"/>
                            </a:solidFill>
                          </a:uFill>
                          <a:latin typeface="Century Schoolbook"/>
                          <a:ea typeface="DejaVu Sans"/>
                        </a:rPr>
                        <a:t>Caso de Teste</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gn="ctr">
                        <a:lnSpc>
                          <a:spcPct val="100000"/>
                        </a:lnSpc>
                      </a:pPr>
                      <a:r>
                        <a:rPr lang="pt-BR" sz="1500" b="1" strike="noStrike" spc="-1">
                          <a:solidFill>
                            <a:srgbClr val="FFFFFF"/>
                          </a:solidFill>
                          <a:uFill>
                            <a:solidFill>
                              <a:srgbClr val="FFFFFF"/>
                            </a:solidFill>
                          </a:uFill>
                          <a:latin typeface="Century Schoolbook"/>
                          <a:ea typeface="DejaVu Sans"/>
                        </a:rPr>
                        <a:t>Resultado Esperado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extLst>
                  <a:ext uri="{0D108BD9-81ED-4DB2-BD59-A6C34878D82A}">
                    <a16:rowId xmlns:a16="http://schemas.microsoft.com/office/drawing/2014/main" val="10000"/>
                  </a:ext>
                </a:extLst>
              </a:tr>
              <a:tr h="1886040">
                <a:tc>
                  <a:txBody>
                    <a:bodyPr/>
                    <a:lstStyle/>
                    <a:p>
                      <a:pPr algn="ctr">
                        <a:lnSpc>
                          <a:spcPct val="100000"/>
                        </a:lnSpc>
                      </a:pPr>
                      <a:r>
                        <a:rPr lang="pt-BR" sz="1600" strike="noStrike" spc="-1" dirty="0">
                          <a:solidFill>
                            <a:srgbClr val="000000"/>
                          </a:solidFill>
                          <a:uFill>
                            <a:solidFill>
                              <a:srgbClr val="FFFFFF"/>
                            </a:solidFill>
                          </a:uFill>
                          <a:latin typeface="Century Schoolbook"/>
                          <a:ea typeface="DejaVu Sans"/>
                        </a:rPr>
                        <a:t>CT #51</a:t>
                      </a:r>
                      <a:endParaRPr lang="pt-BR" sz="1800" strike="noStrike" spc="-1" dirty="0">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Arial"/>
                          <a:ea typeface="DejaVu Sans"/>
                        </a:rPr>
                        <a:t>Verificar se, ao clicar em “Gerenciar Medições” na página de ferramentas, é aberta página para seleção de PCDs.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Arial"/>
                          <a:ea typeface="DejaVu Sans"/>
                        </a:rPr>
                        <a:t>É esperada página com tabela de PCDs, com código, coordenadas de latitude e longitude, e botão “Gerenciar Medições”. Acima da tabela deve constar barra de pesquisa de PCDs.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1"/>
                  </a:ext>
                </a:extLst>
              </a:tr>
              <a:tr h="2398680">
                <a:tc>
                  <a:txBody>
                    <a:bodyPr/>
                    <a:lstStyle/>
                    <a:p>
                      <a:pPr algn="ctr">
                        <a:lnSpc>
                          <a:spcPct val="100000"/>
                        </a:lnSpc>
                      </a:pPr>
                      <a:r>
                        <a:rPr lang="pt-BR" sz="1800" strike="noStrike" spc="-1" dirty="0">
                          <a:solidFill>
                            <a:srgbClr val="000000"/>
                          </a:solidFill>
                          <a:uFill>
                            <a:solidFill>
                              <a:srgbClr val="FFFFFF"/>
                            </a:solidFill>
                          </a:uFill>
                          <a:latin typeface="Arial"/>
                          <a:ea typeface="DejaVu Sans"/>
                        </a:rPr>
                        <a:t>CT#52</a:t>
                      </a:r>
                      <a:endParaRPr lang="pt-BR" sz="1800" strike="noStrike" spc="-1" dirty="0">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dirty="0">
                          <a:solidFill>
                            <a:srgbClr val="000000"/>
                          </a:solidFill>
                          <a:uFill>
                            <a:solidFill>
                              <a:srgbClr val="FFFFFF"/>
                            </a:solidFill>
                          </a:uFill>
                          <a:latin typeface="Arial"/>
                          <a:ea typeface="DejaVu Sans"/>
                        </a:rPr>
                        <a:t>Verifica se, ao clicar em “Gerenciar Medições” na tabela de </a:t>
                      </a:r>
                      <a:r>
                        <a:rPr lang="pt-BR" sz="1800" strike="noStrike" spc="-1" dirty="0" err="1">
                          <a:solidFill>
                            <a:srgbClr val="000000"/>
                          </a:solidFill>
                          <a:uFill>
                            <a:solidFill>
                              <a:srgbClr val="FFFFFF"/>
                            </a:solidFill>
                          </a:uFill>
                          <a:latin typeface="Arial"/>
                          <a:ea typeface="DejaVu Sans"/>
                        </a:rPr>
                        <a:t>PCDs</a:t>
                      </a:r>
                      <a:r>
                        <a:rPr lang="pt-BR" sz="1800" strike="noStrike" spc="-1" dirty="0">
                          <a:solidFill>
                            <a:srgbClr val="000000"/>
                          </a:solidFill>
                          <a:uFill>
                            <a:solidFill>
                              <a:srgbClr val="FFFFFF"/>
                            </a:solidFill>
                          </a:uFill>
                          <a:latin typeface="Arial"/>
                          <a:ea typeface="DejaVu Sans"/>
                        </a:rPr>
                        <a:t> é aberta página com medições.</a:t>
                      </a:r>
                      <a:endParaRPr lang="pt-BR" sz="1800" strike="noStrike" spc="-1" dirty="0">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Arial"/>
                          <a:ea typeface="DejaVu Sans"/>
                        </a:rPr>
                        <a:t>É esperada página com tabela de medições com data, hora e todos os dados da medição (ex: temperatura, umidade relativa do ar, radiação UV, etc), e botões “Editar” e “Excluir”. Acima da tabela deve constar mecanismo de pesquisa e botão “Novo” para criar uma medição.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CustomShape 1"/>
          <p:cNvSpPr/>
          <p:nvPr/>
        </p:nvSpPr>
        <p:spPr>
          <a:xfrm>
            <a:off x="1261800" y="415800"/>
            <a:ext cx="9691920" cy="74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90000"/>
              </a:lnSpc>
            </a:pPr>
            <a:r>
              <a:rPr lang="pt-BR" sz="4400" strike="noStrike" spc="-46">
                <a:solidFill>
                  <a:srgbClr val="000000"/>
                </a:solidFill>
                <a:uFill>
                  <a:solidFill>
                    <a:srgbClr val="FFFFFF"/>
                  </a:solidFill>
                </a:uFill>
                <a:latin typeface="Century Schoolbook"/>
                <a:ea typeface="DejaVu Sans"/>
              </a:rPr>
              <a:t>Caso de Teste</a:t>
            </a:r>
            <a:endParaRPr lang="pt-BR" sz="1800" strike="noStrike" spc="-1">
              <a:solidFill>
                <a:srgbClr val="000000"/>
              </a:solidFill>
              <a:uFill>
                <a:solidFill>
                  <a:srgbClr val="FFFFFF"/>
                </a:solidFill>
              </a:uFill>
              <a:latin typeface="Arial"/>
            </a:endParaRPr>
          </a:p>
        </p:txBody>
      </p:sp>
      <p:sp>
        <p:nvSpPr>
          <p:cNvPr id="177" name="CustomShape 2"/>
          <p:cNvSpPr/>
          <p:nvPr/>
        </p:nvSpPr>
        <p:spPr>
          <a:xfrm>
            <a:off x="1261800" y="1371600"/>
            <a:ext cx="859464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182880" indent="-182160">
              <a:lnSpc>
                <a:spcPct val="95000"/>
              </a:lnSpc>
              <a:buClr>
                <a:srgbClr val="4A66AC"/>
              </a:buClr>
              <a:buSzPct val="80000"/>
              <a:buFont typeface="Arial"/>
              <a:buChar char="•"/>
            </a:pPr>
            <a:r>
              <a:rPr lang="pt-BR" sz="1800" b="1" strike="noStrike" spc="7">
                <a:solidFill>
                  <a:srgbClr val="000000"/>
                </a:solidFill>
                <a:uFill>
                  <a:solidFill>
                    <a:srgbClr val="FFFFFF"/>
                  </a:solidFill>
                </a:uFill>
                <a:latin typeface="Century Schoolbook"/>
                <a:ea typeface="DejaVu Sans"/>
              </a:rPr>
              <a:t>Nome Caso de Uso : </a:t>
            </a:r>
            <a:r>
              <a:rPr lang="pt-BR" sz="1800" strike="noStrike" spc="7">
                <a:solidFill>
                  <a:srgbClr val="000000"/>
                </a:solidFill>
                <a:uFill>
                  <a:solidFill>
                    <a:srgbClr val="FFFFFF"/>
                  </a:solidFill>
                </a:uFill>
                <a:latin typeface="Century Schoolbook"/>
                <a:ea typeface="DejaVu Sans"/>
              </a:rPr>
              <a:t>Pesquisar Medições</a:t>
            </a:r>
            <a:endParaRPr lang="pt-BR" sz="1800" strike="noStrike" spc="-1">
              <a:solidFill>
                <a:srgbClr val="000000"/>
              </a:solidFill>
              <a:uFill>
                <a:solidFill>
                  <a:srgbClr val="FFFFFF"/>
                </a:solidFill>
              </a:uFill>
              <a:latin typeface="Arial"/>
            </a:endParaRPr>
          </a:p>
          <a:p>
            <a:pPr>
              <a:lnSpc>
                <a:spcPct val="100000"/>
              </a:lnSpc>
            </a:pPr>
            <a:endParaRPr lang="pt-BR" sz="1800" strike="noStrike" spc="-1">
              <a:solidFill>
                <a:srgbClr val="000000"/>
              </a:solidFill>
              <a:uFill>
                <a:solidFill>
                  <a:srgbClr val="FFFFFF"/>
                </a:solidFill>
              </a:uFill>
              <a:latin typeface="Arial"/>
            </a:endParaRPr>
          </a:p>
          <a:p>
            <a:pPr>
              <a:lnSpc>
                <a:spcPct val="95000"/>
              </a:lnSpc>
            </a:pPr>
            <a:endParaRPr lang="pt-BR" sz="1800" strike="noStrike" spc="-1">
              <a:solidFill>
                <a:srgbClr val="000000"/>
              </a:solidFill>
              <a:uFill>
                <a:solidFill>
                  <a:srgbClr val="FFFFFF"/>
                </a:solidFill>
              </a:uFill>
              <a:latin typeface="Arial"/>
            </a:endParaRPr>
          </a:p>
          <a:p>
            <a:pPr>
              <a:lnSpc>
                <a:spcPct val="95000"/>
              </a:lnSpc>
            </a:pPr>
            <a:endParaRPr lang="pt-BR" sz="1800" strike="noStrike" spc="-1">
              <a:solidFill>
                <a:srgbClr val="000000"/>
              </a:solidFill>
              <a:uFill>
                <a:solidFill>
                  <a:srgbClr val="FFFFFF"/>
                </a:solidFill>
              </a:uFill>
              <a:latin typeface="Arial"/>
            </a:endParaRPr>
          </a:p>
        </p:txBody>
      </p:sp>
      <p:pic>
        <p:nvPicPr>
          <p:cNvPr id="178" name="Imagem 3"/>
          <p:cNvPicPr/>
          <p:nvPr/>
        </p:nvPicPr>
        <p:blipFill>
          <a:blip r:embed="rId2"/>
          <a:stretch/>
        </p:blipFill>
        <p:spPr>
          <a:xfrm>
            <a:off x="11347200" y="69840"/>
            <a:ext cx="798840" cy="691560"/>
          </a:xfrm>
          <a:prstGeom prst="rect">
            <a:avLst/>
          </a:prstGeom>
          <a:ln>
            <a:noFill/>
          </a:ln>
        </p:spPr>
      </p:pic>
      <p:graphicFrame>
        <p:nvGraphicFramePr>
          <p:cNvPr id="179" name="Table 3"/>
          <p:cNvGraphicFramePr/>
          <p:nvPr/>
        </p:nvGraphicFramePr>
        <p:xfrm>
          <a:off x="470880" y="2188440"/>
          <a:ext cx="10385640" cy="3200400"/>
        </p:xfrm>
        <a:graphic>
          <a:graphicData uri="http://schemas.openxmlformats.org/drawingml/2006/table">
            <a:tbl>
              <a:tblPr/>
              <a:tblGrid>
                <a:gridCol w="3461400">
                  <a:extLst>
                    <a:ext uri="{9D8B030D-6E8A-4147-A177-3AD203B41FA5}">
                      <a16:colId xmlns:a16="http://schemas.microsoft.com/office/drawing/2014/main" val="20000"/>
                    </a:ext>
                  </a:extLst>
                </a:gridCol>
                <a:gridCol w="3461400">
                  <a:extLst>
                    <a:ext uri="{9D8B030D-6E8A-4147-A177-3AD203B41FA5}">
                      <a16:colId xmlns:a16="http://schemas.microsoft.com/office/drawing/2014/main" val="20001"/>
                    </a:ext>
                  </a:extLst>
                </a:gridCol>
                <a:gridCol w="3462840">
                  <a:extLst>
                    <a:ext uri="{9D8B030D-6E8A-4147-A177-3AD203B41FA5}">
                      <a16:colId xmlns:a16="http://schemas.microsoft.com/office/drawing/2014/main" val="20002"/>
                    </a:ext>
                  </a:extLst>
                </a:gridCol>
              </a:tblGrid>
              <a:tr h="539640">
                <a:tc>
                  <a:txBody>
                    <a:bodyPr/>
                    <a:lstStyle/>
                    <a:p>
                      <a:pPr algn="ctr">
                        <a:lnSpc>
                          <a:spcPct val="100000"/>
                        </a:lnSpc>
                      </a:pPr>
                      <a:r>
                        <a:rPr lang="pt-BR" sz="1500" b="1" strike="noStrike" spc="-1">
                          <a:solidFill>
                            <a:srgbClr val="FFFFFF"/>
                          </a:solidFill>
                          <a:uFill>
                            <a:solidFill>
                              <a:srgbClr val="FFFFFF"/>
                            </a:solidFill>
                          </a:uFill>
                          <a:latin typeface="Century Schoolbook"/>
                          <a:ea typeface="DejaVu Sans"/>
                        </a:rPr>
                        <a:t>Casos de Teste</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gn="ctr">
                        <a:lnSpc>
                          <a:spcPct val="100000"/>
                        </a:lnSpc>
                      </a:pPr>
                      <a:r>
                        <a:rPr lang="pt-BR" sz="1500" b="1" strike="noStrike" spc="-1">
                          <a:solidFill>
                            <a:srgbClr val="FFFFFF"/>
                          </a:solidFill>
                          <a:uFill>
                            <a:solidFill>
                              <a:srgbClr val="FFFFFF"/>
                            </a:solidFill>
                          </a:uFill>
                          <a:latin typeface="Century Schoolbook"/>
                          <a:ea typeface="DejaVu Sans"/>
                        </a:rPr>
                        <a:t>Descrição do </a:t>
                      </a:r>
                      <a:endParaRPr lang="pt-BR" sz="1800" strike="noStrike" spc="-1">
                        <a:solidFill>
                          <a:srgbClr val="000000"/>
                        </a:solidFill>
                        <a:uFill>
                          <a:solidFill>
                            <a:srgbClr val="FFFFFF"/>
                          </a:solidFill>
                        </a:uFill>
                        <a:latin typeface="Arial"/>
                      </a:endParaRPr>
                    </a:p>
                    <a:p>
                      <a:pPr algn="ctr">
                        <a:lnSpc>
                          <a:spcPct val="100000"/>
                        </a:lnSpc>
                      </a:pPr>
                      <a:r>
                        <a:rPr lang="pt-BR" sz="1500" b="1" strike="noStrike" spc="-1">
                          <a:solidFill>
                            <a:srgbClr val="FFFFFF"/>
                          </a:solidFill>
                          <a:uFill>
                            <a:solidFill>
                              <a:srgbClr val="FFFFFF"/>
                            </a:solidFill>
                          </a:uFill>
                          <a:latin typeface="Century Schoolbook"/>
                          <a:ea typeface="DejaVu Sans"/>
                        </a:rPr>
                        <a:t>Caso de Teste</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gn="ctr">
                        <a:lnSpc>
                          <a:spcPct val="100000"/>
                        </a:lnSpc>
                      </a:pPr>
                      <a:r>
                        <a:rPr lang="pt-BR" sz="1500" b="1" strike="noStrike" spc="-1">
                          <a:solidFill>
                            <a:srgbClr val="FFFFFF"/>
                          </a:solidFill>
                          <a:uFill>
                            <a:solidFill>
                              <a:srgbClr val="FFFFFF"/>
                            </a:solidFill>
                          </a:uFill>
                          <a:latin typeface="Century Schoolbook"/>
                          <a:ea typeface="DejaVu Sans"/>
                        </a:rPr>
                        <a:t>Resultado Esperado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extLst>
                  <a:ext uri="{0D108BD9-81ED-4DB2-BD59-A6C34878D82A}">
                    <a16:rowId xmlns:a16="http://schemas.microsoft.com/office/drawing/2014/main" val="10000"/>
                  </a:ext>
                </a:extLst>
              </a:tr>
              <a:tr h="1117080">
                <a:tc>
                  <a:txBody>
                    <a:bodyPr/>
                    <a:lstStyle/>
                    <a:p>
                      <a:pPr algn="ctr">
                        <a:lnSpc>
                          <a:spcPct val="100000"/>
                        </a:lnSpc>
                      </a:pPr>
                      <a:r>
                        <a:rPr lang="pt-BR" sz="1600" strike="noStrike" spc="-1">
                          <a:solidFill>
                            <a:srgbClr val="000000"/>
                          </a:solidFill>
                          <a:uFill>
                            <a:solidFill>
                              <a:srgbClr val="FFFFFF"/>
                            </a:solidFill>
                          </a:uFill>
                          <a:latin typeface="Century Schoolbook"/>
                          <a:ea typeface="DejaVu Sans"/>
                        </a:rPr>
                        <a:t>CT #53</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Arial"/>
                          <a:ea typeface="DejaVu Sans"/>
                        </a:rPr>
                        <a:t>Verifica se resultado da pesquisa condiz com dado inserido no campo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Arial"/>
                          <a:ea typeface="DejaVu Sans"/>
                        </a:rPr>
                        <a:t>É esperado que, na tabela, sejam apenas apresentados elementos que condizem com o dado inserido no campo.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1"/>
                  </a:ext>
                </a:extLst>
              </a:tr>
              <a:tr h="1373400">
                <a:tc>
                  <a:txBody>
                    <a:bodyPr/>
                    <a:lstStyle/>
                    <a:p>
                      <a:pPr algn="ctr">
                        <a:lnSpc>
                          <a:spcPct val="100000"/>
                        </a:lnSpc>
                      </a:pPr>
                      <a:r>
                        <a:rPr lang="pt-BR" sz="1800" strike="noStrike" spc="-1">
                          <a:solidFill>
                            <a:srgbClr val="000000"/>
                          </a:solidFill>
                          <a:uFill>
                            <a:solidFill>
                              <a:srgbClr val="FFFFFF"/>
                            </a:solidFill>
                          </a:uFill>
                          <a:latin typeface="Arial"/>
                          <a:ea typeface="DejaVu Sans"/>
                        </a:rPr>
                        <a:t>CT#54</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Arial"/>
                          <a:ea typeface="DejaVu Sans"/>
                        </a:rPr>
                        <a:t>Verifica se, ao inserir dados no campo que não condizem com elementos cadastrados, é exibida mensagem de erro.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Arial"/>
                          <a:ea typeface="DejaVu Sans"/>
                        </a:rPr>
                        <a:t>É esperada mensagem “Nenhum Item Encontrado” caso dado inserido não condizer com elementos cadastrados.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CustomShape 1"/>
          <p:cNvSpPr/>
          <p:nvPr/>
        </p:nvSpPr>
        <p:spPr>
          <a:xfrm>
            <a:off x="1261800" y="365760"/>
            <a:ext cx="969192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90000"/>
              </a:lnSpc>
            </a:pPr>
            <a:r>
              <a:rPr lang="pt-BR" sz="4400" strike="noStrike" spc="-46">
                <a:solidFill>
                  <a:srgbClr val="000000"/>
                </a:solidFill>
                <a:uFill>
                  <a:solidFill>
                    <a:srgbClr val="FFFFFF"/>
                  </a:solidFill>
                </a:uFill>
                <a:latin typeface="Century Schoolbook"/>
                <a:ea typeface="DejaVu Sans"/>
              </a:rPr>
              <a:t>Casos de Teste</a:t>
            </a:r>
            <a:endParaRPr lang="pt-BR" sz="1800" strike="noStrike" spc="-1">
              <a:solidFill>
                <a:srgbClr val="000000"/>
              </a:solidFill>
              <a:uFill>
                <a:solidFill>
                  <a:srgbClr val="FFFFFF"/>
                </a:solidFill>
              </a:uFill>
              <a:latin typeface="Arial"/>
            </a:endParaRPr>
          </a:p>
        </p:txBody>
      </p:sp>
      <p:graphicFrame>
        <p:nvGraphicFramePr>
          <p:cNvPr id="181" name="Table 2"/>
          <p:cNvGraphicFramePr/>
          <p:nvPr>
            <p:extLst>
              <p:ext uri="{D42A27DB-BD31-4B8C-83A1-F6EECF244321}">
                <p14:modId xmlns:p14="http://schemas.microsoft.com/office/powerpoint/2010/main" val="2488859718"/>
              </p:ext>
            </p:extLst>
          </p:nvPr>
        </p:nvGraphicFramePr>
        <p:xfrm>
          <a:off x="1261800" y="2106000"/>
          <a:ext cx="8127720" cy="2080800"/>
        </p:xfrm>
        <a:graphic>
          <a:graphicData uri="http://schemas.openxmlformats.org/drawingml/2006/table">
            <a:tbl>
              <a:tblPr/>
              <a:tblGrid>
                <a:gridCol w="4063680">
                  <a:extLst>
                    <a:ext uri="{9D8B030D-6E8A-4147-A177-3AD203B41FA5}">
                      <a16:colId xmlns:a16="http://schemas.microsoft.com/office/drawing/2014/main" val="20000"/>
                    </a:ext>
                  </a:extLst>
                </a:gridCol>
                <a:gridCol w="4064040">
                  <a:extLst>
                    <a:ext uri="{9D8B030D-6E8A-4147-A177-3AD203B41FA5}">
                      <a16:colId xmlns:a16="http://schemas.microsoft.com/office/drawing/2014/main" val="20001"/>
                    </a:ext>
                  </a:extLst>
                </a:gridCol>
              </a:tblGrid>
              <a:tr h="360000">
                <a:tc>
                  <a:txBody>
                    <a:bodyPr/>
                    <a:lstStyle/>
                    <a:p>
                      <a:pPr>
                        <a:lnSpc>
                          <a:spcPct val="100000"/>
                        </a:lnSpc>
                      </a:pPr>
                      <a:r>
                        <a:rPr lang="pt-BR" sz="1800" b="1" strike="noStrike" spc="-1" dirty="0">
                          <a:solidFill>
                            <a:srgbClr val="FFFFFF"/>
                          </a:solidFill>
                          <a:uFill>
                            <a:solidFill>
                              <a:srgbClr val="FFFFFF"/>
                            </a:solidFill>
                          </a:uFill>
                          <a:latin typeface="Century Schoolbook"/>
                          <a:ea typeface="DejaVu Sans"/>
                        </a:rPr>
                        <a:t>Nome do caso de teste:</a:t>
                      </a:r>
                      <a:endParaRPr lang="pt-BR" sz="1800" strike="noStrike" spc="-1" dirty="0">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nSpc>
                          <a:spcPct val="100000"/>
                        </a:lnSpc>
                      </a:pPr>
                      <a:r>
                        <a:rPr lang="pt-BR" sz="1800" b="1" strike="noStrike" spc="-1">
                          <a:solidFill>
                            <a:srgbClr val="FFFFFF"/>
                          </a:solidFill>
                          <a:uFill>
                            <a:solidFill>
                              <a:srgbClr val="FFFFFF"/>
                            </a:solidFill>
                          </a:uFill>
                          <a:latin typeface="Century Schoolbook"/>
                          <a:ea typeface="DejaVu Sans"/>
                        </a:rPr>
                        <a:t>Quantidade de testes: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extLst>
                  <a:ext uri="{0D108BD9-81ED-4DB2-BD59-A6C34878D82A}">
                    <a16:rowId xmlns:a16="http://schemas.microsoft.com/office/drawing/2014/main" val="10000"/>
                  </a:ext>
                </a:extLst>
              </a:tr>
              <a:tr h="4287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strike="noStrike" spc="-1" dirty="0" smtClean="0">
                          <a:solidFill>
                            <a:srgbClr val="000000"/>
                          </a:solidFill>
                          <a:uFill>
                            <a:solidFill>
                              <a:srgbClr val="FFFFFF"/>
                            </a:solidFill>
                          </a:uFill>
                          <a:latin typeface="Century Schoolbook"/>
                          <a:ea typeface="+mn-ea"/>
                        </a:rPr>
                        <a:t>CT #51</a:t>
                      </a:r>
                      <a:endParaRPr lang="pt-BR" sz="2000" strike="noStrike" spc="-1" dirty="0" smtClean="0">
                        <a:solidFill>
                          <a:srgbClr val="000000"/>
                        </a:solidFill>
                        <a:uFill>
                          <a:solidFill>
                            <a:srgbClr val="FFFFFF"/>
                          </a:solidFill>
                        </a:uFill>
                        <a:latin typeface="+mn-lt"/>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r>
                        <a:rPr lang="pt-BR" dirty="0" smtClean="0"/>
                        <a:t>5</a:t>
                      </a:r>
                      <a:endParaRPr lang="pt-BR" dirty="0"/>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1"/>
                  </a:ext>
                </a:extLst>
              </a:tr>
              <a:tr h="428760">
                <a:tc>
                  <a:txBody>
                    <a:bodyPr/>
                    <a:lstStyle/>
                    <a:p>
                      <a:pPr algn="ctr"/>
                      <a:r>
                        <a:rPr lang="pt-BR" sz="1800" strike="noStrike" spc="-1" dirty="0" smtClean="0">
                          <a:solidFill>
                            <a:srgbClr val="000000"/>
                          </a:solidFill>
                          <a:uFill>
                            <a:solidFill>
                              <a:srgbClr val="FFFFFF"/>
                            </a:solidFill>
                          </a:uFill>
                          <a:latin typeface="+mn-lt"/>
                          <a:ea typeface="+mn-ea"/>
                        </a:rPr>
                        <a:t>CT#52</a:t>
                      </a:r>
                      <a:endParaRPr lang="pt-BR" dirty="0"/>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FFFFFF"/>
                    </a:solidFill>
                  </a:tcPr>
                </a:tc>
                <a:tc>
                  <a:txBody>
                    <a:bodyPr/>
                    <a:lstStyle/>
                    <a:p>
                      <a:pPr algn="ctr"/>
                      <a:r>
                        <a:rPr lang="pt-BR" dirty="0" smtClean="0"/>
                        <a:t>5</a:t>
                      </a:r>
                      <a:endParaRPr lang="pt-BR" dirty="0"/>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4287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strike="noStrike" spc="-1" dirty="0" smtClean="0">
                          <a:solidFill>
                            <a:srgbClr val="000000"/>
                          </a:solidFill>
                          <a:uFill>
                            <a:solidFill>
                              <a:srgbClr val="FFFFFF"/>
                            </a:solidFill>
                          </a:uFill>
                          <a:latin typeface="+mn-lt"/>
                          <a:ea typeface="+mn-ea"/>
                        </a:rPr>
                        <a:t>CT#53</a:t>
                      </a:r>
                      <a:endParaRPr lang="pt-BR" dirty="0" smtClean="0"/>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solidFill>
                      <a:srgbClr val="FFFFFF"/>
                    </a:solidFill>
                  </a:tcPr>
                </a:tc>
                <a:tc>
                  <a:txBody>
                    <a:bodyPr/>
                    <a:lstStyle/>
                    <a:p>
                      <a:pPr algn="ctr"/>
                      <a:r>
                        <a:rPr lang="pt-BR" dirty="0" smtClean="0"/>
                        <a:t>2</a:t>
                      </a:r>
                      <a:endParaRPr lang="pt-BR" dirty="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287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strike="noStrike" spc="-1" dirty="0" smtClean="0">
                          <a:solidFill>
                            <a:srgbClr val="000000"/>
                          </a:solidFill>
                          <a:uFill>
                            <a:solidFill>
                              <a:srgbClr val="FFFFFF"/>
                            </a:solidFill>
                          </a:uFill>
                          <a:latin typeface="+mn-lt"/>
                          <a:ea typeface="+mn-ea"/>
                        </a:rPr>
                        <a:t>CT#54</a:t>
                      </a:r>
                      <a:endParaRPr lang="pt-BR" dirty="0" smtClean="0"/>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solidFill>
                      <a:srgbClr val="FFFFFF"/>
                    </a:solidFill>
                  </a:tcPr>
                </a:tc>
                <a:tc>
                  <a:txBody>
                    <a:bodyPr/>
                    <a:lstStyle/>
                    <a:p>
                      <a:pPr algn="ctr"/>
                      <a:r>
                        <a:rPr lang="pt-BR" dirty="0" smtClean="0"/>
                        <a:t>1</a:t>
                      </a:r>
                      <a:endParaRPr lang="pt-BR" dirty="0"/>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ustomShape 1"/>
          <p:cNvSpPr/>
          <p:nvPr/>
        </p:nvSpPr>
        <p:spPr>
          <a:xfrm>
            <a:off x="1261800" y="365760"/>
            <a:ext cx="969192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90000"/>
              </a:lnSpc>
            </a:pPr>
            <a:r>
              <a:rPr lang="pt-BR" sz="4400" strike="noStrike" spc="-46">
                <a:solidFill>
                  <a:srgbClr val="000000"/>
                </a:solidFill>
                <a:uFill>
                  <a:solidFill>
                    <a:srgbClr val="FFFFFF"/>
                  </a:solidFill>
                </a:uFill>
                <a:latin typeface="Century Schoolbook"/>
                <a:ea typeface="DejaVu Sans"/>
              </a:rPr>
              <a:t>Planejamento de Atividades</a:t>
            </a:r>
            <a:endParaRPr lang="pt-BR" sz="1800" strike="noStrike" spc="-1">
              <a:solidFill>
                <a:srgbClr val="000000"/>
              </a:solidFill>
              <a:uFill>
                <a:solidFill>
                  <a:srgbClr val="FFFFFF"/>
                </a:solidFill>
              </a:uFill>
              <a:latin typeface="Arial"/>
            </a:endParaRPr>
          </a:p>
        </p:txBody>
      </p:sp>
      <p:graphicFrame>
        <p:nvGraphicFramePr>
          <p:cNvPr id="183" name="Table 2"/>
          <p:cNvGraphicFramePr/>
          <p:nvPr/>
        </p:nvGraphicFramePr>
        <p:xfrm>
          <a:off x="429480" y="1828800"/>
          <a:ext cx="10653840" cy="4450080"/>
        </p:xfrm>
        <a:graphic>
          <a:graphicData uri="http://schemas.openxmlformats.org/drawingml/2006/table">
            <a:tbl>
              <a:tblPr/>
              <a:tblGrid>
                <a:gridCol w="2663280">
                  <a:extLst>
                    <a:ext uri="{9D8B030D-6E8A-4147-A177-3AD203B41FA5}">
                      <a16:colId xmlns:a16="http://schemas.microsoft.com/office/drawing/2014/main" val="20000"/>
                    </a:ext>
                  </a:extLst>
                </a:gridCol>
                <a:gridCol w="2663280">
                  <a:extLst>
                    <a:ext uri="{9D8B030D-6E8A-4147-A177-3AD203B41FA5}">
                      <a16:colId xmlns:a16="http://schemas.microsoft.com/office/drawing/2014/main" val="20001"/>
                    </a:ext>
                  </a:extLst>
                </a:gridCol>
                <a:gridCol w="2663280">
                  <a:extLst>
                    <a:ext uri="{9D8B030D-6E8A-4147-A177-3AD203B41FA5}">
                      <a16:colId xmlns:a16="http://schemas.microsoft.com/office/drawing/2014/main" val="20002"/>
                    </a:ext>
                  </a:extLst>
                </a:gridCol>
                <a:gridCol w="2664000">
                  <a:extLst>
                    <a:ext uri="{9D8B030D-6E8A-4147-A177-3AD203B41FA5}">
                      <a16:colId xmlns:a16="http://schemas.microsoft.com/office/drawing/2014/main" val="20003"/>
                    </a:ext>
                  </a:extLst>
                </a:gridCol>
              </a:tblGrid>
              <a:tr h="628200">
                <a:tc gridSpan="4">
                  <a:txBody>
                    <a:bodyPr/>
                    <a:lstStyle/>
                    <a:p>
                      <a:pPr algn="ctr">
                        <a:lnSpc>
                          <a:spcPct val="100000"/>
                        </a:lnSpc>
                      </a:pPr>
                      <a:r>
                        <a:rPr lang="pt-BR" sz="1800" b="1" strike="noStrike" spc="-1">
                          <a:solidFill>
                            <a:srgbClr val="FFFFFF"/>
                          </a:solidFill>
                          <a:uFill>
                            <a:solidFill>
                              <a:srgbClr val="FFFFFF"/>
                            </a:solidFill>
                          </a:uFill>
                          <a:latin typeface="Century Schoolbook"/>
                          <a:ea typeface="DejaVu Sans"/>
                        </a:rPr>
                        <a:t>Planejamento das Iterações para o Desenvolvimento dos Casos de Uso</a:t>
                      </a:r>
                      <a:endParaRPr lang="pt-BR" sz="1800" strike="noStrike" spc="-1">
                        <a:solidFill>
                          <a:srgbClr val="000000"/>
                        </a:solidFill>
                        <a:uFill>
                          <a:solidFill>
                            <a:srgbClr val="FFFFFF"/>
                          </a:solidFill>
                        </a:uFill>
                        <a:latin typeface="Arial"/>
                      </a:endParaRPr>
                    </a:p>
                    <a:p>
                      <a:pPr algn="ctr">
                        <a:lnSpc>
                          <a:spcPct val="100000"/>
                        </a:lnSpc>
                      </a:pPr>
                      <a:r>
                        <a:rPr lang="pt-BR" sz="1800" b="1" strike="noStrike" spc="-1">
                          <a:solidFill>
                            <a:srgbClr val="FFFFFF"/>
                          </a:solidFill>
                          <a:uFill>
                            <a:solidFill>
                              <a:srgbClr val="FFFFFF"/>
                            </a:solidFill>
                          </a:uFill>
                          <a:latin typeface="Century Schoolbook"/>
                          <a:ea typeface="DejaVu Sans"/>
                        </a:rPr>
                        <a:t>Módulo de Cadastros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hMerge="1">
                  <a:txBody>
                    <a:bodyPr/>
                    <a:lstStyle/>
                    <a:p>
                      <a:endParaRPr lang="pt-BR"/>
                    </a:p>
                  </a:txBody>
                  <a:tcPr>
                    <a:solidFill>
                      <a:srgbClr val="729FCF"/>
                    </a:solidFill>
                  </a:tcPr>
                </a:tc>
                <a:tc hMerge="1">
                  <a:txBody>
                    <a:bodyPr/>
                    <a:lstStyle/>
                    <a:p>
                      <a:endParaRPr lang="pt-BR"/>
                    </a:p>
                  </a:txBody>
                  <a:tcPr>
                    <a:solidFill>
                      <a:srgbClr val="729FCF"/>
                    </a:solidFill>
                  </a:tcPr>
                </a:tc>
                <a:tc hMerge="1">
                  <a:txBody>
                    <a:bodyPr/>
                    <a:lstStyle/>
                    <a:p>
                      <a:endParaRPr lang="pt-BR"/>
                    </a:p>
                  </a:txBody>
                  <a:tcPr>
                    <a:solidFill>
                      <a:srgbClr val="729FCF"/>
                    </a:solidFill>
                  </a:tcPr>
                </a:tc>
                <a:extLst>
                  <a:ext uri="{0D108BD9-81ED-4DB2-BD59-A6C34878D82A}">
                    <a16:rowId xmlns:a16="http://schemas.microsoft.com/office/drawing/2014/main" val="10000"/>
                  </a:ext>
                </a:extLst>
              </a:tr>
              <a:tr h="579960">
                <a:tc>
                  <a:txBody>
                    <a:bodyPr/>
                    <a:lstStyle/>
                    <a:p>
                      <a:pPr algn="ctr">
                        <a:lnSpc>
                          <a:spcPct val="100000"/>
                        </a:lnSpc>
                      </a:pPr>
                      <a:r>
                        <a:rPr lang="pt-BR" sz="1600" strike="noStrike" spc="-1">
                          <a:solidFill>
                            <a:srgbClr val="000000"/>
                          </a:solidFill>
                          <a:uFill>
                            <a:solidFill>
                              <a:srgbClr val="FFFFFF"/>
                            </a:solidFill>
                          </a:uFill>
                          <a:latin typeface="Century Schoolbook"/>
                          <a:ea typeface="DejaVu Sans"/>
                        </a:rPr>
                        <a:t>Iteração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ea typeface="DejaVu Sans"/>
                        </a:rPr>
                        <a:t>Data Prevista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ea typeface="DejaVu Sans"/>
                        </a:rPr>
                        <a:t>Casos de Uso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ea typeface="DejaVu Sans"/>
                        </a:rPr>
                        <a:t>Equipe Responsável </a:t>
                      </a:r>
                      <a:endParaRPr lang="pt-BR" sz="1800" strike="noStrike" spc="-1">
                        <a:solidFill>
                          <a:srgbClr val="000000"/>
                        </a:solidFill>
                        <a:uFill>
                          <a:solidFill>
                            <a:srgbClr val="FFFFFF"/>
                          </a:solidFill>
                        </a:uFill>
                        <a:latin typeface="Arial"/>
                      </a:endParaRPr>
                    </a:p>
                    <a:p>
                      <a:pPr algn="ctr">
                        <a:lnSpc>
                          <a:spcPct val="100000"/>
                        </a:lnSpc>
                      </a:pP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extLst>
                  <a:ext uri="{0D108BD9-81ED-4DB2-BD59-A6C34878D82A}">
                    <a16:rowId xmlns:a16="http://schemas.microsoft.com/office/drawing/2014/main" val="10001"/>
                  </a:ext>
                </a:extLst>
              </a:tr>
              <a:tr h="366120">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#01</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01/07/2016</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Arial"/>
                          <a:ea typeface="DejaVu Sans"/>
                        </a:rPr>
                        <a:t>Gerenciar Medições de PCDs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Arial"/>
                          <a:ea typeface="DejaVu Sans"/>
                        </a:rPr>
                        <a:t>Mariana Gutierres(Analista), Rafael Braganholli (Desenvolvedor) e Sabrina Bonini (DBA)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2"/>
                  </a:ext>
                </a:extLst>
              </a:tr>
              <a:tr h="366120">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#01</a:t>
                      </a:r>
                      <a:endParaRPr lang="pt-BR" sz="1800" strike="noStrike" spc="-1">
                        <a:solidFill>
                          <a:srgbClr val="000000"/>
                        </a:solidFill>
                        <a:uFill>
                          <a:solidFill>
                            <a:srgbClr val="FFFFFF"/>
                          </a:solidFill>
                        </a:uFill>
                        <a:latin typeface="Arial"/>
                      </a:endParaRPr>
                    </a:p>
                    <a:p>
                      <a:pPr>
                        <a:lnSpc>
                          <a:spcPct val="100000"/>
                        </a:lnSpc>
                      </a:pP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01/07/2016</a:t>
                      </a:r>
                      <a:endParaRPr lang="pt-BR" sz="1800" strike="noStrike" spc="-1">
                        <a:solidFill>
                          <a:srgbClr val="000000"/>
                        </a:solidFill>
                        <a:uFill>
                          <a:solidFill>
                            <a:srgbClr val="FFFFFF"/>
                          </a:solidFill>
                        </a:uFill>
                        <a:latin typeface="Arial"/>
                      </a:endParaRPr>
                    </a:p>
                    <a:p>
                      <a:pPr>
                        <a:lnSpc>
                          <a:spcPct val="100000"/>
                        </a:lnSpc>
                      </a:pP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Arial"/>
                          <a:ea typeface="DejaVu Sans"/>
                        </a:rPr>
                        <a:t>Consultar Medição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Arial"/>
                          <a:ea typeface="DejaVu Sans"/>
                        </a:rPr>
                        <a:t>Wesley Zimmer(Analista), Samuel Silva (Desenvolvedor),Victor Zanelo (Desenvolvedor)  e Daniel Oliveira (DBA)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3"/>
                  </a:ext>
                </a:extLst>
              </a:tr>
            </a:tbl>
          </a:graphicData>
        </a:graphic>
      </p:graphicFrame>
      <p:pic>
        <p:nvPicPr>
          <p:cNvPr id="184" name="Imagem 4"/>
          <p:cNvPicPr/>
          <p:nvPr/>
        </p:nvPicPr>
        <p:blipFill>
          <a:blip r:embed="rId2"/>
          <a:stretch/>
        </p:blipFill>
        <p:spPr>
          <a:xfrm>
            <a:off x="11347200" y="69840"/>
            <a:ext cx="798840" cy="6915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ustomShape 1"/>
          <p:cNvSpPr/>
          <p:nvPr/>
        </p:nvSpPr>
        <p:spPr>
          <a:xfrm>
            <a:off x="1054080" y="249480"/>
            <a:ext cx="9691920" cy="720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90000"/>
              </a:lnSpc>
            </a:pPr>
            <a:r>
              <a:rPr lang="pt-BR" sz="4400" strike="noStrike" spc="-46">
                <a:solidFill>
                  <a:srgbClr val="000000"/>
                </a:solidFill>
                <a:uFill>
                  <a:solidFill>
                    <a:srgbClr val="FFFFFF"/>
                  </a:solidFill>
                </a:uFill>
                <a:latin typeface="Century Schoolbook"/>
                <a:ea typeface="DejaVu Sans"/>
              </a:rPr>
              <a:t>Planejamento de Atividades</a:t>
            </a:r>
            <a:endParaRPr lang="pt-BR" sz="1800" strike="noStrike" spc="-1">
              <a:solidFill>
                <a:srgbClr val="000000"/>
              </a:solidFill>
              <a:uFill>
                <a:solidFill>
                  <a:srgbClr val="FFFFFF"/>
                </a:solidFill>
              </a:uFill>
              <a:latin typeface="Arial"/>
            </a:endParaRPr>
          </a:p>
        </p:txBody>
      </p:sp>
      <p:graphicFrame>
        <p:nvGraphicFramePr>
          <p:cNvPr id="186" name="Table 2"/>
          <p:cNvGraphicFramePr/>
          <p:nvPr/>
        </p:nvGraphicFramePr>
        <p:xfrm>
          <a:off x="429480" y="1149840"/>
          <a:ext cx="10653840" cy="4450080"/>
        </p:xfrm>
        <a:graphic>
          <a:graphicData uri="http://schemas.openxmlformats.org/drawingml/2006/table">
            <a:tbl>
              <a:tblPr/>
              <a:tblGrid>
                <a:gridCol w="2663280">
                  <a:extLst>
                    <a:ext uri="{9D8B030D-6E8A-4147-A177-3AD203B41FA5}">
                      <a16:colId xmlns:a16="http://schemas.microsoft.com/office/drawing/2014/main" val="20000"/>
                    </a:ext>
                  </a:extLst>
                </a:gridCol>
                <a:gridCol w="2663280">
                  <a:extLst>
                    <a:ext uri="{9D8B030D-6E8A-4147-A177-3AD203B41FA5}">
                      <a16:colId xmlns:a16="http://schemas.microsoft.com/office/drawing/2014/main" val="20001"/>
                    </a:ext>
                  </a:extLst>
                </a:gridCol>
                <a:gridCol w="2663280">
                  <a:extLst>
                    <a:ext uri="{9D8B030D-6E8A-4147-A177-3AD203B41FA5}">
                      <a16:colId xmlns:a16="http://schemas.microsoft.com/office/drawing/2014/main" val="20002"/>
                    </a:ext>
                  </a:extLst>
                </a:gridCol>
                <a:gridCol w="2664000">
                  <a:extLst>
                    <a:ext uri="{9D8B030D-6E8A-4147-A177-3AD203B41FA5}">
                      <a16:colId xmlns:a16="http://schemas.microsoft.com/office/drawing/2014/main" val="20003"/>
                    </a:ext>
                  </a:extLst>
                </a:gridCol>
              </a:tblGrid>
              <a:tr h="628200">
                <a:tc gridSpan="4">
                  <a:txBody>
                    <a:bodyPr/>
                    <a:lstStyle/>
                    <a:p>
                      <a:pPr algn="ctr">
                        <a:lnSpc>
                          <a:spcPct val="100000"/>
                        </a:lnSpc>
                      </a:pPr>
                      <a:r>
                        <a:rPr lang="pt-BR" sz="1800" b="1" strike="noStrike" spc="-1">
                          <a:solidFill>
                            <a:srgbClr val="FFFFFF"/>
                          </a:solidFill>
                          <a:uFill>
                            <a:solidFill>
                              <a:srgbClr val="FFFFFF"/>
                            </a:solidFill>
                          </a:uFill>
                          <a:latin typeface="Century Schoolbook"/>
                          <a:ea typeface="DejaVu Sans"/>
                        </a:rPr>
                        <a:t>Planejamento das Iterações para o Desenvolvimento dos Casos de Uso</a:t>
                      </a:r>
                      <a:endParaRPr lang="pt-BR" sz="1800" strike="noStrike" spc="-1">
                        <a:solidFill>
                          <a:srgbClr val="000000"/>
                        </a:solidFill>
                        <a:uFill>
                          <a:solidFill>
                            <a:srgbClr val="FFFFFF"/>
                          </a:solidFill>
                        </a:uFill>
                        <a:latin typeface="Arial"/>
                      </a:endParaRPr>
                    </a:p>
                    <a:p>
                      <a:pPr algn="ctr">
                        <a:lnSpc>
                          <a:spcPct val="100000"/>
                        </a:lnSpc>
                      </a:pPr>
                      <a:r>
                        <a:rPr lang="pt-BR" sz="1800" b="1" strike="noStrike" spc="-1">
                          <a:solidFill>
                            <a:srgbClr val="FFFFFF"/>
                          </a:solidFill>
                          <a:uFill>
                            <a:solidFill>
                              <a:srgbClr val="FFFFFF"/>
                            </a:solidFill>
                          </a:uFill>
                          <a:latin typeface="Century Schoolbook"/>
                          <a:ea typeface="DejaVu Sans"/>
                        </a:rPr>
                        <a:t>Módulo de Cadastros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hMerge="1">
                  <a:txBody>
                    <a:bodyPr/>
                    <a:lstStyle/>
                    <a:p>
                      <a:endParaRPr lang="pt-BR"/>
                    </a:p>
                  </a:txBody>
                  <a:tcPr>
                    <a:solidFill>
                      <a:srgbClr val="729FCF"/>
                    </a:solidFill>
                  </a:tcPr>
                </a:tc>
                <a:tc hMerge="1">
                  <a:txBody>
                    <a:bodyPr/>
                    <a:lstStyle/>
                    <a:p>
                      <a:endParaRPr lang="pt-BR"/>
                    </a:p>
                  </a:txBody>
                  <a:tcPr>
                    <a:solidFill>
                      <a:srgbClr val="729FCF"/>
                    </a:solidFill>
                  </a:tcPr>
                </a:tc>
                <a:tc hMerge="1">
                  <a:txBody>
                    <a:bodyPr/>
                    <a:lstStyle/>
                    <a:p>
                      <a:endParaRPr lang="pt-BR"/>
                    </a:p>
                  </a:txBody>
                  <a:tcPr>
                    <a:solidFill>
                      <a:srgbClr val="729FCF"/>
                    </a:solidFill>
                  </a:tcPr>
                </a:tc>
                <a:extLst>
                  <a:ext uri="{0D108BD9-81ED-4DB2-BD59-A6C34878D82A}">
                    <a16:rowId xmlns:a16="http://schemas.microsoft.com/office/drawing/2014/main" val="10000"/>
                  </a:ext>
                </a:extLst>
              </a:tr>
              <a:tr h="592200">
                <a:tc>
                  <a:txBody>
                    <a:bodyPr/>
                    <a:lstStyle/>
                    <a:p>
                      <a:pPr algn="ctr">
                        <a:lnSpc>
                          <a:spcPct val="100000"/>
                        </a:lnSpc>
                      </a:pPr>
                      <a:r>
                        <a:rPr lang="pt-BR" sz="1600" strike="noStrike" spc="-1">
                          <a:solidFill>
                            <a:srgbClr val="000000"/>
                          </a:solidFill>
                          <a:uFill>
                            <a:solidFill>
                              <a:srgbClr val="FFFFFF"/>
                            </a:solidFill>
                          </a:uFill>
                          <a:latin typeface="Century Schoolbook"/>
                          <a:ea typeface="DejaVu Sans"/>
                        </a:rPr>
                        <a:t>Iteração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ea typeface="DejaVu Sans"/>
                        </a:rPr>
                        <a:t>Data Prevista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ea typeface="DejaVu Sans"/>
                        </a:rPr>
                        <a:t>Casos de Uso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ea typeface="DejaVu Sans"/>
                        </a:rPr>
                        <a:t>Equipe Responsável </a:t>
                      </a:r>
                      <a:endParaRPr lang="pt-BR" sz="1800" strike="noStrike" spc="-1">
                        <a:solidFill>
                          <a:srgbClr val="000000"/>
                        </a:solidFill>
                        <a:uFill>
                          <a:solidFill>
                            <a:srgbClr val="FFFFFF"/>
                          </a:solidFill>
                        </a:uFill>
                        <a:latin typeface="Arial"/>
                      </a:endParaRPr>
                    </a:p>
                    <a:p>
                      <a:pPr algn="ctr">
                        <a:lnSpc>
                          <a:spcPct val="100000"/>
                        </a:lnSpc>
                      </a:pP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extLst>
                  <a:ext uri="{0D108BD9-81ED-4DB2-BD59-A6C34878D82A}">
                    <a16:rowId xmlns:a16="http://schemas.microsoft.com/office/drawing/2014/main" val="10001"/>
                  </a:ext>
                </a:extLst>
              </a:tr>
              <a:tr h="1629720">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#02</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19/08/2016</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Arial"/>
                          <a:ea typeface="DejaVu Sans"/>
                        </a:rPr>
                        <a:t>Inserir Medição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Arial"/>
                          <a:ea typeface="DejaVu Sans"/>
                        </a:rPr>
                        <a:t>Wesley Zimmer(Analista), Samuel Silva (Desenvolvedor),Victor Zanelo (Desenvolvedor)  e Daniel Oliveira (DBA)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2"/>
                  </a:ext>
                </a:extLst>
              </a:tr>
              <a:tr h="1373400">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#02</a:t>
                      </a:r>
                      <a:endParaRPr lang="pt-BR" sz="1800" strike="noStrike" spc="-1">
                        <a:solidFill>
                          <a:srgbClr val="000000"/>
                        </a:solidFill>
                        <a:uFill>
                          <a:solidFill>
                            <a:srgbClr val="FFFFFF"/>
                          </a:solidFill>
                        </a:uFill>
                        <a:latin typeface="Arial"/>
                      </a:endParaRPr>
                    </a:p>
                    <a:p>
                      <a:pPr>
                        <a:lnSpc>
                          <a:spcPct val="100000"/>
                        </a:lnSpc>
                      </a:pP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19/08/2016</a:t>
                      </a:r>
                      <a:endParaRPr lang="pt-BR" sz="1800" strike="noStrike" spc="-1">
                        <a:solidFill>
                          <a:srgbClr val="000000"/>
                        </a:solidFill>
                        <a:uFill>
                          <a:solidFill>
                            <a:srgbClr val="FFFFFF"/>
                          </a:solidFill>
                        </a:uFill>
                        <a:latin typeface="Arial"/>
                      </a:endParaRPr>
                    </a:p>
                    <a:p>
                      <a:pPr>
                        <a:lnSpc>
                          <a:spcPct val="100000"/>
                        </a:lnSpc>
                      </a:pP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Arial"/>
                          <a:ea typeface="DejaVu Sans"/>
                        </a:rPr>
                        <a:t>Atualizar Medição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Arial"/>
                          <a:ea typeface="DejaVu Sans"/>
                        </a:rPr>
                        <a:t>Mariana Gutierres(Analista), Rafael Braganholli (Desenvolvedor) e Sabrina Bonini (DBA)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3"/>
                  </a:ext>
                </a:extLst>
              </a:tr>
            </a:tbl>
          </a:graphicData>
        </a:graphic>
      </p:graphicFrame>
      <p:pic>
        <p:nvPicPr>
          <p:cNvPr id="187" name="Imagem 4"/>
          <p:cNvPicPr/>
          <p:nvPr/>
        </p:nvPicPr>
        <p:blipFill>
          <a:blip r:embed="rId2"/>
          <a:stretch/>
        </p:blipFill>
        <p:spPr>
          <a:xfrm>
            <a:off x="11347200" y="69840"/>
            <a:ext cx="798840" cy="6915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CustomShape 1"/>
          <p:cNvSpPr/>
          <p:nvPr/>
        </p:nvSpPr>
        <p:spPr>
          <a:xfrm>
            <a:off x="970920" y="526320"/>
            <a:ext cx="9691920" cy="720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90000"/>
              </a:lnSpc>
            </a:pPr>
            <a:r>
              <a:rPr lang="pt-BR" sz="4400" strike="noStrike" spc="-46">
                <a:solidFill>
                  <a:srgbClr val="000000"/>
                </a:solidFill>
                <a:uFill>
                  <a:solidFill>
                    <a:srgbClr val="FFFFFF"/>
                  </a:solidFill>
                </a:uFill>
                <a:latin typeface="Century Schoolbook"/>
                <a:ea typeface="DejaVu Sans"/>
              </a:rPr>
              <a:t>Planejamento de Atividades</a:t>
            </a:r>
            <a:endParaRPr lang="pt-BR" sz="1800" strike="noStrike" spc="-1">
              <a:solidFill>
                <a:srgbClr val="000000"/>
              </a:solidFill>
              <a:uFill>
                <a:solidFill>
                  <a:srgbClr val="FFFFFF"/>
                </a:solidFill>
              </a:uFill>
              <a:latin typeface="Arial"/>
            </a:endParaRPr>
          </a:p>
        </p:txBody>
      </p:sp>
      <p:graphicFrame>
        <p:nvGraphicFramePr>
          <p:cNvPr id="189" name="Table 2"/>
          <p:cNvGraphicFramePr/>
          <p:nvPr/>
        </p:nvGraphicFramePr>
        <p:xfrm>
          <a:off x="318600" y="1648800"/>
          <a:ext cx="10653840" cy="4450080"/>
        </p:xfrm>
        <a:graphic>
          <a:graphicData uri="http://schemas.openxmlformats.org/drawingml/2006/table">
            <a:tbl>
              <a:tblPr/>
              <a:tblGrid>
                <a:gridCol w="2663280">
                  <a:extLst>
                    <a:ext uri="{9D8B030D-6E8A-4147-A177-3AD203B41FA5}">
                      <a16:colId xmlns:a16="http://schemas.microsoft.com/office/drawing/2014/main" val="20000"/>
                    </a:ext>
                  </a:extLst>
                </a:gridCol>
                <a:gridCol w="2663280">
                  <a:extLst>
                    <a:ext uri="{9D8B030D-6E8A-4147-A177-3AD203B41FA5}">
                      <a16:colId xmlns:a16="http://schemas.microsoft.com/office/drawing/2014/main" val="20001"/>
                    </a:ext>
                  </a:extLst>
                </a:gridCol>
                <a:gridCol w="2663280">
                  <a:extLst>
                    <a:ext uri="{9D8B030D-6E8A-4147-A177-3AD203B41FA5}">
                      <a16:colId xmlns:a16="http://schemas.microsoft.com/office/drawing/2014/main" val="20002"/>
                    </a:ext>
                  </a:extLst>
                </a:gridCol>
                <a:gridCol w="2664000">
                  <a:extLst>
                    <a:ext uri="{9D8B030D-6E8A-4147-A177-3AD203B41FA5}">
                      <a16:colId xmlns:a16="http://schemas.microsoft.com/office/drawing/2014/main" val="20003"/>
                    </a:ext>
                  </a:extLst>
                </a:gridCol>
              </a:tblGrid>
              <a:tr h="628200">
                <a:tc gridSpan="4">
                  <a:txBody>
                    <a:bodyPr/>
                    <a:lstStyle/>
                    <a:p>
                      <a:pPr algn="ctr">
                        <a:lnSpc>
                          <a:spcPct val="100000"/>
                        </a:lnSpc>
                      </a:pPr>
                      <a:r>
                        <a:rPr lang="pt-BR" sz="1800" b="1" strike="noStrike" spc="-1">
                          <a:solidFill>
                            <a:srgbClr val="FFFFFF"/>
                          </a:solidFill>
                          <a:uFill>
                            <a:solidFill>
                              <a:srgbClr val="FFFFFF"/>
                            </a:solidFill>
                          </a:uFill>
                          <a:latin typeface="Century Schoolbook"/>
                          <a:ea typeface="DejaVu Sans"/>
                        </a:rPr>
                        <a:t>Planejamento das Iterações para o Desenvolvimento dos Casos de Uso</a:t>
                      </a:r>
                      <a:endParaRPr lang="pt-BR" sz="1800" strike="noStrike" spc="-1">
                        <a:solidFill>
                          <a:srgbClr val="000000"/>
                        </a:solidFill>
                        <a:uFill>
                          <a:solidFill>
                            <a:srgbClr val="FFFFFF"/>
                          </a:solidFill>
                        </a:uFill>
                        <a:latin typeface="Arial"/>
                      </a:endParaRPr>
                    </a:p>
                    <a:p>
                      <a:pPr algn="ctr">
                        <a:lnSpc>
                          <a:spcPct val="100000"/>
                        </a:lnSpc>
                      </a:pPr>
                      <a:r>
                        <a:rPr lang="pt-BR" sz="1800" b="1" strike="noStrike" spc="-1">
                          <a:solidFill>
                            <a:srgbClr val="FFFFFF"/>
                          </a:solidFill>
                          <a:uFill>
                            <a:solidFill>
                              <a:srgbClr val="FFFFFF"/>
                            </a:solidFill>
                          </a:uFill>
                          <a:latin typeface="Century Schoolbook"/>
                          <a:ea typeface="DejaVu Sans"/>
                        </a:rPr>
                        <a:t>Módulo de Cadastros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hMerge="1">
                  <a:txBody>
                    <a:bodyPr/>
                    <a:lstStyle/>
                    <a:p>
                      <a:endParaRPr lang="pt-BR"/>
                    </a:p>
                  </a:txBody>
                  <a:tcPr>
                    <a:solidFill>
                      <a:srgbClr val="729FCF"/>
                    </a:solidFill>
                  </a:tcPr>
                </a:tc>
                <a:tc hMerge="1">
                  <a:txBody>
                    <a:bodyPr/>
                    <a:lstStyle/>
                    <a:p>
                      <a:endParaRPr lang="pt-BR"/>
                    </a:p>
                  </a:txBody>
                  <a:tcPr>
                    <a:solidFill>
                      <a:srgbClr val="729FCF"/>
                    </a:solidFill>
                  </a:tcPr>
                </a:tc>
                <a:tc hMerge="1">
                  <a:txBody>
                    <a:bodyPr/>
                    <a:lstStyle/>
                    <a:p>
                      <a:endParaRPr lang="pt-BR"/>
                    </a:p>
                  </a:txBody>
                  <a:tcPr>
                    <a:solidFill>
                      <a:srgbClr val="729FCF"/>
                    </a:solidFill>
                  </a:tcPr>
                </a:tc>
                <a:extLst>
                  <a:ext uri="{0D108BD9-81ED-4DB2-BD59-A6C34878D82A}">
                    <a16:rowId xmlns:a16="http://schemas.microsoft.com/office/drawing/2014/main" val="10000"/>
                  </a:ext>
                </a:extLst>
              </a:tr>
              <a:tr h="592200">
                <a:tc>
                  <a:txBody>
                    <a:bodyPr/>
                    <a:lstStyle/>
                    <a:p>
                      <a:pPr algn="ctr">
                        <a:lnSpc>
                          <a:spcPct val="100000"/>
                        </a:lnSpc>
                      </a:pPr>
                      <a:r>
                        <a:rPr lang="pt-BR" sz="1600" strike="noStrike" spc="-1">
                          <a:solidFill>
                            <a:srgbClr val="000000"/>
                          </a:solidFill>
                          <a:uFill>
                            <a:solidFill>
                              <a:srgbClr val="FFFFFF"/>
                            </a:solidFill>
                          </a:uFill>
                          <a:latin typeface="Century Schoolbook"/>
                          <a:ea typeface="DejaVu Sans"/>
                        </a:rPr>
                        <a:t>Iteração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ea typeface="DejaVu Sans"/>
                        </a:rPr>
                        <a:t>Data Prevista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ea typeface="DejaVu Sans"/>
                        </a:rPr>
                        <a:t>Casos de Uso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ea typeface="DejaVu Sans"/>
                        </a:rPr>
                        <a:t>Equipe Responsável </a:t>
                      </a:r>
                      <a:endParaRPr lang="pt-BR" sz="1800" strike="noStrike" spc="-1">
                        <a:solidFill>
                          <a:srgbClr val="000000"/>
                        </a:solidFill>
                        <a:uFill>
                          <a:solidFill>
                            <a:srgbClr val="FFFFFF"/>
                          </a:solidFill>
                        </a:uFill>
                        <a:latin typeface="Arial"/>
                      </a:endParaRPr>
                    </a:p>
                    <a:p>
                      <a:pPr algn="ctr">
                        <a:lnSpc>
                          <a:spcPct val="100000"/>
                        </a:lnSpc>
                      </a:pP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extLst>
                  <a:ext uri="{0D108BD9-81ED-4DB2-BD59-A6C34878D82A}">
                    <a16:rowId xmlns:a16="http://schemas.microsoft.com/office/drawing/2014/main" val="10001"/>
                  </a:ext>
                </a:extLst>
              </a:tr>
              <a:tr h="1373400">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#02</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19/08/2016</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Arial"/>
                          <a:ea typeface="DejaVu Sans"/>
                        </a:rPr>
                        <a:t>Excluir Medição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Arial"/>
                          <a:ea typeface="DejaVu Sans"/>
                        </a:rPr>
                        <a:t>Mariana Gutierres(Analista), Rafael Braganholli (Desenvolvedor) e Sabrina Bonini (DBA)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2"/>
                  </a:ext>
                </a:extLst>
              </a:tr>
              <a:tr h="1629720">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#02</a:t>
                      </a:r>
                      <a:endParaRPr lang="pt-BR" sz="1800" strike="noStrike" spc="-1">
                        <a:solidFill>
                          <a:srgbClr val="000000"/>
                        </a:solidFill>
                        <a:uFill>
                          <a:solidFill>
                            <a:srgbClr val="FFFFFF"/>
                          </a:solidFill>
                        </a:uFill>
                        <a:latin typeface="Arial"/>
                      </a:endParaRPr>
                    </a:p>
                    <a:p>
                      <a:pPr>
                        <a:lnSpc>
                          <a:spcPct val="100000"/>
                        </a:lnSpc>
                      </a:pP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19/08/2016</a:t>
                      </a:r>
                      <a:endParaRPr lang="pt-BR" sz="1800" strike="noStrike" spc="-1">
                        <a:solidFill>
                          <a:srgbClr val="000000"/>
                        </a:solidFill>
                        <a:uFill>
                          <a:solidFill>
                            <a:srgbClr val="FFFFFF"/>
                          </a:solidFill>
                        </a:uFill>
                        <a:latin typeface="Arial"/>
                      </a:endParaRPr>
                    </a:p>
                    <a:p>
                      <a:pPr>
                        <a:lnSpc>
                          <a:spcPct val="100000"/>
                        </a:lnSpc>
                      </a:pP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Arial"/>
                          <a:ea typeface="DejaVu Sans"/>
                        </a:rPr>
                        <a:t>Gerenciar Periodicidade de Medição dos Sensores da PCD</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Arial"/>
                          <a:ea typeface="DejaVu Sans"/>
                        </a:rPr>
                        <a:t>Wesley Zimmer(Analista), Samuel Silva (Desenvolvedor),Victor Zanelo (Desenvolvedor)  e Daniel Oliveira (DBA)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3"/>
                  </a:ext>
                </a:extLst>
              </a:tr>
            </a:tbl>
          </a:graphicData>
        </a:graphic>
      </p:graphicFrame>
      <p:pic>
        <p:nvPicPr>
          <p:cNvPr id="190" name="Imagem 4"/>
          <p:cNvPicPr/>
          <p:nvPr/>
        </p:nvPicPr>
        <p:blipFill>
          <a:blip r:embed="rId2"/>
          <a:stretch/>
        </p:blipFill>
        <p:spPr>
          <a:xfrm>
            <a:off x="11347200" y="69840"/>
            <a:ext cx="798840" cy="6915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970920" y="526320"/>
            <a:ext cx="9691920" cy="720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90000"/>
              </a:lnSpc>
            </a:pPr>
            <a:r>
              <a:rPr lang="pt-BR" sz="4400" strike="noStrike" spc="-46">
                <a:solidFill>
                  <a:srgbClr val="000000"/>
                </a:solidFill>
                <a:uFill>
                  <a:solidFill>
                    <a:srgbClr val="FFFFFF"/>
                  </a:solidFill>
                </a:uFill>
                <a:latin typeface="Century Schoolbook"/>
                <a:ea typeface="DejaVu Sans"/>
              </a:rPr>
              <a:t>Planejamento de Atividades</a:t>
            </a:r>
            <a:endParaRPr lang="pt-BR" sz="1800" strike="noStrike" spc="-1">
              <a:solidFill>
                <a:srgbClr val="000000"/>
              </a:solidFill>
              <a:uFill>
                <a:solidFill>
                  <a:srgbClr val="FFFFFF"/>
                </a:solidFill>
              </a:uFill>
              <a:latin typeface="Arial"/>
            </a:endParaRPr>
          </a:p>
        </p:txBody>
      </p:sp>
      <p:graphicFrame>
        <p:nvGraphicFramePr>
          <p:cNvPr id="192" name="Table 2"/>
          <p:cNvGraphicFramePr/>
          <p:nvPr/>
        </p:nvGraphicFramePr>
        <p:xfrm>
          <a:off x="318600" y="1648800"/>
          <a:ext cx="10653840" cy="4450080"/>
        </p:xfrm>
        <a:graphic>
          <a:graphicData uri="http://schemas.openxmlformats.org/drawingml/2006/table">
            <a:tbl>
              <a:tblPr/>
              <a:tblGrid>
                <a:gridCol w="2663280">
                  <a:extLst>
                    <a:ext uri="{9D8B030D-6E8A-4147-A177-3AD203B41FA5}">
                      <a16:colId xmlns:a16="http://schemas.microsoft.com/office/drawing/2014/main" val="20000"/>
                    </a:ext>
                  </a:extLst>
                </a:gridCol>
                <a:gridCol w="2663280">
                  <a:extLst>
                    <a:ext uri="{9D8B030D-6E8A-4147-A177-3AD203B41FA5}">
                      <a16:colId xmlns:a16="http://schemas.microsoft.com/office/drawing/2014/main" val="20001"/>
                    </a:ext>
                  </a:extLst>
                </a:gridCol>
                <a:gridCol w="2663280">
                  <a:extLst>
                    <a:ext uri="{9D8B030D-6E8A-4147-A177-3AD203B41FA5}">
                      <a16:colId xmlns:a16="http://schemas.microsoft.com/office/drawing/2014/main" val="20002"/>
                    </a:ext>
                  </a:extLst>
                </a:gridCol>
                <a:gridCol w="2664000">
                  <a:extLst>
                    <a:ext uri="{9D8B030D-6E8A-4147-A177-3AD203B41FA5}">
                      <a16:colId xmlns:a16="http://schemas.microsoft.com/office/drawing/2014/main" val="20003"/>
                    </a:ext>
                  </a:extLst>
                </a:gridCol>
              </a:tblGrid>
              <a:tr h="628200">
                <a:tc gridSpan="4">
                  <a:txBody>
                    <a:bodyPr/>
                    <a:lstStyle/>
                    <a:p>
                      <a:pPr algn="ctr">
                        <a:lnSpc>
                          <a:spcPct val="100000"/>
                        </a:lnSpc>
                      </a:pPr>
                      <a:r>
                        <a:rPr lang="pt-BR" sz="1800" b="1" strike="noStrike" spc="-1">
                          <a:solidFill>
                            <a:srgbClr val="FFFFFF"/>
                          </a:solidFill>
                          <a:uFill>
                            <a:solidFill>
                              <a:srgbClr val="FFFFFF"/>
                            </a:solidFill>
                          </a:uFill>
                          <a:latin typeface="Century Schoolbook"/>
                          <a:ea typeface="DejaVu Sans"/>
                        </a:rPr>
                        <a:t>Planejamento das Iterações para o Desenvolvimento dos Casos de Uso</a:t>
                      </a:r>
                      <a:endParaRPr lang="pt-BR" sz="1800" strike="noStrike" spc="-1">
                        <a:solidFill>
                          <a:srgbClr val="000000"/>
                        </a:solidFill>
                        <a:uFill>
                          <a:solidFill>
                            <a:srgbClr val="FFFFFF"/>
                          </a:solidFill>
                        </a:uFill>
                        <a:latin typeface="Arial"/>
                      </a:endParaRPr>
                    </a:p>
                    <a:p>
                      <a:pPr algn="ctr">
                        <a:lnSpc>
                          <a:spcPct val="100000"/>
                        </a:lnSpc>
                      </a:pPr>
                      <a:r>
                        <a:rPr lang="pt-BR" sz="1800" b="1" strike="noStrike" spc="-1">
                          <a:solidFill>
                            <a:srgbClr val="FFFFFF"/>
                          </a:solidFill>
                          <a:uFill>
                            <a:solidFill>
                              <a:srgbClr val="FFFFFF"/>
                            </a:solidFill>
                          </a:uFill>
                          <a:latin typeface="Century Schoolbook"/>
                          <a:ea typeface="DejaVu Sans"/>
                        </a:rPr>
                        <a:t>Módulo de Cadastros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hMerge="1">
                  <a:txBody>
                    <a:bodyPr/>
                    <a:lstStyle/>
                    <a:p>
                      <a:endParaRPr lang="pt-BR"/>
                    </a:p>
                  </a:txBody>
                  <a:tcPr>
                    <a:solidFill>
                      <a:srgbClr val="729FCF"/>
                    </a:solidFill>
                  </a:tcPr>
                </a:tc>
                <a:tc hMerge="1">
                  <a:txBody>
                    <a:bodyPr/>
                    <a:lstStyle/>
                    <a:p>
                      <a:endParaRPr lang="pt-BR"/>
                    </a:p>
                  </a:txBody>
                  <a:tcPr>
                    <a:solidFill>
                      <a:srgbClr val="729FCF"/>
                    </a:solidFill>
                  </a:tcPr>
                </a:tc>
                <a:tc hMerge="1">
                  <a:txBody>
                    <a:bodyPr/>
                    <a:lstStyle/>
                    <a:p>
                      <a:endParaRPr lang="pt-BR"/>
                    </a:p>
                  </a:txBody>
                  <a:tcPr>
                    <a:solidFill>
                      <a:srgbClr val="729FCF"/>
                    </a:solidFill>
                  </a:tcPr>
                </a:tc>
                <a:extLst>
                  <a:ext uri="{0D108BD9-81ED-4DB2-BD59-A6C34878D82A}">
                    <a16:rowId xmlns:a16="http://schemas.microsoft.com/office/drawing/2014/main" val="10000"/>
                  </a:ext>
                </a:extLst>
              </a:tr>
              <a:tr h="592200">
                <a:tc>
                  <a:txBody>
                    <a:bodyPr/>
                    <a:lstStyle/>
                    <a:p>
                      <a:pPr algn="ctr">
                        <a:lnSpc>
                          <a:spcPct val="100000"/>
                        </a:lnSpc>
                      </a:pPr>
                      <a:r>
                        <a:rPr lang="pt-BR" sz="1600" strike="noStrike" spc="-1">
                          <a:solidFill>
                            <a:srgbClr val="000000"/>
                          </a:solidFill>
                          <a:uFill>
                            <a:solidFill>
                              <a:srgbClr val="FFFFFF"/>
                            </a:solidFill>
                          </a:uFill>
                          <a:latin typeface="Century Schoolbook"/>
                          <a:ea typeface="DejaVu Sans"/>
                        </a:rPr>
                        <a:t>Iteração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ea typeface="DejaVu Sans"/>
                        </a:rPr>
                        <a:t>Data Prevista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ea typeface="DejaVu Sans"/>
                        </a:rPr>
                        <a:t>Casos de Uso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ea typeface="DejaVu Sans"/>
                        </a:rPr>
                        <a:t>Equipe Responsável </a:t>
                      </a:r>
                      <a:endParaRPr lang="pt-BR" sz="1800" strike="noStrike" spc="-1">
                        <a:solidFill>
                          <a:srgbClr val="000000"/>
                        </a:solidFill>
                        <a:uFill>
                          <a:solidFill>
                            <a:srgbClr val="FFFFFF"/>
                          </a:solidFill>
                        </a:uFill>
                        <a:latin typeface="Arial"/>
                      </a:endParaRPr>
                    </a:p>
                    <a:p>
                      <a:pPr algn="ctr">
                        <a:lnSpc>
                          <a:spcPct val="100000"/>
                        </a:lnSpc>
                      </a:pP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extLst>
                  <a:ext uri="{0D108BD9-81ED-4DB2-BD59-A6C34878D82A}">
                    <a16:rowId xmlns:a16="http://schemas.microsoft.com/office/drawing/2014/main" val="10001"/>
                  </a:ext>
                </a:extLst>
              </a:tr>
              <a:tr h="1373400">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#03</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09/09/2016</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Arial"/>
                          <a:ea typeface="DejaVu Sans"/>
                        </a:rPr>
                        <a:t>Atualizar Periodicidade de Medição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Arial"/>
                          <a:ea typeface="DejaVu Sans"/>
                        </a:rPr>
                        <a:t>Mariana Gutierres(Analista), Rafael Braganholli (Desenvolvedor) e Sabrina Bonini (DBA)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2"/>
                  </a:ext>
                </a:extLst>
              </a:tr>
              <a:tr h="1629720">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#03</a:t>
                      </a:r>
                      <a:endParaRPr lang="pt-BR" sz="1800" strike="noStrike" spc="-1">
                        <a:solidFill>
                          <a:srgbClr val="000000"/>
                        </a:solidFill>
                        <a:uFill>
                          <a:solidFill>
                            <a:srgbClr val="FFFFFF"/>
                          </a:solidFill>
                        </a:uFill>
                        <a:latin typeface="Arial"/>
                      </a:endParaRPr>
                    </a:p>
                    <a:p>
                      <a:pPr>
                        <a:lnSpc>
                          <a:spcPct val="100000"/>
                        </a:lnSpc>
                      </a:pP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09/09/2016</a:t>
                      </a:r>
                      <a:endParaRPr lang="pt-BR" sz="1800" strike="noStrike" spc="-1">
                        <a:solidFill>
                          <a:srgbClr val="000000"/>
                        </a:solidFill>
                        <a:uFill>
                          <a:solidFill>
                            <a:srgbClr val="FFFFFF"/>
                          </a:solidFill>
                        </a:uFill>
                        <a:latin typeface="Arial"/>
                      </a:endParaRPr>
                    </a:p>
                    <a:p>
                      <a:pPr>
                        <a:lnSpc>
                          <a:spcPct val="100000"/>
                        </a:lnSpc>
                      </a:pP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Arial"/>
                          <a:ea typeface="DejaVu Sans"/>
                        </a:rPr>
                        <a:t>Gerenciar Estado dos Sensores da PCD</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Arial"/>
                          <a:ea typeface="DejaVu Sans"/>
                        </a:rPr>
                        <a:t>Mariana Gutierres(Analista), Rafael Braganholli (Desenvolvedor) e Sabrina Bonini (DBA)</a:t>
                      </a:r>
                      <a:endParaRPr lang="pt-BR" sz="1800" strike="noStrike" spc="-1">
                        <a:solidFill>
                          <a:srgbClr val="000000"/>
                        </a:solidFill>
                        <a:uFill>
                          <a:solidFill>
                            <a:srgbClr val="FFFFFF"/>
                          </a:solidFill>
                        </a:uFill>
                        <a:latin typeface="Arial"/>
                      </a:endParaRPr>
                    </a:p>
                    <a:p>
                      <a:pPr>
                        <a:lnSpc>
                          <a:spcPct val="100000"/>
                        </a:lnSpc>
                      </a:pP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3"/>
                  </a:ext>
                </a:extLst>
              </a:tr>
            </a:tbl>
          </a:graphicData>
        </a:graphic>
      </p:graphicFrame>
      <p:pic>
        <p:nvPicPr>
          <p:cNvPr id="193" name="Imagem 4"/>
          <p:cNvPicPr/>
          <p:nvPr/>
        </p:nvPicPr>
        <p:blipFill>
          <a:blip r:embed="rId2"/>
          <a:stretch/>
        </p:blipFill>
        <p:spPr>
          <a:xfrm>
            <a:off x="11347200" y="69840"/>
            <a:ext cx="798840" cy="6915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Uso 2</a:t>
            </a:r>
            <a:r>
              <a:rPr lang="pt-BR" dirty="0" smtClean="0"/>
              <a:t> </a:t>
            </a:r>
            <a:r>
              <a:rPr lang="pt-BR" dirty="0"/>
              <a:t>- Documentação</a:t>
            </a:r>
          </a:p>
        </p:txBody>
      </p:sp>
      <p:graphicFrame>
        <p:nvGraphicFramePr>
          <p:cNvPr id="4" name="Tabela 3"/>
          <p:cNvGraphicFramePr>
            <a:graphicFrameLocks noGrp="1"/>
          </p:cNvGraphicFramePr>
          <p:nvPr>
            <p:extLst>
              <p:ext uri="{D42A27DB-BD31-4B8C-83A1-F6EECF244321}">
                <p14:modId xmlns:p14="http://schemas.microsoft.com/office/powerpoint/2010/main" val="1678266807"/>
              </p:ext>
            </p:extLst>
          </p:nvPr>
        </p:nvGraphicFramePr>
        <p:xfrm>
          <a:off x="1810829" y="1998894"/>
          <a:ext cx="8594726" cy="138176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2772646873"/>
                    </a:ext>
                  </a:extLst>
                </a:gridCol>
                <a:gridCol w="4297363">
                  <a:extLst>
                    <a:ext uri="{9D8B030D-6E8A-4147-A177-3AD203B41FA5}">
                      <a16:colId xmlns:a16="http://schemas.microsoft.com/office/drawing/2014/main" val="824427298"/>
                    </a:ext>
                  </a:extLst>
                </a:gridCol>
              </a:tblGrid>
              <a:tr h="370840">
                <a:tc gridSpan="2">
                  <a:txBody>
                    <a:bodyPr/>
                    <a:lstStyle/>
                    <a:p>
                      <a:pPr algn="ctr"/>
                      <a:r>
                        <a:rPr lang="pt-BR" b="1" dirty="0" smtClean="0">
                          <a:solidFill>
                            <a:schemeClr val="bg1"/>
                          </a:solidFill>
                        </a:rPr>
                        <a:t>Fluxo Alternativo</a:t>
                      </a:r>
                      <a:r>
                        <a:rPr lang="pt-BR" b="1" baseline="0" dirty="0" smtClean="0">
                          <a:solidFill>
                            <a:schemeClr val="bg1"/>
                          </a:solidFill>
                        </a:rPr>
                        <a:t> B </a:t>
                      </a:r>
                      <a:r>
                        <a:rPr lang="pt-BR" sz="1800" b="1" kern="1200" dirty="0" smtClean="0">
                          <a:solidFill>
                            <a:schemeClr val="lt1"/>
                          </a:solidFill>
                          <a:effectLst/>
                          <a:latin typeface="+mn-lt"/>
                          <a:ea typeface="+mn-ea"/>
                          <a:cs typeface="+mn-cs"/>
                        </a:rPr>
                        <a:t>– Usuário clicou em “Esqueci minha senha.”.</a:t>
                      </a:r>
                      <a:endParaRPr lang="pt-BR"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3177210904"/>
                  </a:ext>
                </a:extLst>
              </a:tr>
              <a:tr h="370840">
                <a:tc>
                  <a:txBody>
                    <a:bodyPr/>
                    <a:lstStyle/>
                    <a:p>
                      <a:r>
                        <a:rPr lang="pt-BR" b="0" dirty="0" smtClean="0">
                          <a:solidFill>
                            <a:schemeClr val="tx1"/>
                          </a:solidFill>
                        </a:rPr>
                        <a:t>Ações</a:t>
                      </a:r>
                      <a:r>
                        <a:rPr lang="pt-BR" b="0" baseline="0" dirty="0" smtClean="0">
                          <a:solidFill>
                            <a:schemeClr val="tx1"/>
                          </a:solidFill>
                        </a:rPr>
                        <a:t> dos atores:</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smtClean="0">
                          <a:solidFill>
                            <a:schemeClr val="tx1"/>
                          </a:solidFill>
                        </a:rPr>
                        <a:t>Ações do sistema:</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3032349519"/>
                  </a:ext>
                </a:extLst>
              </a:tr>
              <a:tr h="370840">
                <a:tc>
                  <a:txBody>
                    <a:bodyPr/>
                    <a:lstStyle/>
                    <a:p>
                      <a:r>
                        <a:rPr lang="pt-BR" sz="1800" kern="1200" dirty="0" smtClean="0">
                          <a:solidFill>
                            <a:schemeClr val="dk1"/>
                          </a:solidFill>
                          <a:effectLst/>
                          <a:latin typeface="+mn-lt"/>
                          <a:ea typeface="+mn-ea"/>
                          <a:cs typeface="+mn-cs"/>
                        </a:rPr>
                        <a:t>1. Clica em recuperar senha.</a:t>
                      </a:r>
                      <a:endParaRPr lang="pt-BR"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dirty="0" smtClean="0">
                          <a:solidFill>
                            <a:schemeClr val="dk1"/>
                          </a:solidFill>
                          <a:effectLst/>
                          <a:latin typeface="+mn-lt"/>
                          <a:ea typeface="+mn-ea"/>
                          <a:cs typeface="+mn-cs"/>
                        </a:rPr>
                        <a:t>2. Executa o caso de uso “Recuperar Senha”.</a:t>
                      </a:r>
                      <a:endParaRPr lang="pt-BR"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48598638"/>
                  </a:ext>
                </a:extLst>
              </a:tr>
            </a:tbl>
          </a:graphicData>
        </a:graphic>
      </p:graphicFrame>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3579657850"/>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CustomShape 1"/>
          <p:cNvSpPr/>
          <p:nvPr/>
        </p:nvSpPr>
        <p:spPr>
          <a:xfrm>
            <a:off x="970920" y="526320"/>
            <a:ext cx="9691920" cy="720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90000"/>
              </a:lnSpc>
            </a:pPr>
            <a:r>
              <a:rPr lang="pt-BR" sz="4400" strike="noStrike" spc="-46">
                <a:solidFill>
                  <a:srgbClr val="000000"/>
                </a:solidFill>
                <a:uFill>
                  <a:solidFill>
                    <a:srgbClr val="FFFFFF"/>
                  </a:solidFill>
                </a:uFill>
                <a:latin typeface="Century Schoolbook"/>
                <a:ea typeface="DejaVu Sans"/>
              </a:rPr>
              <a:t>Planejamento de Atividades</a:t>
            </a:r>
            <a:endParaRPr lang="pt-BR" sz="1800" strike="noStrike" spc="-1">
              <a:solidFill>
                <a:srgbClr val="000000"/>
              </a:solidFill>
              <a:uFill>
                <a:solidFill>
                  <a:srgbClr val="FFFFFF"/>
                </a:solidFill>
              </a:uFill>
              <a:latin typeface="Arial"/>
            </a:endParaRPr>
          </a:p>
        </p:txBody>
      </p:sp>
      <p:graphicFrame>
        <p:nvGraphicFramePr>
          <p:cNvPr id="195" name="Table 2"/>
          <p:cNvGraphicFramePr/>
          <p:nvPr/>
        </p:nvGraphicFramePr>
        <p:xfrm>
          <a:off x="318600" y="1648800"/>
          <a:ext cx="10653840" cy="4724400"/>
        </p:xfrm>
        <a:graphic>
          <a:graphicData uri="http://schemas.openxmlformats.org/drawingml/2006/table">
            <a:tbl>
              <a:tblPr/>
              <a:tblGrid>
                <a:gridCol w="2663280">
                  <a:extLst>
                    <a:ext uri="{9D8B030D-6E8A-4147-A177-3AD203B41FA5}">
                      <a16:colId xmlns:a16="http://schemas.microsoft.com/office/drawing/2014/main" val="20000"/>
                    </a:ext>
                  </a:extLst>
                </a:gridCol>
                <a:gridCol w="2663280">
                  <a:extLst>
                    <a:ext uri="{9D8B030D-6E8A-4147-A177-3AD203B41FA5}">
                      <a16:colId xmlns:a16="http://schemas.microsoft.com/office/drawing/2014/main" val="20001"/>
                    </a:ext>
                  </a:extLst>
                </a:gridCol>
                <a:gridCol w="2663280">
                  <a:extLst>
                    <a:ext uri="{9D8B030D-6E8A-4147-A177-3AD203B41FA5}">
                      <a16:colId xmlns:a16="http://schemas.microsoft.com/office/drawing/2014/main" val="20002"/>
                    </a:ext>
                  </a:extLst>
                </a:gridCol>
                <a:gridCol w="2664000">
                  <a:extLst>
                    <a:ext uri="{9D8B030D-6E8A-4147-A177-3AD203B41FA5}">
                      <a16:colId xmlns:a16="http://schemas.microsoft.com/office/drawing/2014/main" val="20003"/>
                    </a:ext>
                  </a:extLst>
                </a:gridCol>
              </a:tblGrid>
              <a:tr h="628200">
                <a:tc gridSpan="4">
                  <a:txBody>
                    <a:bodyPr/>
                    <a:lstStyle/>
                    <a:p>
                      <a:pPr algn="ctr">
                        <a:lnSpc>
                          <a:spcPct val="100000"/>
                        </a:lnSpc>
                      </a:pPr>
                      <a:r>
                        <a:rPr lang="pt-BR" sz="1800" b="1" strike="noStrike" spc="-1">
                          <a:solidFill>
                            <a:srgbClr val="FFFFFF"/>
                          </a:solidFill>
                          <a:uFill>
                            <a:solidFill>
                              <a:srgbClr val="FFFFFF"/>
                            </a:solidFill>
                          </a:uFill>
                          <a:latin typeface="Century Schoolbook"/>
                          <a:ea typeface="DejaVu Sans"/>
                        </a:rPr>
                        <a:t>Planejamento das Iterações para o Desenvolvimento dos Casos de Uso</a:t>
                      </a:r>
                      <a:endParaRPr lang="pt-BR" sz="1800" strike="noStrike" spc="-1">
                        <a:solidFill>
                          <a:srgbClr val="000000"/>
                        </a:solidFill>
                        <a:uFill>
                          <a:solidFill>
                            <a:srgbClr val="FFFFFF"/>
                          </a:solidFill>
                        </a:uFill>
                        <a:latin typeface="Arial"/>
                      </a:endParaRPr>
                    </a:p>
                    <a:p>
                      <a:pPr algn="ctr">
                        <a:lnSpc>
                          <a:spcPct val="100000"/>
                        </a:lnSpc>
                      </a:pPr>
                      <a:r>
                        <a:rPr lang="pt-BR" sz="1800" b="1" strike="noStrike" spc="-1">
                          <a:solidFill>
                            <a:srgbClr val="FFFFFF"/>
                          </a:solidFill>
                          <a:uFill>
                            <a:solidFill>
                              <a:srgbClr val="FFFFFF"/>
                            </a:solidFill>
                          </a:uFill>
                          <a:latin typeface="Century Schoolbook"/>
                          <a:ea typeface="DejaVu Sans"/>
                        </a:rPr>
                        <a:t>Módulo de Cadastros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hMerge="1">
                  <a:txBody>
                    <a:bodyPr/>
                    <a:lstStyle/>
                    <a:p>
                      <a:endParaRPr lang="pt-BR"/>
                    </a:p>
                  </a:txBody>
                  <a:tcPr>
                    <a:solidFill>
                      <a:srgbClr val="729FCF"/>
                    </a:solidFill>
                  </a:tcPr>
                </a:tc>
                <a:tc hMerge="1">
                  <a:txBody>
                    <a:bodyPr/>
                    <a:lstStyle/>
                    <a:p>
                      <a:endParaRPr lang="pt-BR"/>
                    </a:p>
                  </a:txBody>
                  <a:tcPr>
                    <a:solidFill>
                      <a:srgbClr val="729FCF"/>
                    </a:solidFill>
                  </a:tcPr>
                </a:tc>
                <a:tc hMerge="1">
                  <a:txBody>
                    <a:bodyPr/>
                    <a:lstStyle/>
                    <a:p>
                      <a:endParaRPr lang="pt-BR"/>
                    </a:p>
                  </a:txBody>
                  <a:tcPr>
                    <a:solidFill>
                      <a:srgbClr val="729FCF"/>
                    </a:solidFill>
                  </a:tcPr>
                </a:tc>
                <a:extLst>
                  <a:ext uri="{0D108BD9-81ED-4DB2-BD59-A6C34878D82A}">
                    <a16:rowId xmlns:a16="http://schemas.microsoft.com/office/drawing/2014/main" val="10000"/>
                  </a:ext>
                </a:extLst>
              </a:tr>
              <a:tr h="592200">
                <a:tc>
                  <a:txBody>
                    <a:bodyPr/>
                    <a:lstStyle/>
                    <a:p>
                      <a:pPr algn="ctr">
                        <a:lnSpc>
                          <a:spcPct val="100000"/>
                        </a:lnSpc>
                      </a:pPr>
                      <a:r>
                        <a:rPr lang="pt-BR" sz="1600" strike="noStrike" spc="-1">
                          <a:solidFill>
                            <a:srgbClr val="000000"/>
                          </a:solidFill>
                          <a:uFill>
                            <a:solidFill>
                              <a:srgbClr val="FFFFFF"/>
                            </a:solidFill>
                          </a:uFill>
                          <a:latin typeface="Century Schoolbook"/>
                          <a:ea typeface="DejaVu Sans"/>
                        </a:rPr>
                        <a:t>Iteração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ea typeface="DejaVu Sans"/>
                        </a:rPr>
                        <a:t>Data Prevista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ea typeface="DejaVu Sans"/>
                        </a:rPr>
                        <a:t>Casos de Uso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ea typeface="DejaVu Sans"/>
                        </a:rPr>
                        <a:t>Equipe Responsável </a:t>
                      </a:r>
                      <a:endParaRPr lang="pt-BR" sz="1800" strike="noStrike" spc="-1">
                        <a:solidFill>
                          <a:srgbClr val="000000"/>
                        </a:solidFill>
                        <a:uFill>
                          <a:solidFill>
                            <a:srgbClr val="FFFFFF"/>
                          </a:solidFill>
                        </a:uFill>
                        <a:latin typeface="Arial"/>
                      </a:endParaRPr>
                    </a:p>
                    <a:p>
                      <a:pPr algn="ctr">
                        <a:lnSpc>
                          <a:spcPct val="100000"/>
                        </a:lnSpc>
                      </a:pP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extLst>
                  <a:ext uri="{0D108BD9-81ED-4DB2-BD59-A6C34878D82A}">
                    <a16:rowId xmlns:a16="http://schemas.microsoft.com/office/drawing/2014/main" val="10001"/>
                  </a:ext>
                </a:extLst>
              </a:tr>
              <a:tr h="1629720">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#03</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09/09/2016</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Arial"/>
                          <a:ea typeface="DejaVu Sans"/>
                        </a:rPr>
                        <a:t>Consultar Periodicidade de Medição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Arial"/>
                          <a:ea typeface="DejaVu Sans"/>
                        </a:rPr>
                        <a:t>Wesley Zimmer(Analista), Samuel Silva (Desenvolvedor),Victor Zanelo (Desenvolvedor)  e Daniel Oliveira (DBA)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2"/>
                  </a:ext>
                </a:extLst>
              </a:tr>
              <a:tr h="1629720">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#03</a:t>
                      </a:r>
                      <a:endParaRPr lang="pt-BR" sz="1800" strike="noStrike" spc="-1">
                        <a:solidFill>
                          <a:srgbClr val="000000"/>
                        </a:solidFill>
                        <a:uFill>
                          <a:solidFill>
                            <a:srgbClr val="FFFFFF"/>
                          </a:solidFill>
                        </a:uFill>
                        <a:latin typeface="Arial"/>
                      </a:endParaRPr>
                    </a:p>
                    <a:p>
                      <a:pPr>
                        <a:lnSpc>
                          <a:spcPct val="100000"/>
                        </a:lnSpc>
                      </a:pP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09/09/2016</a:t>
                      </a:r>
                      <a:endParaRPr lang="pt-BR" sz="1800" strike="noStrike" spc="-1">
                        <a:solidFill>
                          <a:srgbClr val="000000"/>
                        </a:solidFill>
                        <a:uFill>
                          <a:solidFill>
                            <a:srgbClr val="FFFFFF"/>
                          </a:solidFill>
                        </a:uFill>
                        <a:latin typeface="Arial"/>
                      </a:endParaRPr>
                    </a:p>
                    <a:p>
                      <a:pPr>
                        <a:lnSpc>
                          <a:spcPct val="100000"/>
                        </a:lnSpc>
                      </a:pP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Arial"/>
                          <a:ea typeface="DejaVu Sans"/>
                        </a:rPr>
                        <a:t>Importar Arquivo de Medições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Arial"/>
                          <a:ea typeface="DejaVu Sans"/>
                        </a:rPr>
                        <a:t>Wesley Zimmer(Analista), Samuel Silva (Desenvolvedor),Victor Zanelo (Desenvolvedor)  e Daniel Oliveira (DBA)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3"/>
                  </a:ext>
                </a:extLst>
              </a:tr>
            </a:tbl>
          </a:graphicData>
        </a:graphic>
      </p:graphicFrame>
      <p:pic>
        <p:nvPicPr>
          <p:cNvPr id="196" name="Imagem 4"/>
          <p:cNvPicPr/>
          <p:nvPr/>
        </p:nvPicPr>
        <p:blipFill>
          <a:blip r:embed="rId2"/>
          <a:stretch/>
        </p:blipFill>
        <p:spPr>
          <a:xfrm>
            <a:off x="11347200" y="69840"/>
            <a:ext cx="798840" cy="6915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ustomShape 1"/>
          <p:cNvSpPr/>
          <p:nvPr/>
        </p:nvSpPr>
        <p:spPr>
          <a:xfrm>
            <a:off x="970920" y="526320"/>
            <a:ext cx="9691920" cy="720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90000"/>
              </a:lnSpc>
            </a:pPr>
            <a:r>
              <a:rPr lang="pt-BR" sz="4400" strike="noStrike" spc="-46">
                <a:solidFill>
                  <a:srgbClr val="000000"/>
                </a:solidFill>
                <a:uFill>
                  <a:solidFill>
                    <a:srgbClr val="FFFFFF"/>
                  </a:solidFill>
                </a:uFill>
                <a:latin typeface="Century Schoolbook"/>
                <a:ea typeface="DejaVu Sans"/>
              </a:rPr>
              <a:t>Planejamento de Atividades</a:t>
            </a:r>
            <a:endParaRPr lang="pt-BR" sz="1800" strike="noStrike" spc="-1">
              <a:solidFill>
                <a:srgbClr val="000000"/>
              </a:solidFill>
              <a:uFill>
                <a:solidFill>
                  <a:srgbClr val="FFFFFF"/>
                </a:solidFill>
              </a:uFill>
              <a:latin typeface="Arial"/>
            </a:endParaRPr>
          </a:p>
        </p:txBody>
      </p:sp>
      <p:graphicFrame>
        <p:nvGraphicFramePr>
          <p:cNvPr id="198" name="Table 2"/>
          <p:cNvGraphicFramePr/>
          <p:nvPr/>
        </p:nvGraphicFramePr>
        <p:xfrm>
          <a:off x="318600" y="1648800"/>
          <a:ext cx="10653840" cy="4450080"/>
        </p:xfrm>
        <a:graphic>
          <a:graphicData uri="http://schemas.openxmlformats.org/drawingml/2006/table">
            <a:tbl>
              <a:tblPr/>
              <a:tblGrid>
                <a:gridCol w="2663280">
                  <a:extLst>
                    <a:ext uri="{9D8B030D-6E8A-4147-A177-3AD203B41FA5}">
                      <a16:colId xmlns:a16="http://schemas.microsoft.com/office/drawing/2014/main" val="20000"/>
                    </a:ext>
                  </a:extLst>
                </a:gridCol>
                <a:gridCol w="2663280">
                  <a:extLst>
                    <a:ext uri="{9D8B030D-6E8A-4147-A177-3AD203B41FA5}">
                      <a16:colId xmlns:a16="http://schemas.microsoft.com/office/drawing/2014/main" val="20001"/>
                    </a:ext>
                  </a:extLst>
                </a:gridCol>
                <a:gridCol w="2663280">
                  <a:extLst>
                    <a:ext uri="{9D8B030D-6E8A-4147-A177-3AD203B41FA5}">
                      <a16:colId xmlns:a16="http://schemas.microsoft.com/office/drawing/2014/main" val="20002"/>
                    </a:ext>
                  </a:extLst>
                </a:gridCol>
                <a:gridCol w="2664000">
                  <a:extLst>
                    <a:ext uri="{9D8B030D-6E8A-4147-A177-3AD203B41FA5}">
                      <a16:colId xmlns:a16="http://schemas.microsoft.com/office/drawing/2014/main" val="20003"/>
                    </a:ext>
                  </a:extLst>
                </a:gridCol>
              </a:tblGrid>
              <a:tr h="628200">
                <a:tc gridSpan="4">
                  <a:txBody>
                    <a:bodyPr/>
                    <a:lstStyle/>
                    <a:p>
                      <a:pPr algn="ctr">
                        <a:lnSpc>
                          <a:spcPct val="100000"/>
                        </a:lnSpc>
                      </a:pPr>
                      <a:r>
                        <a:rPr lang="pt-BR" sz="1800" b="1" strike="noStrike" spc="-1">
                          <a:solidFill>
                            <a:srgbClr val="FFFFFF"/>
                          </a:solidFill>
                          <a:uFill>
                            <a:solidFill>
                              <a:srgbClr val="FFFFFF"/>
                            </a:solidFill>
                          </a:uFill>
                          <a:latin typeface="Century Schoolbook"/>
                          <a:ea typeface="DejaVu Sans"/>
                        </a:rPr>
                        <a:t>Planejamento das Iterações para o Desenvolvimento dos Casos de Uso</a:t>
                      </a:r>
                      <a:endParaRPr lang="pt-BR" sz="1800" strike="noStrike" spc="-1">
                        <a:solidFill>
                          <a:srgbClr val="000000"/>
                        </a:solidFill>
                        <a:uFill>
                          <a:solidFill>
                            <a:srgbClr val="FFFFFF"/>
                          </a:solidFill>
                        </a:uFill>
                        <a:latin typeface="Arial"/>
                      </a:endParaRPr>
                    </a:p>
                    <a:p>
                      <a:pPr algn="ctr">
                        <a:lnSpc>
                          <a:spcPct val="100000"/>
                        </a:lnSpc>
                      </a:pPr>
                      <a:r>
                        <a:rPr lang="pt-BR" sz="1800" b="1" strike="noStrike" spc="-1">
                          <a:solidFill>
                            <a:srgbClr val="FFFFFF"/>
                          </a:solidFill>
                          <a:uFill>
                            <a:solidFill>
                              <a:srgbClr val="FFFFFF"/>
                            </a:solidFill>
                          </a:uFill>
                          <a:latin typeface="Century Schoolbook"/>
                          <a:ea typeface="DejaVu Sans"/>
                        </a:rPr>
                        <a:t>Módulo de Cadastros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hMerge="1">
                  <a:txBody>
                    <a:bodyPr/>
                    <a:lstStyle/>
                    <a:p>
                      <a:endParaRPr lang="pt-BR"/>
                    </a:p>
                  </a:txBody>
                  <a:tcPr>
                    <a:solidFill>
                      <a:srgbClr val="729FCF"/>
                    </a:solidFill>
                  </a:tcPr>
                </a:tc>
                <a:tc hMerge="1">
                  <a:txBody>
                    <a:bodyPr/>
                    <a:lstStyle/>
                    <a:p>
                      <a:endParaRPr lang="pt-BR"/>
                    </a:p>
                  </a:txBody>
                  <a:tcPr>
                    <a:solidFill>
                      <a:srgbClr val="729FCF"/>
                    </a:solidFill>
                  </a:tcPr>
                </a:tc>
                <a:tc hMerge="1">
                  <a:txBody>
                    <a:bodyPr/>
                    <a:lstStyle/>
                    <a:p>
                      <a:endParaRPr lang="pt-BR"/>
                    </a:p>
                  </a:txBody>
                  <a:tcPr>
                    <a:solidFill>
                      <a:srgbClr val="729FCF"/>
                    </a:solidFill>
                  </a:tcPr>
                </a:tc>
                <a:extLst>
                  <a:ext uri="{0D108BD9-81ED-4DB2-BD59-A6C34878D82A}">
                    <a16:rowId xmlns:a16="http://schemas.microsoft.com/office/drawing/2014/main" val="10000"/>
                  </a:ext>
                </a:extLst>
              </a:tr>
              <a:tr h="592200">
                <a:tc>
                  <a:txBody>
                    <a:bodyPr/>
                    <a:lstStyle/>
                    <a:p>
                      <a:pPr algn="ctr">
                        <a:lnSpc>
                          <a:spcPct val="100000"/>
                        </a:lnSpc>
                      </a:pPr>
                      <a:r>
                        <a:rPr lang="pt-BR" sz="1600" strike="noStrike" spc="-1">
                          <a:solidFill>
                            <a:srgbClr val="000000"/>
                          </a:solidFill>
                          <a:uFill>
                            <a:solidFill>
                              <a:srgbClr val="FFFFFF"/>
                            </a:solidFill>
                          </a:uFill>
                          <a:latin typeface="Century Schoolbook"/>
                          <a:ea typeface="DejaVu Sans"/>
                        </a:rPr>
                        <a:t>Iteração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ea typeface="DejaVu Sans"/>
                        </a:rPr>
                        <a:t>Data Prevista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ea typeface="DejaVu Sans"/>
                        </a:rPr>
                        <a:t>Casos de Uso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ea typeface="DejaVu Sans"/>
                        </a:rPr>
                        <a:t>Equipe Responsável </a:t>
                      </a:r>
                      <a:endParaRPr lang="pt-BR" sz="1800" strike="noStrike" spc="-1">
                        <a:solidFill>
                          <a:srgbClr val="000000"/>
                        </a:solidFill>
                        <a:uFill>
                          <a:solidFill>
                            <a:srgbClr val="FFFFFF"/>
                          </a:solidFill>
                        </a:uFill>
                        <a:latin typeface="Arial"/>
                      </a:endParaRPr>
                    </a:p>
                    <a:p>
                      <a:pPr algn="ctr">
                        <a:lnSpc>
                          <a:spcPct val="100000"/>
                        </a:lnSpc>
                      </a:pP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extLst>
                  <a:ext uri="{0D108BD9-81ED-4DB2-BD59-A6C34878D82A}">
                    <a16:rowId xmlns:a16="http://schemas.microsoft.com/office/drawing/2014/main" val="10001"/>
                  </a:ext>
                </a:extLst>
              </a:tr>
              <a:tr h="1629720">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#04</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30/09/2016</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Arial"/>
                          <a:ea typeface="DejaVu Sans"/>
                        </a:rPr>
                        <a:t>Exportar Arquivo de Medições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Arial"/>
                          <a:ea typeface="DejaVu Sans"/>
                        </a:rPr>
                        <a:t>Wesley Zimmer(Analista), Samuel Silva (Desenvolvedor),Victor Zanelo (Desenvolvedor)  e Daniel Oliveira (DBA)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2"/>
                  </a:ext>
                </a:extLst>
              </a:tr>
              <a:tr h="1373400">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#04</a:t>
                      </a:r>
                      <a:endParaRPr lang="pt-BR" sz="1800" strike="noStrike" spc="-1">
                        <a:solidFill>
                          <a:srgbClr val="000000"/>
                        </a:solidFill>
                        <a:uFill>
                          <a:solidFill>
                            <a:srgbClr val="FFFFFF"/>
                          </a:solidFill>
                        </a:uFill>
                        <a:latin typeface="Arial"/>
                      </a:endParaRPr>
                    </a:p>
                    <a:p>
                      <a:pPr>
                        <a:lnSpc>
                          <a:spcPct val="100000"/>
                        </a:lnSpc>
                      </a:pP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30/09/2016</a:t>
                      </a:r>
                      <a:endParaRPr lang="pt-BR" sz="1800" strike="noStrike" spc="-1">
                        <a:solidFill>
                          <a:srgbClr val="000000"/>
                        </a:solidFill>
                        <a:uFill>
                          <a:solidFill>
                            <a:srgbClr val="FFFFFF"/>
                          </a:solidFill>
                        </a:uFill>
                        <a:latin typeface="Arial"/>
                      </a:endParaRPr>
                    </a:p>
                    <a:p>
                      <a:pPr>
                        <a:lnSpc>
                          <a:spcPct val="100000"/>
                        </a:lnSpc>
                      </a:pP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Arial"/>
                          <a:ea typeface="DejaVu Sans"/>
                        </a:rPr>
                        <a:t>Gerenciar Periocdicidade de Transmissão de Arquivo da PCD</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Arial"/>
                          <a:ea typeface="DejaVu Sans"/>
                        </a:rPr>
                        <a:t>Mariana Gutierres(Analista), Rafael Braganholli (Desenvolvedor) e Sabrina Bonini (DBA)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3"/>
                  </a:ext>
                </a:extLst>
              </a:tr>
            </a:tbl>
          </a:graphicData>
        </a:graphic>
      </p:graphicFrame>
      <p:pic>
        <p:nvPicPr>
          <p:cNvPr id="199" name="Imagem 4"/>
          <p:cNvPicPr/>
          <p:nvPr/>
        </p:nvPicPr>
        <p:blipFill>
          <a:blip r:embed="rId2"/>
          <a:stretch/>
        </p:blipFill>
        <p:spPr>
          <a:xfrm>
            <a:off x="11347200" y="69840"/>
            <a:ext cx="798840" cy="6915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CustomShape 1"/>
          <p:cNvSpPr/>
          <p:nvPr/>
        </p:nvSpPr>
        <p:spPr>
          <a:xfrm>
            <a:off x="970920" y="526320"/>
            <a:ext cx="9691920" cy="720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90000"/>
              </a:lnSpc>
            </a:pPr>
            <a:r>
              <a:rPr lang="pt-BR" sz="4400" strike="noStrike" spc="-46">
                <a:solidFill>
                  <a:srgbClr val="000000"/>
                </a:solidFill>
                <a:uFill>
                  <a:solidFill>
                    <a:srgbClr val="FFFFFF"/>
                  </a:solidFill>
                </a:uFill>
                <a:latin typeface="Century Schoolbook"/>
                <a:ea typeface="DejaVu Sans"/>
              </a:rPr>
              <a:t>Planejamento de Atividades</a:t>
            </a:r>
            <a:endParaRPr lang="pt-BR" sz="1800" strike="noStrike" spc="-1">
              <a:solidFill>
                <a:srgbClr val="000000"/>
              </a:solidFill>
              <a:uFill>
                <a:solidFill>
                  <a:srgbClr val="FFFFFF"/>
                </a:solidFill>
              </a:uFill>
              <a:latin typeface="Arial"/>
            </a:endParaRPr>
          </a:p>
        </p:txBody>
      </p:sp>
      <p:graphicFrame>
        <p:nvGraphicFramePr>
          <p:cNvPr id="201" name="Table 2"/>
          <p:cNvGraphicFramePr/>
          <p:nvPr/>
        </p:nvGraphicFramePr>
        <p:xfrm>
          <a:off x="318600" y="1648800"/>
          <a:ext cx="10653840" cy="4450080"/>
        </p:xfrm>
        <a:graphic>
          <a:graphicData uri="http://schemas.openxmlformats.org/drawingml/2006/table">
            <a:tbl>
              <a:tblPr/>
              <a:tblGrid>
                <a:gridCol w="2663280">
                  <a:extLst>
                    <a:ext uri="{9D8B030D-6E8A-4147-A177-3AD203B41FA5}">
                      <a16:colId xmlns:a16="http://schemas.microsoft.com/office/drawing/2014/main" val="20000"/>
                    </a:ext>
                  </a:extLst>
                </a:gridCol>
                <a:gridCol w="2663280">
                  <a:extLst>
                    <a:ext uri="{9D8B030D-6E8A-4147-A177-3AD203B41FA5}">
                      <a16:colId xmlns:a16="http://schemas.microsoft.com/office/drawing/2014/main" val="20001"/>
                    </a:ext>
                  </a:extLst>
                </a:gridCol>
                <a:gridCol w="2663280">
                  <a:extLst>
                    <a:ext uri="{9D8B030D-6E8A-4147-A177-3AD203B41FA5}">
                      <a16:colId xmlns:a16="http://schemas.microsoft.com/office/drawing/2014/main" val="20002"/>
                    </a:ext>
                  </a:extLst>
                </a:gridCol>
                <a:gridCol w="2664000">
                  <a:extLst>
                    <a:ext uri="{9D8B030D-6E8A-4147-A177-3AD203B41FA5}">
                      <a16:colId xmlns:a16="http://schemas.microsoft.com/office/drawing/2014/main" val="20003"/>
                    </a:ext>
                  </a:extLst>
                </a:gridCol>
              </a:tblGrid>
              <a:tr h="628200">
                <a:tc gridSpan="4">
                  <a:txBody>
                    <a:bodyPr/>
                    <a:lstStyle/>
                    <a:p>
                      <a:pPr algn="ctr">
                        <a:lnSpc>
                          <a:spcPct val="100000"/>
                        </a:lnSpc>
                      </a:pPr>
                      <a:r>
                        <a:rPr lang="pt-BR" sz="1800" b="1" strike="noStrike" spc="-1">
                          <a:solidFill>
                            <a:srgbClr val="FFFFFF"/>
                          </a:solidFill>
                          <a:uFill>
                            <a:solidFill>
                              <a:srgbClr val="FFFFFF"/>
                            </a:solidFill>
                          </a:uFill>
                          <a:latin typeface="Century Schoolbook"/>
                          <a:ea typeface="DejaVu Sans"/>
                        </a:rPr>
                        <a:t>Planejamento das Iterações para o Desenvolvimento dos Casos de Uso</a:t>
                      </a:r>
                      <a:endParaRPr lang="pt-BR" sz="1800" strike="noStrike" spc="-1">
                        <a:solidFill>
                          <a:srgbClr val="000000"/>
                        </a:solidFill>
                        <a:uFill>
                          <a:solidFill>
                            <a:srgbClr val="FFFFFF"/>
                          </a:solidFill>
                        </a:uFill>
                        <a:latin typeface="Arial"/>
                      </a:endParaRPr>
                    </a:p>
                    <a:p>
                      <a:pPr algn="ctr">
                        <a:lnSpc>
                          <a:spcPct val="100000"/>
                        </a:lnSpc>
                      </a:pPr>
                      <a:r>
                        <a:rPr lang="pt-BR" sz="1800" b="1" strike="noStrike" spc="-1">
                          <a:solidFill>
                            <a:srgbClr val="FFFFFF"/>
                          </a:solidFill>
                          <a:uFill>
                            <a:solidFill>
                              <a:srgbClr val="FFFFFF"/>
                            </a:solidFill>
                          </a:uFill>
                          <a:latin typeface="Century Schoolbook"/>
                          <a:ea typeface="DejaVu Sans"/>
                        </a:rPr>
                        <a:t>Módulo de Cadastros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hMerge="1">
                  <a:txBody>
                    <a:bodyPr/>
                    <a:lstStyle/>
                    <a:p>
                      <a:endParaRPr lang="pt-BR"/>
                    </a:p>
                  </a:txBody>
                  <a:tcPr>
                    <a:solidFill>
                      <a:srgbClr val="729FCF"/>
                    </a:solidFill>
                  </a:tcPr>
                </a:tc>
                <a:tc hMerge="1">
                  <a:txBody>
                    <a:bodyPr/>
                    <a:lstStyle/>
                    <a:p>
                      <a:endParaRPr lang="pt-BR"/>
                    </a:p>
                  </a:txBody>
                  <a:tcPr>
                    <a:solidFill>
                      <a:srgbClr val="729FCF"/>
                    </a:solidFill>
                  </a:tcPr>
                </a:tc>
                <a:tc hMerge="1">
                  <a:txBody>
                    <a:bodyPr/>
                    <a:lstStyle/>
                    <a:p>
                      <a:endParaRPr lang="pt-BR"/>
                    </a:p>
                  </a:txBody>
                  <a:tcPr>
                    <a:solidFill>
                      <a:srgbClr val="729FCF"/>
                    </a:solidFill>
                  </a:tcPr>
                </a:tc>
                <a:extLst>
                  <a:ext uri="{0D108BD9-81ED-4DB2-BD59-A6C34878D82A}">
                    <a16:rowId xmlns:a16="http://schemas.microsoft.com/office/drawing/2014/main" val="10000"/>
                  </a:ext>
                </a:extLst>
              </a:tr>
              <a:tr h="592200">
                <a:tc>
                  <a:txBody>
                    <a:bodyPr/>
                    <a:lstStyle/>
                    <a:p>
                      <a:pPr algn="ctr">
                        <a:lnSpc>
                          <a:spcPct val="100000"/>
                        </a:lnSpc>
                      </a:pPr>
                      <a:r>
                        <a:rPr lang="pt-BR" sz="1600" strike="noStrike" spc="-1">
                          <a:solidFill>
                            <a:srgbClr val="000000"/>
                          </a:solidFill>
                          <a:uFill>
                            <a:solidFill>
                              <a:srgbClr val="FFFFFF"/>
                            </a:solidFill>
                          </a:uFill>
                          <a:latin typeface="Century Schoolbook"/>
                          <a:ea typeface="DejaVu Sans"/>
                        </a:rPr>
                        <a:t>Iteração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ea typeface="DejaVu Sans"/>
                        </a:rPr>
                        <a:t>Data Prevista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ea typeface="DejaVu Sans"/>
                        </a:rPr>
                        <a:t>Casos de Uso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ea typeface="DejaVu Sans"/>
                        </a:rPr>
                        <a:t>Equipe Responsável </a:t>
                      </a:r>
                      <a:endParaRPr lang="pt-BR" sz="1800" strike="noStrike" spc="-1">
                        <a:solidFill>
                          <a:srgbClr val="000000"/>
                        </a:solidFill>
                        <a:uFill>
                          <a:solidFill>
                            <a:srgbClr val="FFFFFF"/>
                          </a:solidFill>
                        </a:uFill>
                        <a:latin typeface="Arial"/>
                      </a:endParaRPr>
                    </a:p>
                    <a:p>
                      <a:pPr algn="ctr">
                        <a:lnSpc>
                          <a:spcPct val="100000"/>
                        </a:lnSpc>
                      </a:pP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extLst>
                  <a:ext uri="{0D108BD9-81ED-4DB2-BD59-A6C34878D82A}">
                    <a16:rowId xmlns:a16="http://schemas.microsoft.com/office/drawing/2014/main" val="10001"/>
                  </a:ext>
                </a:extLst>
              </a:tr>
              <a:tr h="1629720">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#04</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30/09/2016</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Arial"/>
                          <a:ea typeface="DejaVu Sans"/>
                        </a:rPr>
                        <a:t>Criar Periodicidade de Transmissão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Arial"/>
                          <a:ea typeface="DejaVu Sans"/>
                        </a:rPr>
                        <a:t>Wesley Zimmer(Analista), Samuel Silva (Desenvolvedor),Victor Zanelo (Desenvolvedor)  e Daniel Oliveira (DBA)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2"/>
                  </a:ext>
                </a:extLst>
              </a:tr>
              <a:tr h="1373400">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#05</a:t>
                      </a:r>
                      <a:endParaRPr lang="pt-BR" sz="1800" strike="noStrike" spc="-1">
                        <a:solidFill>
                          <a:srgbClr val="000000"/>
                        </a:solidFill>
                        <a:uFill>
                          <a:solidFill>
                            <a:srgbClr val="FFFFFF"/>
                          </a:solidFill>
                        </a:uFill>
                        <a:latin typeface="Arial"/>
                      </a:endParaRPr>
                    </a:p>
                    <a:p>
                      <a:pPr>
                        <a:lnSpc>
                          <a:spcPct val="100000"/>
                        </a:lnSpc>
                      </a:pP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28/10/2016</a:t>
                      </a:r>
                      <a:endParaRPr lang="pt-BR" sz="1800" strike="noStrike" spc="-1">
                        <a:solidFill>
                          <a:srgbClr val="000000"/>
                        </a:solidFill>
                        <a:uFill>
                          <a:solidFill>
                            <a:srgbClr val="FFFFFF"/>
                          </a:solidFill>
                        </a:uFill>
                        <a:latin typeface="Arial"/>
                      </a:endParaRPr>
                    </a:p>
                    <a:p>
                      <a:pPr>
                        <a:lnSpc>
                          <a:spcPct val="100000"/>
                        </a:lnSpc>
                      </a:pP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Arial"/>
                          <a:ea typeface="DejaVu Sans"/>
                        </a:rPr>
                        <a:t>Excluir Periodicidade de Transmissão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Arial"/>
                          <a:ea typeface="DejaVu Sans"/>
                        </a:rPr>
                        <a:t>Mariana Gutierres(Analista), Rafael Braganholli (Desenvolvedor) e Sabrina Bonini (DBA)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3"/>
                  </a:ext>
                </a:extLst>
              </a:tr>
            </a:tbl>
          </a:graphicData>
        </a:graphic>
      </p:graphicFrame>
      <p:pic>
        <p:nvPicPr>
          <p:cNvPr id="202" name="Imagem 4"/>
          <p:cNvPicPr/>
          <p:nvPr/>
        </p:nvPicPr>
        <p:blipFill>
          <a:blip r:embed="rId2"/>
          <a:stretch/>
        </p:blipFill>
        <p:spPr>
          <a:xfrm>
            <a:off x="11347200" y="69840"/>
            <a:ext cx="798840" cy="6915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970920" y="526320"/>
            <a:ext cx="9691920" cy="720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90000"/>
              </a:lnSpc>
            </a:pPr>
            <a:r>
              <a:rPr lang="pt-BR" sz="4400" strike="noStrike" spc="-46">
                <a:solidFill>
                  <a:srgbClr val="000000"/>
                </a:solidFill>
                <a:uFill>
                  <a:solidFill>
                    <a:srgbClr val="FFFFFF"/>
                  </a:solidFill>
                </a:uFill>
                <a:latin typeface="Century Schoolbook"/>
                <a:ea typeface="DejaVu Sans"/>
              </a:rPr>
              <a:t>Planejamento de Atividades</a:t>
            </a:r>
            <a:endParaRPr lang="pt-BR" sz="1800" strike="noStrike" spc="-1">
              <a:solidFill>
                <a:srgbClr val="000000"/>
              </a:solidFill>
              <a:uFill>
                <a:solidFill>
                  <a:srgbClr val="FFFFFF"/>
                </a:solidFill>
              </a:uFill>
              <a:latin typeface="Arial"/>
            </a:endParaRPr>
          </a:p>
        </p:txBody>
      </p:sp>
      <p:graphicFrame>
        <p:nvGraphicFramePr>
          <p:cNvPr id="204" name="Table 2"/>
          <p:cNvGraphicFramePr/>
          <p:nvPr/>
        </p:nvGraphicFramePr>
        <p:xfrm>
          <a:off x="318600" y="1648800"/>
          <a:ext cx="10653840" cy="4450080"/>
        </p:xfrm>
        <a:graphic>
          <a:graphicData uri="http://schemas.openxmlformats.org/drawingml/2006/table">
            <a:tbl>
              <a:tblPr/>
              <a:tblGrid>
                <a:gridCol w="2663280">
                  <a:extLst>
                    <a:ext uri="{9D8B030D-6E8A-4147-A177-3AD203B41FA5}">
                      <a16:colId xmlns:a16="http://schemas.microsoft.com/office/drawing/2014/main" val="20000"/>
                    </a:ext>
                  </a:extLst>
                </a:gridCol>
                <a:gridCol w="2663280">
                  <a:extLst>
                    <a:ext uri="{9D8B030D-6E8A-4147-A177-3AD203B41FA5}">
                      <a16:colId xmlns:a16="http://schemas.microsoft.com/office/drawing/2014/main" val="20001"/>
                    </a:ext>
                  </a:extLst>
                </a:gridCol>
                <a:gridCol w="2663280">
                  <a:extLst>
                    <a:ext uri="{9D8B030D-6E8A-4147-A177-3AD203B41FA5}">
                      <a16:colId xmlns:a16="http://schemas.microsoft.com/office/drawing/2014/main" val="20002"/>
                    </a:ext>
                  </a:extLst>
                </a:gridCol>
                <a:gridCol w="2664000">
                  <a:extLst>
                    <a:ext uri="{9D8B030D-6E8A-4147-A177-3AD203B41FA5}">
                      <a16:colId xmlns:a16="http://schemas.microsoft.com/office/drawing/2014/main" val="20003"/>
                    </a:ext>
                  </a:extLst>
                </a:gridCol>
              </a:tblGrid>
              <a:tr h="628200">
                <a:tc gridSpan="4">
                  <a:txBody>
                    <a:bodyPr/>
                    <a:lstStyle/>
                    <a:p>
                      <a:pPr algn="ctr">
                        <a:lnSpc>
                          <a:spcPct val="100000"/>
                        </a:lnSpc>
                      </a:pPr>
                      <a:r>
                        <a:rPr lang="pt-BR" sz="1800" b="1" strike="noStrike" spc="-1">
                          <a:solidFill>
                            <a:srgbClr val="FFFFFF"/>
                          </a:solidFill>
                          <a:uFill>
                            <a:solidFill>
                              <a:srgbClr val="FFFFFF"/>
                            </a:solidFill>
                          </a:uFill>
                          <a:latin typeface="Century Schoolbook"/>
                          <a:ea typeface="DejaVu Sans"/>
                        </a:rPr>
                        <a:t>Planejamento das Iterações para o Desenvolvimento dos Casos de Uso</a:t>
                      </a:r>
                      <a:endParaRPr lang="pt-BR" sz="1800" strike="noStrike" spc="-1">
                        <a:solidFill>
                          <a:srgbClr val="000000"/>
                        </a:solidFill>
                        <a:uFill>
                          <a:solidFill>
                            <a:srgbClr val="FFFFFF"/>
                          </a:solidFill>
                        </a:uFill>
                        <a:latin typeface="Arial"/>
                      </a:endParaRPr>
                    </a:p>
                    <a:p>
                      <a:pPr algn="ctr">
                        <a:lnSpc>
                          <a:spcPct val="100000"/>
                        </a:lnSpc>
                      </a:pPr>
                      <a:r>
                        <a:rPr lang="pt-BR" sz="1800" b="1" strike="noStrike" spc="-1">
                          <a:solidFill>
                            <a:srgbClr val="FFFFFF"/>
                          </a:solidFill>
                          <a:uFill>
                            <a:solidFill>
                              <a:srgbClr val="FFFFFF"/>
                            </a:solidFill>
                          </a:uFill>
                          <a:latin typeface="Century Schoolbook"/>
                          <a:ea typeface="DejaVu Sans"/>
                        </a:rPr>
                        <a:t>Módulo de Cadastros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hMerge="1">
                  <a:txBody>
                    <a:bodyPr/>
                    <a:lstStyle/>
                    <a:p>
                      <a:endParaRPr lang="pt-BR"/>
                    </a:p>
                  </a:txBody>
                  <a:tcPr>
                    <a:solidFill>
                      <a:srgbClr val="729FCF"/>
                    </a:solidFill>
                  </a:tcPr>
                </a:tc>
                <a:tc hMerge="1">
                  <a:txBody>
                    <a:bodyPr/>
                    <a:lstStyle/>
                    <a:p>
                      <a:endParaRPr lang="pt-BR"/>
                    </a:p>
                  </a:txBody>
                  <a:tcPr>
                    <a:solidFill>
                      <a:srgbClr val="729FCF"/>
                    </a:solidFill>
                  </a:tcPr>
                </a:tc>
                <a:tc hMerge="1">
                  <a:txBody>
                    <a:bodyPr/>
                    <a:lstStyle/>
                    <a:p>
                      <a:endParaRPr lang="pt-BR"/>
                    </a:p>
                  </a:txBody>
                  <a:tcPr>
                    <a:solidFill>
                      <a:srgbClr val="729FCF"/>
                    </a:solidFill>
                  </a:tcPr>
                </a:tc>
                <a:extLst>
                  <a:ext uri="{0D108BD9-81ED-4DB2-BD59-A6C34878D82A}">
                    <a16:rowId xmlns:a16="http://schemas.microsoft.com/office/drawing/2014/main" val="10000"/>
                  </a:ext>
                </a:extLst>
              </a:tr>
              <a:tr h="592200">
                <a:tc>
                  <a:txBody>
                    <a:bodyPr/>
                    <a:lstStyle/>
                    <a:p>
                      <a:pPr algn="ctr">
                        <a:lnSpc>
                          <a:spcPct val="100000"/>
                        </a:lnSpc>
                      </a:pPr>
                      <a:r>
                        <a:rPr lang="pt-BR" sz="1600" strike="noStrike" spc="-1">
                          <a:solidFill>
                            <a:srgbClr val="000000"/>
                          </a:solidFill>
                          <a:uFill>
                            <a:solidFill>
                              <a:srgbClr val="FFFFFF"/>
                            </a:solidFill>
                          </a:uFill>
                          <a:latin typeface="Century Schoolbook"/>
                          <a:ea typeface="DejaVu Sans"/>
                        </a:rPr>
                        <a:t>Iteração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ea typeface="DejaVu Sans"/>
                        </a:rPr>
                        <a:t>Data Prevista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ea typeface="DejaVu Sans"/>
                        </a:rPr>
                        <a:t>Casos de Uso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tc>
                  <a:txBody>
                    <a:bodyPr/>
                    <a:lstStyle/>
                    <a:p>
                      <a:pPr algn="ctr">
                        <a:lnSpc>
                          <a:spcPct val="100000"/>
                        </a:lnSpc>
                      </a:pPr>
                      <a:r>
                        <a:rPr lang="pt-BR" sz="1600" strike="noStrike" spc="-1">
                          <a:solidFill>
                            <a:srgbClr val="000000"/>
                          </a:solidFill>
                          <a:uFill>
                            <a:solidFill>
                              <a:srgbClr val="FFFFFF"/>
                            </a:solidFill>
                          </a:uFill>
                          <a:latin typeface="Century Schoolbook"/>
                          <a:ea typeface="DejaVu Sans"/>
                        </a:rPr>
                        <a:t>Equipe Responsável </a:t>
                      </a:r>
                      <a:endParaRPr lang="pt-BR" sz="1800" strike="noStrike" spc="-1">
                        <a:solidFill>
                          <a:srgbClr val="000000"/>
                        </a:solidFill>
                        <a:uFill>
                          <a:solidFill>
                            <a:srgbClr val="FFFFFF"/>
                          </a:solidFill>
                        </a:uFill>
                        <a:latin typeface="Arial"/>
                      </a:endParaRPr>
                    </a:p>
                    <a:p>
                      <a:pPr algn="ctr">
                        <a:lnSpc>
                          <a:spcPct val="100000"/>
                        </a:lnSpc>
                      </a:pP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extLst>
                  <a:ext uri="{0D108BD9-81ED-4DB2-BD59-A6C34878D82A}">
                    <a16:rowId xmlns:a16="http://schemas.microsoft.com/office/drawing/2014/main" val="10001"/>
                  </a:ext>
                </a:extLst>
              </a:tr>
              <a:tr h="1373400">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#04</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28/10/2016</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Arial"/>
                          <a:ea typeface="DejaVu Sans"/>
                        </a:rPr>
                        <a:t>Alterar Periodicidade deTransmissão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Arial"/>
                          <a:ea typeface="DejaVu Sans"/>
                        </a:rPr>
                        <a:t>Mariana Gutierres(Analista), Rafael Braganholli (Desenvolvedor) e Sabrina Bonini (DBA)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2"/>
                  </a:ext>
                </a:extLst>
              </a:tr>
              <a:tr h="1629720">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#05</a:t>
                      </a:r>
                      <a:endParaRPr lang="pt-BR" sz="1800" strike="noStrike" spc="-1">
                        <a:solidFill>
                          <a:srgbClr val="000000"/>
                        </a:solidFill>
                        <a:uFill>
                          <a:solidFill>
                            <a:srgbClr val="FFFFFF"/>
                          </a:solidFill>
                        </a:uFill>
                        <a:latin typeface="Arial"/>
                      </a:endParaRPr>
                    </a:p>
                    <a:p>
                      <a:pPr>
                        <a:lnSpc>
                          <a:spcPct val="100000"/>
                        </a:lnSpc>
                      </a:pP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Century Schoolbook"/>
                          <a:ea typeface="DejaVu Sans"/>
                        </a:rPr>
                        <a:t>28/10/2016</a:t>
                      </a:r>
                      <a:endParaRPr lang="pt-BR" sz="1800" strike="noStrike" spc="-1">
                        <a:solidFill>
                          <a:srgbClr val="000000"/>
                        </a:solidFill>
                        <a:uFill>
                          <a:solidFill>
                            <a:srgbClr val="FFFFFF"/>
                          </a:solidFill>
                        </a:uFill>
                        <a:latin typeface="Arial"/>
                      </a:endParaRPr>
                    </a:p>
                    <a:p>
                      <a:pPr>
                        <a:lnSpc>
                          <a:spcPct val="100000"/>
                        </a:lnSpc>
                      </a:pP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Arial"/>
                          <a:ea typeface="DejaVu Sans"/>
                        </a:rPr>
                        <a:t>Consultar Periodicidade de Transmissão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800" strike="noStrike" spc="-1">
                          <a:solidFill>
                            <a:srgbClr val="000000"/>
                          </a:solidFill>
                          <a:uFill>
                            <a:solidFill>
                              <a:srgbClr val="FFFFFF"/>
                            </a:solidFill>
                          </a:uFill>
                          <a:latin typeface="Arial"/>
                          <a:ea typeface="DejaVu Sans"/>
                        </a:rPr>
                        <a:t>Wesley Zimmer(Analista), Samuel Silva (Desenvolvedor),Victor Zanelo (Desenvolvedor)  e Daniel Oliveira (DBA)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3"/>
                  </a:ext>
                </a:extLst>
              </a:tr>
            </a:tbl>
          </a:graphicData>
        </a:graphic>
      </p:graphicFrame>
      <p:pic>
        <p:nvPicPr>
          <p:cNvPr id="205" name="Imagem 4"/>
          <p:cNvPicPr/>
          <p:nvPr/>
        </p:nvPicPr>
        <p:blipFill>
          <a:blip r:embed="rId2"/>
          <a:stretch/>
        </p:blipFill>
        <p:spPr>
          <a:xfrm>
            <a:off x="11347200" y="69840"/>
            <a:ext cx="798840" cy="6915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CustomShape 1"/>
          <p:cNvSpPr/>
          <p:nvPr/>
        </p:nvSpPr>
        <p:spPr>
          <a:xfrm>
            <a:off x="1261800" y="365760"/>
            <a:ext cx="969192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90000"/>
              </a:lnSpc>
            </a:pPr>
            <a:r>
              <a:rPr lang="pt-BR" sz="4400" strike="noStrike" spc="-46">
                <a:solidFill>
                  <a:srgbClr val="000000"/>
                </a:solidFill>
                <a:uFill>
                  <a:solidFill>
                    <a:srgbClr val="FFFFFF"/>
                  </a:solidFill>
                </a:uFill>
                <a:latin typeface="Century Schoolbook"/>
                <a:ea typeface="DejaVu Sans"/>
              </a:rPr>
              <a:t>Integrante</a:t>
            </a:r>
            <a:endParaRPr lang="pt-BR" sz="1800" strike="noStrike" spc="-1">
              <a:solidFill>
                <a:srgbClr val="000000"/>
              </a:solidFill>
              <a:uFill>
                <a:solidFill>
                  <a:srgbClr val="FFFFFF"/>
                </a:solidFill>
              </a:uFill>
              <a:latin typeface="Arial"/>
            </a:endParaRPr>
          </a:p>
        </p:txBody>
      </p:sp>
      <p:sp>
        <p:nvSpPr>
          <p:cNvPr id="207" name="CustomShape 2"/>
          <p:cNvSpPr/>
          <p:nvPr/>
        </p:nvSpPr>
        <p:spPr>
          <a:xfrm>
            <a:off x="1261800" y="1828800"/>
            <a:ext cx="859464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182880" indent="-182160">
              <a:lnSpc>
                <a:spcPct val="95000"/>
              </a:lnSpc>
              <a:buClr>
                <a:srgbClr val="4A66AC"/>
              </a:buClr>
              <a:buSzPct val="80000"/>
              <a:buFont typeface="Arial"/>
              <a:buChar char="•"/>
            </a:pPr>
            <a:r>
              <a:rPr lang="pt-BR" sz="1800" strike="noStrike" spc="7">
                <a:solidFill>
                  <a:srgbClr val="000000"/>
                </a:solidFill>
                <a:uFill>
                  <a:solidFill>
                    <a:srgbClr val="FFFFFF"/>
                  </a:solidFill>
                </a:uFill>
                <a:latin typeface="Century Schoolbook"/>
                <a:ea typeface="DejaVu Sans"/>
              </a:rPr>
              <a:t>Nome: Daniel Oliveira</a:t>
            </a:r>
            <a:endParaRPr lang="pt-BR" sz="1800" strike="noStrike" spc="-1">
              <a:solidFill>
                <a:srgbClr val="000000"/>
              </a:solidFill>
              <a:uFill>
                <a:solidFill>
                  <a:srgbClr val="FFFFFF"/>
                </a:solidFill>
              </a:uFill>
              <a:latin typeface="Arial"/>
            </a:endParaRPr>
          </a:p>
          <a:p>
            <a:pPr>
              <a:lnSpc>
                <a:spcPct val="95000"/>
              </a:lnSpc>
            </a:pPr>
            <a:endParaRPr lang="pt-BR" sz="1800" strike="noStrike" spc="-1">
              <a:solidFill>
                <a:srgbClr val="000000"/>
              </a:solidFill>
              <a:uFill>
                <a:solidFill>
                  <a:srgbClr val="FFFFFF"/>
                </a:solidFill>
              </a:uFill>
              <a:latin typeface="Arial"/>
            </a:endParaRPr>
          </a:p>
          <a:p>
            <a:pPr marL="182880" indent="-182160">
              <a:lnSpc>
                <a:spcPct val="95000"/>
              </a:lnSpc>
              <a:buClr>
                <a:srgbClr val="4A66AC"/>
              </a:buClr>
              <a:buSzPct val="80000"/>
              <a:buFont typeface="Arial"/>
              <a:buChar char="•"/>
            </a:pPr>
            <a:r>
              <a:rPr lang="pt-BR" sz="1800" strike="noStrike" spc="7">
                <a:solidFill>
                  <a:srgbClr val="000000"/>
                </a:solidFill>
                <a:uFill>
                  <a:solidFill>
                    <a:srgbClr val="FFFFFF"/>
                  </a:solidFill>
                </a:uFill>
                <a:latin typeface="Century Schoolbook"/>
                <a:ea typeface="DejaVu Sans"/>
              </a:rPr>
              <a:t>Função: DBA</a:t>
            </a:r>
            <a:endParaRPr lang="pt-BR" sz="1800" strike="noStrike" spc="-1">
              <a:solidFill>
                <a:srgbClr val="000000"/>
              </a:solidFill>
              <a:uFill>
                <a:solidFill>
                  <a:srgbClr val="FFFFFF"/>
                </a:solidFill>
              </a:uFill>
              <a:latin typeface="Arial"/>
            </a:endParaRPr>
          </a:p>
          <a:p>
            <a:pPr>
              <a:lnSpc>
                <a:spcPct val="95000"/>
              </a:lnSpc>
            </a:pPr>
            <a:endParaRPr lang="pt-BR" sz="1800" strike="noStrike" spc="-1">
              <a:solidFill>
                <a:srgbClr val="000000"/>
              </a:solidFill>
              <a:uFill>
                <a:solidFill>
                  <a:srgbClr val="FFFFFF"/>
                </a:solidFill>
              </a:uFill>
              <a:latin typeface="Arial"/>
            </a:endParaRPr>
          </a:p>
          <a:p>
            <a:pPr marL="182880" indent="-182160">
              <a:lnSpc>
                <a:spcPct val="95000"/>
              </a:lnSpc>
              <a:buClr>
                <a:srgbClr val="4A66AC"/>
              </a:buClr>
              <a:buSzPct val="80000"/>
              <a:buFont typeface="Arial"/>
              <a:buChar char="•"/>
            </a:pPr>
            <a:r>
              <a:rPr lang="pt-BR" sz="1800" strike="noStrike" spc="7">
                <a:solidFill>
                  <a:srgbClr val="000000"/>
                </a:solidFill>
                <a:uFill>
                  <a:solidFill>
                    <a:srgbClr val="FFFFFF"/>
                  </a:solidFill>
                </a:uFill>
                <a:latin typeface="Century Schoolbook"/>
                <a:ea typeface="DejaVu Sans"/>
              </a:rPr>
              <a:t>No que trabalhou: </a:t>
            </a:r>
            <a:r>
              <a:rPr lang="pt-BR" sz="1800" strike="noStrike" spc="-1">
                <a:solidFill>
                  <a:srgbClr val="000000"/>
                </a:solidFill>
                <a:uFill>
                  <a:solidFill>
                    <a:srgbClr val="FFFFFF"/>
                  </a:solidFill>
                </a:uFill>
                <a:latin typeface="Arial"/>
                <a:ea typeface="DejaVu Sans"/>
              </a:rPr>
              <a:t>MER, Padronização do MER, estimativa de esforços</a:t>
            </a:r>
            <a:endParaRPr lang="pt-BR" sz="1800" strike="noStrike" spc="-1">
              <a:solidFill>
                <a:srgbClr val="000000"/>
              </a:solidFill>
              <a:uFill>
                <a:solidFill>
                  <a:srgbClr val="FFFFFF"/>
                </a:solidFill>
              </a:uFill>
              <a:latin typeface="Arial"/>
            </a:endParaRPr>
          </a:p>
          <a:p>
            <a:pPr marL="182880" indent="-182160">
              <a:lnSpc>
                <a:spcPct val="95000"/>
              </a:lnSpc>
              <a:buClr>
                <a:srgbClr val="4A66AC"/>
              </a:buClr>
              <a:buSzPct val="80000"/>
              <a:buFont typeface="Arial"/>
              <a:buChar char="•"/>
            </a:pPr>
            <a:r>
              <a:rPr lang="pt-BR" sz="1800" strike="noStrike" spc="-1">
                <a:solidFill>
                  <a:srgbClr val="000000"/>
                </a:solidFill>
                <a:uFill>
                  <a:solidFill>
                    <a:srgbClr val="FFFFFF"/>
                  </a:solidFill>
                </a:uFill>
                <a:latin typeface="Arial"/>
                <a:ea typeface="DejaVu Sans"/>
              </a:rPr>
              <a:t> </a:t>
            </a:r>
            <a:endParaRPr lang="pt-BR" sz="1800" strike="noStrike" spc="-1">
              <a:solidFill>
                <a:srgbClr val="000000"/>
              </a:solidFill>
              <a:uFill>
                <a:solidFill>
                  <a:srgbClr val="FFFFFF"/>
                </a:solidFill>
              </a:uFill>
              <a:latin typeface="Arial"/>
            </a:endParaRPr>
          </a:p>
          <a:p>
            <a:pPr marL="182880" indent="-182160">
              <a:lnSpc>
                <a:spcPct val="95000"/>
              </a:lnSpc>
              <a:buClr>
                <a:srgbClr val="4A66AC"/>
              </a:buClr>
              <a:buSzPct val="80000"/>
              <a:buFont typeface="Arial"/>
              <a:buChar char="•"/>
            </a:pPr>
            <a:r>
              <a:rPr lang="pt-BR" sz="1800" strike="noStrike" spc="7">
                <a:solidFill>
                  <a:srgbClr val="000000"/>
                </a:solidFill>
                <a:uFill>
                  <a:solidFill>
                    <a:srgbClr val="FFFFFF"/>
                  </a:solidFill>
                </a:uFill>
                <a:latin typeface="Century Schoolbook"/>
                <a:ea typeface="DejaVu Sans"/>
              </a:rPr>
              <a:t>Dificuldades: Comunicação.</a:t>
            </a:r>
            <a:endParaRPr lang="pt-BR" sz="1800" strike="noStrike" spc="-1">
              <a:solidFill>
                <a:srgbClr val="000000"/>
              </a:solidFill>
              <a:uFill>
                <a:solidFill>
                  <a:srgbClr val="FFFFFF"/>
                </a:solidFill>
              </a:uFill>
              <a:latin typeface="Arial"/>
            </a:endParaRPr>
          </a:p>
          <a:p>
            <a:pPr>
              <a:lnSpc>
                <a:spcPct val="95000"/>
              </a:lnSpc>
            </a:pPr>
            <a:endParaRPr lang="pt-BR" sz="1800" strike="noStrike" spc="-1">
              <a:solidFill>
                <a:srgbClr val="000000"/>
              </a:solidFill>
              <a:uFill>
                <a:solidFill>
                  <a:srgbClr val="FFFFFF"/>
                </a:solidFill>
              </a:uFill>
              <a:latin typeface="Arial"/>
            </a:endParaRPr>
          </a:p>
          <a:p>
            <a:pPr marL="182880" indent="-182160">
              <a:lnSpc>
                <a:spcPct val="95000"/>
              </a:lnSpc>
              <a:buClr>
                <a:srgbClr val="4A66AC"/>
              </a:buClr>
              <a:buSzPct val="80000"/>
              <a:buFont typeface="Arial"/>
              <a:buChar char="•"/>
            </a:pPr>
            <a:r>
              <a:rPr lang="pt-BR" sz="1800" strike="noStrike" spc="7">
                <a:solidFill>
                  <a:srgbClr val="000000"/>
                </a:solidFill>
                <a:uFill>
                  <a:solidFill>
                    <a:srgbClr val="FFFFFF"/>
                  </a:solidFill>
                </a:uFill>
                <a:latin typeface="Century Schoolbook"/>
                <a:ea typeface="DejaVu Sans"/>
              </a:rPr>
              <a:t>Sugestões:</a:t>
            </a:r>
            <a:endParaRPr lang="pt-BR" sz="1800" strike="noStrike" spc="-1">
              <a:solidFill>
                <a:srgbClr val="000000"/>
              </a:solidFill>
              <a:uFill>
                <a:solidFill>
                  <a:srgbClr val="FFFFFF"/>
                </a:solidFill>
              </a:uFill>
              <a:latin typeface="Arial"/>
            </a:endParaRPr>
          </a:p>
        </p:txBody>
      </p:sp>
      <p:pic>
        <p:nvPicPr>
          <p:cNvPr id="208" name="Imagem 3"/>
          <p:cNvPicPr/>
          <p:nvPr/>
        </p:nvPicPr>
        <p:blipFill>
          <a:blip r:embed="rId2"/>
          <a:stretch/>
        </p:blipFill>
        <p:spPr>
          <a:xfrm>
            <a:off x="11347200" y="69840"/>
            <a:ext cx="798840" cy="6915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1"/>
          <p:cNvSpPr/>
          <p:nvPr/>
        </p:nvSpPr>
        <p:spPr>
          <a:xfrm>
            <a:off x="1261800" y="365760"/>
            <a:ext cx="969192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90000"/>
              </a:lnSpc>
            </a:pPr>
            <a:r>
              <a:rPr lang="pt-BR" sz="4400" strike="noStrike" spc="-46">
                <a:solidFill>
                  <a:srgbClr val="000000"/>
                </a:solidFill>
                <a:uFill>
                  <a:solidFill>
                    <a:srgbClr val="FFFFFF"/>
                  </a:solidFill>
                </a:uFill>
                <a:latin typeface="Century Schoolbook"/>
                <a:ea typeface="DejaVu Sans"/>
              </a:rPr>
              <a:t>Integrante</a:t>
            </a:r>
            <a:endParaRPr lang="pt-BR" sz="1800" strike="noStrike" spc="-1">
              <a:solidFill>
                <a:srgbClr val="000000"/>
              </a:solidFill>
              <a:uFill>
                <a:solidFill>
                  <a:srgbClr val="FFFFFF"/>
                </a:solidFill>
              </a:uFill>
              <a:latin typeface="Arial"/>
            </a:endParaRPr>
          </a:p>
        </p:txBody>
      </p:sp>
      <p:sp>
        <p:nvSpPr>
          <p:cNvPr id="210" name="CustomShape 2"/>
          <p:cNvSpPr/>
          <p:nvPr/>
        </p:nvSpPr>
        <p:spPr>
          <a:xfrm>
            <a:off x="1261800" y="1828800"/>
            <a:ext cx="859464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182880" indent="-182160">
              <a:lnSpc>
                <a:spcPct val="95000"/>
              </a:lnSpc>
              <a:buClr>
                <a:srgbClr val="4A66AC"/>
              </a:buClr>
              <a:buSzPct val="80000"/>
              <a:buFont typeface="Arial"/>
              <a:buChar char="•"/>
            </a:pPr>
            <a:r>
              <a:rPr lang="pt-BR" sz="1800" strike="noStrike" spc="7">
                <a:solidFill>
                  <a:srgbClr val="000000"/>
                </a:solidFill>
                <a:uFill>
                  <a:solidFill>
                    <a:srgbClr val="FFFFFF"/>
                  </a:solidFill>
                </a:uFill>
                <a:latin typeface="Century Schoolbook"/>
                <a:ea typeface="DejaVu Sans"/>
              </a:rPr>
              <a:t>Nome: Mariana Gutierres</a:t>
            </a:r>
            <a:endParaRPr lang="pt-BR" sz="1800" strike="noStrike" spc="-1">
              <a:solidFill>
                <a:srgbClr val="000000"/>
              </a:solidFill>
              <a:uFill>
                <a:solidFill>
                  <a:srgbClr val="FFFFFF"/>
                </a:solidFill>
              </a:uFill>
              <a:latin typeface="Arial"/>
            </a:endParaRPr>
          </a:p>
          <a:p>
            <a:pPr>
              <a:lnSpc>
                <a:spcPct val="95000"/>
              </a:lnSpc>
            </a:pPr>
            <a:endParaRPr lang="pt-BR" sz="1800" strike="noStrike" spc="-1">
              <a:solidFill>
                <a:srgbClr val="000000"/>
              </a:solidFill>
              <a:uFill>
                <a:solidFill>
                  <a:srgbClr val="FFFFFF"/>
                </a:solidFill>
              </a:uFill>
              <a:latin typeface="Arial"/>
            </a:endParaRPr>
          </a:p>
          <a:p>
            <a:pPr marL="182880" indent="-182160">
              <a:lnSpc>
                <a:spcPct val="95000"/>
              </a:lnSpc>
              <a:buClr>
                <a:srgbClr val="4A66AC"/>
              </a:buClr>
              <a:buSzPct val="80000"/>
              <a:buFont typeface="Arial"/>
              <a:buChar char="•"/>
            </a:pPr>
            <a:r>
              <a:rPr lang="pt-BR" sz="1800" strike="noStrike" spc="7">
                <a:solidFill>
                  <a:srgbClr val="000000"/>
                </a:solidFill>
                <a:uFill>
                  <a:solidFill>
                    <a:srgbClr val="FFFFFF"/>
                  </a:solidFill>
                </a:uFill>
                <a:latin typeface="Century Schoolbook"/>
                <a:ea typeface="DejaVu Sans"/>
              </a:rPr>
              <a:t>Função: Analista</a:t>
            </a:r>
            <a:endParaRPr lang="pt-BR" sz="1800" strike="noStrike" spc="-1">
              <a:solidFill>
                <a:srgbClr val="000000"/>
              </a:solidFill>
              <a:uFill>
                <a:solidFill>
                  <a:srgbClr val="FFFFFF"/>
                </a:solidFill>
              </a:uFill>
              <a:latin typeface="Arial"/>
            </a:endParaRPr>
          </a:p>
          <a:p>
            <a:pPr>
              <a:lnSpc>
                <a:spcPct val="95000"/>
              </a:lnSpc>
            </a:pPr>
            <a:endParaRPr lang="pt-BR" sz="1800" strike="noStrike" spc="-1">
              <a:solidFill>
                <a:srgbClr val="000000"/>
              </a:solidFill>
              <a:uFill>
                <a:solidFill>
                  <a:srgbClr val="FFFFFF"/>
                </a:solidFill>
              </a:uFill>
              <a:latin typeface="Arial"/>
            </a:endParaRPr>
          </a:p>
          <a:p>
            <a:pPr marL="182880" indent="-182160">
              <a:lnSpc>
                <a:spcPct val="95000"/>
              </a:lnSpc>
              <a:buClr>
                <a:srgbClr val="4A66AC"/>
              </a:buClr>
              <a:buSzPct val="80000"/>
              <a:buFont typeface="Arial"/>
              <a:buChar char="•"/>
            </a:pPr>
            <a:r>
              <a:rPr lang="pt-BR" sz="1800" strike="noStrike" spc="7">
                <a:solidFill>
                  <a:srgbClr val="000000"/>
                </a:solidFill>
                <a:uFill>
                  <a:solidFill>
                    <a:srgbClr val="FFFFFF"/>
                  </a:solidFill>
                </a:uFill>
                <a:latin typeface="Century Schoolbook"/>
                <a:ea typeface="DejaVu Sans"/>
              </a:rPr>
              <a:t>No que trabalhou: Documentação de caso de uso, diagrama de classes, documentação de casos de teste e criação da apresentação bimestral.</a:t>
            </a:r>
            <a:endParaRPr lang="pt-BR" sz="1800" strike="noStrike" spc="-1">
              <a:solidFill>
                <a:srgbClr val="000000"/>
              </a:solidFill>
              <a:uFill>
                <a:solidFill>
                  <a:srgbClr val="FFFFFF"/>
                </a:solidFill>
              </a:uFill>
              <a:latin typeface="Arial"/>
            </a:endParaRPr>
          </a:p>
          <a:p>
            <a:pPr>
              <a:lnSpc>
                <a:spcPct val="95000"/>
              </a:lnSpc>
            </a:pPr>
            <a:endParaRPr lang="pt-BR" sz="1800" strike="noStrike" spc="-1">
              <a:solidFill>
                <a:srgbClr val="000000"/>
              </a:solidFill>
              <a:uFill>
                <a:solidFill>
                  <a:srgbClr val="FFFFFF"/>
                </a:solidFill>
              </a:uFill>
              <a:latin typeface="Arial"/>
            </a:endParaRPr>
          </a:p>
          <a:p>
            <a:pPr marL="182880" indent="-182160">
              <a:lnSpc>
                <a:spcPct val="95000"/>
              </a:lnSpc>
              <a:buClr>
                <a:srgbClr val="4A66AC"/>
              </a:buClr>
              <a:buSzPct val="80000"/>
              <a:buFont typeface="Arial"/>
              <a:buChar char="•"/>
            </a:pPr>
            <a:r>
              <a:rPr lang="pt-BR" sz="1800" strike="noStrike" spc="7">
                <a:solidFill>
                  <a:srgbClr val="000000"/>
                </a:solidFill>
                <a:uFill>
                  <a:solidFill>
                    <a:srgbClr val="FFFFFF"/>
                  </a:solidFill>
                </a:uFill>
                <a:latin typeface="Century Schoolbook"/>
                <a:ea typeface="DejaVu Sans"/>
              </a:rPr>
              <a:t>Dificuldades: lembrar das aulas de banco de dados para ajudar na criação do diagrama de classes.</a:t>
            </a:r>
            <a:endParaRPr lang="pt-BR" sz="1800" strike="noStrike" spc="-1">
              <a:solidFill>
                <a:srgbClr val="000000"/>
              </a:solidFill>
              <a:uFill>
                <a:solidFill>
                  <a:srgbClr val="FFFFFF"/>
                </a:solidFill>
              </a:uFill>
              <a:latin typeface="Arial"/>
            </a:endParaRPr>
          </a:p>
          <a:p>
            <a:pPr>
              <a:lnSpc>
                <a:spcPct val="95000"/>
              </a:lnSpc>
            </a:pPr>
            <a:endParaRPr lang="pt-BR" sz="1800" strike="noStrike" spc="-1">
              <a:solidFill>
                <a:srgbClr val="000000"/>
              </a:solidFill>
              <a:uFill>
                <a:solidFill>
                  <a:srgbClr val="FFFFFF"/>
                </a:solidFill>
              </a:uFill>
              <a:latin typeface="Arial"/>
            </a:endParaRPr>
          </a:p>
          <a:p>
            <a:pPr marL="182880" indent="-182160">
              <a:lnSpc>
                <a:spcPct val="95000"/>
              </a:lnSpc>
              <a:buClr>
                <a:srgbClr val="4A66AC"/>
              </a:buClr>
              <a:buSzPct val="80000"/>
              <a:buFont typeface="Arial"/>
              <a:buChar char="•"/>
            </a:pPr>
            <a:r>
              <a:rPr lang="pt-BR" sz="1800" strike="noStrike" spc="7">
                <a:solidFill>
                  <a:srgbClr val="000000"/>
                </a:solidFill>
                <a:uFill>
                  <a:solidFill>
                    <a:srgbClr val="FFFFFF"/>
                  </a:solidFill>
                </a:uFill>
                <a:latin typeface="Century Schoolbook"/>
                <a:ea typeface="DejaVu Sans"/>
              </a:rPr>
              <a:t>Sugestões:</a:t>
            </a:r>
            <a:endParaRPr lang="pt-BR" sz="1800" strike="noStrike" spc="-1">
              <a:solidFill>
                <a:srgbClr val="000000"/>
              </a:solidFill>
              <a:uFill>
                <a:solidFill>
                  <a:srgbClr val="FFFFFF"/>
                </a:solidFill>
              </a:uFill>
              <a:latin typeface="Arial"/>
            </a:endParaRPr>
          </a:p>
        </p:txBody>
      </p:sp>
      <p:pic>
        <p:nvPicPr>
          <p:cNvPr id="211" name="Imagem 3"/>
          <p:cNvPicPr/>
          <p:nvPr/>
        </p:nvPicPr>
        <p:blipFill>
          <a:blip r:embed="rId2"/>
          <a:stretch/>
        </p:blipFill>
        <p:spPr>
          <a:xfrm>
            <a:off x="11347200" y="69840"/>
            <a:ext cx="798840" cy="6915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CustomShape 1"/>
          <p:cNvSpPr/>
          <p:nvPr/>
        </p:nvSpPr>
        <p:spPr>
          <a:xfrm>
            <a:off x="1261800" y="365760"/>
            <a:ext cx="969192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90000"/>
              </a:lnSpc>
            </a:pPr>
            <a:r>
              <a:rPr lang="pt-BR" sz="4400" strike="noStrike" spc="-46">
                <a:solidFill>
                  <a:srgbClr val="000000"/>
                </a:solidFill>
                <a:uFill>
                  <a:solidFill>
                    <a:srgbClr val="FFFFFF"/>
                  </a:solidFill>
                </a:uFill>
                <a:latin typeface="Century Schoolbook"/>
                <a:ea typeface="DejaVu Sans"/>
              </a:rPr>
              <a:t>Integrante</a:t>
            </a:r>
            <a:endParaRPr lang="pt-BR" sz="1800" strike="noStrike" spc="-1">
              <a:solidFill>
                <a:srgbClr val="000000"/>
              </a:solidFill>
              <a:uFill>
                <a:solidFill>
                  <a:srgbClr val="FFFFFF"/>
                </a:solidFill>
              </a:uFill>
              <a:latin typeface="Arial"/>
            </a:endParaRPr>
          </a:p>
        </p:txBody>
      </p:sp>
      <p:sp>
        <p:nvSpPr>
          <p:cNvPr id="213" name="CustomShape 2"/>
          <p:cNvSpPr/>
          <p:nvPr/>
        </p:nvSpPr>
        <p:spPr>
          <a:xfrm>
            <a:off x="1261800" y="1828800"/>
            <a:ext cx="859464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182880" indent="-182160">
              <a:lnSpc>
                <a:spcPct val="95000"/>
              </a:lnSpc>
              <a:buClr>
                <a:srgbClr val="4A66AC"/>
              </a:buClr>
              <a:buSzPct val="80000"/>
              <a:buFont typeface="Arial"/>
              <a:buChar char="•"/>
            </a:pPr>
            <a:endParaRPr lang="pt-BR" spc="7" dirty="0" smtClean="0">
              <a:solidFill>
                <a:srgbClr val="000000"/>
              </a:solidFill>
              <a:uFill>
                <a:solidFill>
                  <a:srgbClr val="FFFFFF"/>
                </a:solidFill>
              </a:uFill>
              <a:ea typeface="DejaVu Sans"/>
            </a:endParaRPr>
          </a:p>
          <a:p>
            <a:pPr marL="182880" indent="-182160">
              <a:lnSpc>
                <a:spcPct val="95000"/>
              </a:lnSpc>
              <a:buClr>
                <a:srgbClr val="4A66AC"/>
              </a:buClr>
              <a:buSzPct val="80000"/>
              <a:buFont typeface="Arial"/>
              <a:buChar char="•"/>
            </a:pPr>
            <a:r>
              <a:rPr lang="pt-BR" spc="7" dirty="0" smtClean="0">
                <a:solidFill>
                  <a:srgbClr val="000000"/>
                </a:solidFill>
                <a:uFill>
                  <a:solidFill>
                    <a:srgbClr val="FFFFFF"/>
                  </a:solidFill>
                </a:uFill>
                <a:ea typeface="DejaVu Sans"/>
              </a:rPr>
              <a:t>Nome</a:t>
            </a:r>
            <a:r>
              <a:rPr lang="pt-BR" spc="7" dirty="0">
                <a:solidFill>
                  <a:srgbClr val="000000"/>
                </a:solidFill>
                <a:uFill>
                  <a:solidFill>
                    <a:srgbClr val="FFFFFF"/>
                  </a:solidFill>
                </a:uFill>
                <a:ea typeface="DejaVu Sans"/>
              </a:rPr>
              <a:t>: Rafael Braganholli</a:t>
            </a:r>
            <a:endParaRPr lang="pt-BR" spc="-1" dirty="0">
              <a:solidFill>
                <a:srgbClr val="000000"/>
              </a:solidFill>
              <a:uFill>
                <a:solidFill>
                  <a:srgbClr val="FFFFFF"/>
                </a:solidFill>
              </a:uFill>
              <a:latin typeface="Arial"/>
            </a:endParaRPr>
          </a:p>
          <a:p>
            <a:pPr>
              <a:lnSpc>
                <a:spcPct val="95000"/>
              </a:lnSpc>
            </a:pPr>
            <a:endParaRPr lang="pt-BR" spc="-1" dirty="0">
              <a:solidFill>
                <a:srgbClr val="000000"/>
              </a:solidFill>
              <a:uFill>
                <a:solidFill>
                  <a:srgbClr val="FFFFFF"/>
                </a:solidFill>
              </a:uFill>
              <a:latin typeface="Arial"/>
            </a:endParaRPr>
          </a:p>
          <a:p>
            <a:pPr marL="182880" indent="-182160">
              <a:lnSpc>
                <a:spcPct val="95000"/>
              </a:lnSpc>
              <a:buClr>
                <a:srgbClr val="4A66AC"/>
              </a:buClr>
              <a:buSzPct val="80000"/>
              <a:buFont typeface="Arial"/>
              <a:buChar char="•"/>
            </a:pPr>
            <a:r>
              <a:rPr lang="pt-BR" spc="7" dirty="0">
                <a:solidFill>
                  <a:srgbClr val="000000"/>
                </a:solidFill>
                <a:uFill>
                  <a:solidFill>
                    <a:srgbClr val="FFFFFF"/>
                  </a:solidFill>
                </a:uFill>
                <a:ea typeface="DejaVu Sans"/>
              </a:rPr>
              <a:t>Função: Desenvolvedor</a:t>
            </a:r>
            <a:endParaRPr lang="pt-BR" spc="-1" dirty="0">
              <a:solidFill>
                <a:srgbClr val="000000"/>
              </a:solidFill>
              <a:uFill>
                <a:solidFill>
                  <a:srgbClr val="FFFFFF"/>
                </a:solidFill>
              </a:uFill>
              <a:latin typeface="Arial"/>
            </a:endParaRPr>
          </a:p>
          <a:p>
            <a:pPr>
              <a:lnSpc>
                <a:spcPct val="95000"/>
              </a:lnSpc>
            </a:pPr>
            <a:endParaRPr lang="pt-BR" spc="-1" dirty="0">
              <a:solidFill>
                <a:srgbClr val="000000"/>
              </a:solidFill>
              <a:uFill>
                <a:solidFill>
                  <a:srgbClr val="FFFFFF"/>
                </a:solidFill>
              </a:uFill>
              <a:latin typeface="Arial"/>
            </a:endParaRPr>
          </a:p>
          <a:p>
            <a:pPr marL="182880" indent="-182160">
              <a:lnSpc>
                <a:spcPct val="95000"/>
              </a:lnSpc>
              <a:buClr>
                <a:srgbClr val="4A66AC"/>
              </a:buClr>
              <a:buSzPct val="80000"/>
              <a:buFont typeface="Arial"/>
              <a:buChar char="•"/>
            </a:pPr>
            <a:r>
              <a:rPr lang="pt-BR" spc="7" dirty="0">
                <a:solidFill>
                  <a:srgbClr val="000000"/>
                </a:solidFill>
                <a:uFill>
                  <a:solidFill>
                    <a:srgbClr val="FFFFFF"/>
                  </a:solidFill>
                </a:uFill>
                <a:ea typeface="DejaVu Sans"/>
              </a:rPr>
              <a:t>No que trabalhou: Documentação de Casos de Teste; Protótipo funcional de Gerenciamento de Medições da PCD.</a:t>
            </a:r>
            <a:endParaRPr lang="pt-BR" spc="-1" dirty="0">
              <a:solidFill>
                <a:srgbClr val="000000"/>
              </a:solidFill>
              <a:uFill>
                <a:solidFill>
                  <a:srgbClr val="FFFFFF"/>
                </a:solidFill>
              </a:uFill>
              <a:latin typeface="Arial"/>
            </a:endParaRPr>
          </a:p>
          <a:p>
            <a:pPr>
              <a:lnSpc>
                <a:spcPct val="95000"/>
              </a:lnSpc>
            </a:pPr>
            <a:endParaRPr lang="pt-BR" spc="-1" dirty="0">
              <a:solidFill>
                <a:srgbClr val="000000"/>
              </a:solidFill>
              <a:uFill>
                <a:solidFill>
                  <a:srgbClr val="FFFFFF"/>
                </a:solidFill>
              </a:uFill>
              <a:latin typeface="Arial"/>
            </a:endParaRPr>
          </a:p>
          <a:p>
            <a:pPr marL="182880" indent="-182160">
              <a:lnSpc>
                <a:spcPct val="95000"/>
              </a:lnSpc>
              <a:buClr>
                <a:srgbClr val="4A66AC"/>
              </a:buClr>
              <a:buSzPct val="80000"/>
              <a:buFont typeface="Arial"/>
              <a:buChar char="•"/>
            </a:pPr>
            <a:r>
              <a:rPr lang="pt-BR" spc="7" dirty="0">
                <a:solidFill>
                  <a:srgbClr val="000000"/>
                </a:solidFill>
                <a:uFill>
                  <a:solidFill>
                    <a:srgbClr val="FFFFFF"/>
                  </a:solidFill>
                </a:uFill>
                <a:ea typeface="DejaVu Sans"/>
              </a:rPr>
              <a:t>Dificuldades: PHP e Banco de Dados.</a:t>
            </a:r>
            <a:endParaRPr lang="pt-BR" spc="-1" dirty="0">
              <a:solidFill>
                <a:srgbClr val="000000"/>
              </a:solidFill>
              <a:uFill>
                <a:solidFill>
                  <a:srgbClr val="FFFFFF"/>
                </a:solidFill>
              </a:uFill>
              <a:latin typeface="Arial"/>
            </a:endParaRPr>
          </a:p>
          <a:p>
            <a:pPr>
              <a:lnSpc>
                <a:spcPct val="95000"/>
              </a:lnSpc>
            </a:pPr>
            <a:endParaRPr lang="pt-BR" spc="-1" dirty="0">
              <a:solidFill>
                <a:srgbClr val="000000"/>
              </a:solidFill>
              <a:uFill>
                <a:solidFill>
                  <a:srgbClr val="FFFFFF"/>
                </a:solidFill>
              </a:uFill>
              <a:latin typeface="Arial"/>
            </a:endParaRPr>
          </a:p>
          <a:p>
            <a:pPr marL="182880" indent="-182160">
              <a:lnSpc>
                <a:spcPct val="95000"/>
              </a:lnSpc>
              <a:buClr>
                <a:srgbClr val="4A66AC"/>
              </a:buClr>
              <a:buSzPct val="80000"/>
              <a:buFont typeface="Arial"/>
              <a:buChar char="•"/>
            </a:pPr>
            <a:r>
              <a:rPr lang="pt-BR" spc="7" dirty="0">
                <a:solidFill>
                  <a:srgbClr val="000000"/>
                </a:solidFill>
                <a:uFill>
                  <a:solidFill>
                    <a:srgbClr val="FFFFFF"/>
                  </a:solidFill>
                </a:uFill>
                <a:ea typeface="DejaVu Sans"/>
              </a:rPr>
              <a:t>Sugestões: Estudar com mais rigor as técnicas descohecidas, principalmente em relação ao PHP.</a:t>
            </a:r>
            <a:endParaRPr lang="pt-BR" spc="-1" dirty="0">
              <a:solidFill>
                <a:srgbClr val="000000"/>
              </a:solidFill>
              <a:uFill>
                <a:solidFill>
                  <a:srgbClr val="FFFFFF"/>
                </a:solidFill>
              </a:uFill>
              <a:latin typeface="Arial"/>
            </a:endParaRPr>
          </a:p>
        </p:txBody>
      </p:sp>
      <p:pic>
        <p:nvPicPr>
          <p:cNvPr id="214" name="Imagem 3"/>
          <p:cNvPicPr/>
          <p:nvPr/>
        </p:nvPicPr>
        <p:blipFill>
          <a:blip r:embed="rId2"/>
          <a:stretch/>
        </p:blipFill>
        <p:spPr>
          <a:xfrm>
            <a:off x="11347200" y="69840"/>
            <a:ext cx="798840" cy="6915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CustomShape 1"/>
          <p:cNvSpPr/>
          <p:nvPr/>
        </p:nvSpPr>
        <p:spPr>
          <a:xfrm>
            <a:off x="1261800" y="365760"/>
            <a:ext cx="969192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90000"/>
              </a:lnSpc>
            </a:pPr>
            <a:r>
              <a:rPr lang="pt-BR" sz="4400" strike="noStrike" spc="-46">
                <a:solidFill>
                  <a:srgbClr val="000000"/>
                </a:solidFill>
                <a:uFill>
                  <a:solidFill>
                    <a:srgbClr val="FFFFFF"/>
                  </a:solidFill>
                </a:uFill>
                <a:latin typeface="Century Schoolbook"/>
                <a:ea typeface="DejaVu Sans"/>
              </a:rPr>
              <a:t>Integrante</a:t>
            </a:r>
            <a:endParaRPr lang="pt-BR" sz="1800" strike="noStrike" spc="-1">
              <a:solidFill>
                <a:srgbClr val="000000"/>
              </a:solidFill>
              <a:uFill>
                <a:solidFill>
                  <a:srgbClr val="FFFFFF"/>
                </a:solidFill>
              </a:uFill>
              <a:latin typeface="Arial"/>
            </a:endParaRPr>
          </a:p>
        </p:txBody>
      </p:sp>
      <p:sp>
        <p:nvSpPr>
          <p:cNvPr id="216" name="CustomShape 2"/>
          <p:cNvSpPr/>
          <p:nvPr/>
        </p:nvSpPr>
        <p:spPr>
          <a:xfrm>
            <a:off x="1261800" y="1828800"/>
            <a:ext cx="859464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182880" indent="-182160">
              <a:lnSpc>
                <a:spcPct val="95000"/>
              </a:lnSpc>
              <a:buClr>
                <a:srgbClr val="4A66AC"/>
              </a:buClr>
              <a:buSzPct val="80000"/>
              <a:buFont typeface="Arial"/>
              <a:buChar char="•"/>
            </a:pPr>
            <a:r>
              <a:rPr lang="pt-BR" sz="1800" strike="noStrike" spc="7">
                <a:solidFill>
                  <a:srgbClr val="000000"/>
                </a:solidFill>
                <a:uFill>
                  <a:solidFill>
                    <a:srgbClr val="FFFFFF"/>
                  </a:solidFill>
                </a:uFill>
                <a:latin typeface="Century Schoolbook"/>
                <a:ea typeface="DejaVu Sans"/>
              </a:rPr>
              <a:t>Nome: Sabrina Bonini</a:t>
            </a:r>
            <a:endParaRPr lang="pt-BR" sz="1800" strike="noStrike" spc="-1">
              <a:solidFill>
                <a:srgbClr val="000000"/>
              </a:solidFill>
              <a:uFill>
                <a:solidFill>
                  <a:srgbClr val="FFFFFF"/>
                </a:solidFill>
              </a:uFill>
              <a:latin typeface="Arial"/>
            </a:endParaRPr>
          </a:p>
          <a:p>
            <a:pPr>
              <a:lnSpc>
                <a:spcPct val="95000"/>
              </a:lnSpc>
            </a:pPr>
            <a:endParaRPr lang="pt-BR" sz="1800" strike="noStrike" spc="-1">
              <a:solidFill>
                <a:srgbClr val="000000"/>
              </a:solidFill>
              <a:uFill>
                <a:solidFill>
                  <a:srgbClr val="FFFFFF"/>
                </a:solidFill>
              </a:uFill>
              <a:latin typeface="Arial"/>
            </a:endParaRPr>
          </a:p>
          <a:p>
            <a:pPr marL="182880" indent="-182160">
              <a:lnSpc>
                <a:spcPct val="95000"/>
              </a:lnSpc>
              <a:buClr>
                <a:srgbClr val="4A66AC"/>
              </a:buClr>
              <a:buSzPct val="80000"/>
              <a:buFont typeface="Arial"/>
              <a:buChar char="•"/>
            </a:pPr>
            <a:r>
              <a:rPr lang="pt-BR" sz="1800" strike="noStrike" spc="7">
                <a:solidFill>
                  <a:srgbClr val="000000"/>
                </a:solidFill>
                <a:uFill>
                  <a:solidFill>
                    <a:srgbClr val="FFFFFF"/>
                  </a:solidFill>
                </a:uFill>
                <a:latin typeface="Century Schoolbook"/>
                <a:ea typeface="DejaVu Sans"/>
              </a:rPr>
              <a:t>Função: DBA</a:t>
            </a:r>
            <a:endParaRPr lang="pt-BR" sz="1800" strike="noStrike" spc="-1">
              <a:solidFill>
                <a:srgbClr val="000000"/>
              </a:solidFill>
              <a:uFill>
                <a:solidFill>
                  <a:srgbClr val="FFFFFF"/>
                </a:solidFill>
              </a:uFill>
              <a:latin typeface="Arial"/>
            </a:endParaRPr>
          </a:p>
          <a:p>
            <a:pPr>
              <a:lnSpc>
                <a:spcPct val="95000"/>
              </a:lnSpc>
            </a:pPr>
            <a:endParaRPr lang="pt-BR" sz="1800" strike="noStrike" spc="-1">
              <a:solidFill>
                <a:srgbClr val="000000"/>
              </a:solidFill>
              <a:uFill>
                <a:solidFill>
                  <a:srgbClr val="FFFFFF"/>
                </a:solidFill>
              </a:uFill>
              <a:latin typeface="Arial"/>
            </a:endParaRPr>
          </a:p>
          <a:p>
            <a:pPr marL="182880" indent="-182160">
              <a:lnSpc>
                <a:spcPct val="95000"/>
              </a:lnSpc>
              <a:buClr>
                <a:srgbClr val="4A66AC"/>
              </a:buClr>
              <a:buSzPct val="80000"/>
              <a:buFont typeface="Arial"/>
              <a:buChar char="•"/>
            </a:pPr>
            <a:r>
              <a:rPr lang="pt-BR" sz="1800" strike="noStrike" spc="7">
                <a:solidFill>
                  <a:srgbClr val="000000"/>
                </a:solidFill>
                <a:uFill>
                  <a:solidFill>
                    <a:srgbClr val="FFFFFF"/>
                  </a:solidFill>
                </a:uFill>
                <a:latin typeface="Century Schoolbook"/>
                <a:ea typeface="DejaVu Sans"/>
              </a:rPr>
              <a:t>No que trabalhou: MER, Dicionário de Dados, Integração do MER</a:t>
            </a:r>
            <a:endParaRPr lang="pt-BR" sz="1800" strike="noStrike" spc="-1">
              <a:solidFill>
                <a:srgbClr val="000000"/>
              </a:solidFill>
              <a:uFill>
                <a:solidFill>
                  <a:srgbClr val="FFFFFF"/>
                </a:solidFill>
              </a:uFill>
              <a:latin typeface="Arial"/>
            </a:endParaRPr>
          </a:p>
          <a:p>
            <a:pPr>
              <a:lnSpc>
                <a:spcPct val="95000"/>
              </a:lnSpc>
            </a:pPr>
            <a:endParaRPr lang="pt-BR" sz="1800" strike="noStrike" spc="-1">
              <a:solidFill>
                <a:srgbClr val="000000"/>
              </a:solidFill>
              <a:uFill>
                <a:solidFill>
                  <a:srgbClr val="FFFFFF"/>
                </a:solidFill>
              </a:uFill>
              <a:latin typeface="Arial"/>
            </a:endParaRPr>
          </a:p>
          <a:p>
            <a:pPr marL="182880" indent="-182160">
              <a:lnSpc>
                <a:spcPct val="95000"/>
              </a:lnSpc>
              <a:buClr>
                <a:srgbClr val="4A66AC"/>
              </a:buClr>
              <a:buSzPct val="80000"/>
              <a:buFont typeface="Arial"/>
              <a:buChar char="•"/>
            </a:pPr>
            <a:r>
              <a:rPr lang="pt-BR" sz="1800" strike="noStrike" spc="7">
                <a:solidFill>
                  <a:srgbClr val="000000"/>
                </a:solidFill>
                <a:uFill>
                  <a:solidFill>
                    <a:srgbClr val="FFFFFF"/>
                  </a:solidFill>
                </a:uFill>
                <a:latin typeface="Century Schoolbook"/>
                <a:ea typeface="DejaVu Sans"/>
              </a:rPr>
              <a:t>Dificuldades: Dividir meu tempo.</a:t>
            </a:r>
            <a:endParaRPr lang="pt-BR" sz="1800" strike="noStrike" spc="-1">
              <a:solidFill>
                <a:srgbClr val="000000"/>
              </a:solidFill>
              <a:uFill>
                <a:solidFill>
                  <a:srgbClr val="FFFFFF"/>
                </a:solidFill>
              </a:uFill>
              <a:latin typeface="Arial"/>
            </a:endParaRPr>
          </a:p>
          <a:p>
            <a:pPr>
              <a:lnSpc>
                <a:spcPct val="95000"/>
              </a:lnSpc>
            </a:pPr>
            <a:endParaRPr lang="pt-BR" sz="1800" strike="noStrike" spc="-1">
              <a:solidFill>
                <a:srgbClr val="000000"/>
              </a:solidFill>
              <a:uFill>
                <a:solidFill>
                  <a:srgbClr val="FFFFFF"/>
                </a:solidFill>
              </a:uFill>
              <a:latin typeface="Arial"/>
            </a:endParaRPr>
          </a:p>
          <a:p>
            <a:pPr marL="182880" indent="-182160">
              <a:lnSpc>
                <a:spcPct val="95000"/>
              </a:lnSpc>
              <a:buClr>
                <a:srgbClr val="4A66AC"/>
              </a:buClr>
              <a:buSzPct val="80000"/>
              <a:buFont typeface="Arial"/>
              <a:buChar char="•"/>
            </a:pPr>
            <a:r>
              <a:rPr lang="pt-BR" sz="1800" strike="noStrike" spc="7">
                <a:solidFill>
                  <a:srgbClr val="000000"/>
                </a:solidFill>
                <a:uFill>
                  <a:solidFill>
                    <a:srgbClr val="FFFFFF"/>
                  </a:solidFill>
                </a:uFill>
                <a:latin typeface="Century Schoolbook"/>
                <a:ea typeface="DejaVu Sans"/>
              </a:rPr>
              <a:t>Sugestões:</a:t>
            </a:r>
            <a:endParaRPr lang="pt-BR" sz="1800" strike="noStrike" spc="-1">
              <a:solidFill>
                <a:srgbClr val="000000"/>
              </a:solidFill>
              <a:uFill>
                <a:solidFill>
                  <a:srgbClr val="FFFFFF"/>
                </a:solidFill>
              </a:uFill>
              <a:latin typeface="Arial"/>
            </a:endParaRPr>
          </a:p>
        </p:txBody>
      </p:sp>
      <p:pic>
        <p:nvPicPr>
          <p:cNvPr id="217" name="Imagem 3"/>
          <p:cNvPicPr/>
          <p:nvPr/>
        </p:nvPicPr>
        <p:blipFill>
          <a:blip r:embed="rId2"/>
          <a:stretch/>
        </p:blipFill>
        <p:spPr>
          <a:xfrm>
            <a:off x="11347200" y="69840"/>
            <a:ext cx="798840" cy="6915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ustomShape 1"/>
          <p:cNvSpPr/>
          <p:nvPr/>
        </p:nvSpPr>
        <p:spPr>
          <a:xfrm>
            <a:off x="1261800" y="365760"/>
            <a:ext cx="969192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90000"/>
              </a:lnSpc>
            </a:pPr>
            <a:r>
              <a:rPr lang="pt-BR" sz="4400" strike="noStrike" spc="-46">
                <a:solidFill>
                  <a:srgbClr val="000000"/>
                </a:solidFill>
                <a:uFill>
                  <a:solidFill>
                    <a:srgbClr val="FFFFFF"/>
                  </a:solidFill>
                </a:uFill>
                <a:latin typeface="Century Schoolbook"/>
                <a:ea typeface="DejaVu Sans"/>
              </a:rPr>
              <a:t>Integrante</a:t>
            </a:r>
            <a:endParaRPr lang="pt-BR" sz="1800" strike="noStrike" spc="-1">
              <a:solidFill>
                <a:srgbClr val="000000"/>
              </a:solidFill>
              <a:uFill>
                <a:solidFill>
                  <a:srgbClr val="FFFFFF"/>
                </a:solidFill>
              </a:uFill>
              <a:latin typeface="Arial"/>
            </a:endParaRPr>
          </a:p>
        </p:txBody>
      </p:sp>
      <p:sp>
        <p:nvSpPr>
          <p:cNvPr id="219" name="CustomShape 2"/>
          <p:cNvSpPr/>
          <p:nvPr/>
        </p:nvSpPr>
        <p:spPr>
          <a:xfrm>
            <a:off x="1261800" y="1828800"/>
            <a:ext cx="859464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182880" indent="-182160">
              <a:lnSpc>
                <a:spcPct val="95000"/>
              </a:lnSpc>
              <a:buClr>
                <a:srgbClr val="4A66AC"/>
              </a:buClr>
              <a:buSzPct val="80000"/>
              <a:buFont typeface="Arial"/>
              <a:buChar char="•"/>
            </a:pPr>
            <a:r>
              <a:rPr lang="pt-BR" sz="1800" strike="noStrike" spc="7" dirty="0">
                <a:solidFill>
                  <a:srgbClr val="000000"/>
                </a:solidFill>
                <a:uFill>
                  <a:solidFill>
                    <a:srgbClr val="FFFFFF"/>
                  </a:solidFill>
                </a:uFill>
                <a:latin typeface="Century Schoolbook"/>
                <a:ea typeface="DejaVu Sans"/>
              </a:rPr>
              <a:t>Nome: Samuel </a:t>
            </a:r>
            <a:endParaRPr lang="pt-BR" sz="1800" strike="noStrike" spc="-1" dirty="0">
              <a:solidFill>
                <a:srgbClr val="000000"/>
              </a:solidFill>
              <a:uFill>
                <a:solidFill>
                  <a:srgbClr val="FFFFFF"/>
                </a:solidFill>
              </a:uFill>
              <a:latin typeface="Arial"/>
            </a:endParaRPr>
          </a:p>
          <a:p>
            <a:pPr>
              <a:lnSpc>
                <a:spcPct val="95000"/>
              </a:lnSpc>
            </a:pPr>
            <a:endParaRPr lang="pt-BR" sz="1800" strike="noStrike" spc="-1" dirty="0">
              <a:solidFill>
                <a:srgbClr val="000000"/>
              </a:solidFill>
              <a:uFill>
                <a:solidFill>
                  <a:srgbClr val="FFFFFF"/>
                </a:solidFill>
              </a:uFill>
              <a:latin typeface="Arial"/>
            </a:endParaRPr>
          </a:p>
          <a:p>
            <a:pPr marL="182880" indent="-182160">
              <a:lnSpc>
                <a:spcPct val="95000"/>
              </a:lnSpc>
              <a:buClr>
                <a:srgbClr val="4A66AC"/>
              </a:buClr>
              <a:buSzPct val="80000"/>
              <a:buFont typeface="Arial"/>
              <a:buChar char="•"/>
            </a:pPr>
            <a:r>
              <a:rPr lang="pt-BR" sz="1800" strike="noStrike" spc="7" dirty="0">
                <a:solidFill>
                  <a:srgbClr val="000000"/>
                </a:solidFill>
                <a:uFill>
                  <a:solidFill>
                    <a:srgbClr val="FFFFFF"/>
                  </a:solidFill>
                </a:uFill>
                <a:latin typeface="Century Schoolbook"/>
                <a:ea typeface="DejaVu Sans"/>
              </a:rPr>
              <a:t>Função: Desenvolvedor</a:t>
            </a:r>
            <a:endParaRPr lang="pt-BR" sz="1800" strike="noStrike" spc="-1" dirty="0">
              <a:solidFill>
                <a:srgbClr val="000000"/>
              </a:solidFill>
              <a:uFill>
                <a:solidFill>
                  <a:srgbClr val="FFFFFF"/>
                </a:solidFill>
              </a:uFill>
              <a:latin typeface="Arial"/>
            </a:endParaRPr>
          </a:p>
          <a:p>
            <a:pPr>
              <a:lnSpc>
                <a:spcPct val="95000"/>
              </a:lnSpc>
            </a:pPr>
            <a:endParaRPr lang="pt-BR" sz="1800" strike="noStrike" spc="-1" dirty="0">
              <a:solidFill>
                <a:srgbClr val="000000"/>
              </a:solidFill>
              <a:uFill>
                <a:solidFill>
                  <a:srgbClr val="FFFFFF"/>
                </a:solidFill>
              </a:uFill>
              <a:latin typeface="Arial"/>
            </a:endParaRPr>
          </a:p>
          <a:p>
            <a:pPr marL="182880" indent="-182160">
              <a:lnSpc>
                <a:spcPct val="95000"/>
              </a:lnSpc>
              <a:buClr>
                <a:srgbClr val="4A66AC"/>
              </a:buClr>
              <a:buSzPct val="80000"/>
              <a:buFont typeface="Arial"/>
              <a:buChar char="•"/>
            </a:pPr>
            <a:r>
              <a:rPr lang="pt-BR" sz="1800" strike="noStrike" spc="7" dirty="0">
                <a:solidFill>
                  <a:srgbClr val="000000"/>
                </a:solidFill>
                <a:uFill>
                  <a:solidFill>
                    <a:srgbClr val="FFFFFF"/>
                  </a:solidFill>
                </a:uFill>
                <a:latin typeface="Century Schoolbook"/>
                <a:ea typeface="DejaVu Sans"/>
              </a:rPr>
              <a:t>No que </a:t>
            </a:r>
            <a:r>
              <a:rPr lang="pt-BR" sz="1800" strike="noStrike" spc="7" dirty="0" smtClean="0">
                <a:solidFill>
                  <a:srgbClr val="000000"/>
                </a:solidFill>
                <a:uFill>
                  <a:solidFill>
                    <a:srgbClr val="FFFFFF"/>
                  </a:solidFill>
                </a:uFill>
                <a:latin typeface="Century Schoolbook"/>
                <a:ea typeface="DejaVu Sans"/>
              </a:rPr>
              <a:t>trabalhou: MER, Diagrama de Classes, Criação de Protótipos e Padronização do </a:t>
            </a:r>
            <a:r>
              <a:rPr lang="pt-BR" sz="1800" strike="noStrike" spc="7" dirty="0" err="1" smtClean="0">
                <a:solidFill>
                  <a:srgbClr val="000000"/>
                </a:solidFill>
                <a:uFill>
                  <a:solidFill>
                    <a:srgbClr val="FFFFFF"/>
                  </a:solidFill>
                </a:uFill>
                <a:latin typeface="Century Schoolbook"/>
                <a:ea typeface="DejaVu Sans"/>
              </a:rPr>
              <a:t>Crud</a:t>
            </a:r>
            <a:r>
              <a:rPr lang="pt-BR" sz="1800" strike="noStrike" spc="7" dirty="0" smtClean="0">
                <a:solidFill>
                  <a:srgbClr val="000000"/>
                </a:solidFill>
                <a:uFill>
                  <a:solidFill>
                    <a:srgbClr val="FFFFFF"/>
                  </a:solidFill>
                </a:uFill>
                <a:latin typeface="Century Schoolbook"/>
                <a:ea typeface="DejaVu Sans"/>
              </a:rPr>
              <a:t>.</a:t>
            </a:r>
            <a:endParaRPr lang="pt-BR" sz="1800" strike="noStrike" spc="-1" dirty="0">
              <a:solidFill>
                <a:srgbClr val="000000"/>
              </a:solidFill>
              <a:uFill>
                <a:solidFill>
                  <a:srgbClr val="FFFFFF"/>
                </a:solidFill>
              </a:uFill>
              <a:latin typeface="Arial"/>
            </a:endParaRPr>
          </a:p>
          <a:p>
            <a:pPr>
              <a:lnSpc>
                <a:spcPct val="95000"/>
              </a:lnSpc>
            </a:pPr>
            <a:endParaRPr lang="pt-BR" sz="1800" strike="noStrike" spc="-1" dirty="0">
              <a:solidFill>
                <a:srgbClr val="000000"/>
              </a:solidFill>
              <a:uFill>
                <a:solidFill>
                  <a:srgbClr val="FFFFFF"/>
                </a:solidFill>
              </a:uFill>
              <a:latin typeface="Arial"/>
            </a:endParaRPr>
          </a:p>
          <a:p>
            <a:pPr marL="182880" indent="-182160">
              <a:lnSpc>
                <a:spcPct val="95000"/>
              </a:lnSpc>
              <a:buClr>
                <a:srgbClr val="4A66AC"/>
              </a:buClr>
              <a:buSzPct val="80000"/>
              <a:buFont typeface="Arial"/>
              <a:buChar char="•"/>
            </a:pPr>
            <a:r>
              <a:rPr lang="pt-BR" sz="1800" strike="noStrike" spc="7" dirty="0">
                <a:solidFill>
                  <a:srgbClr val="000000"/>
                </a:solidFill>
                <a:uFill>
                  <a:solidFill>
                    <a:srgbClr val="FFFFFF"/>
                  </a:solidFill>
                </a:uFill>
                <a:latin typeface="Century Schoolbook"/>
                <a:ea typeface="DejaVu Sans"/>
              </a:rPr>
              <a:t>Dificuldades</a:t>
            </a:r>
            <a:r>
              <a:rPr lang="pt-BR" sz="1800" strike="noStrike" spc="7" dirty="0" smtClean="0">
                <a:solidFill>
                  <a:srgbClr val="000000"/>
                </a:solidFill>
                <a:uFill>
                  <a:solidFill>
                    <a:srgbClr val="FFFFFF"/>
                  </a:solidFill>
                </a:uFill>
                <a:latin typeface="Century Schoolbook"/>
                <a:ea typeface="DejaVu Sans"/>
              </a:rPr>
              <a:t>: Fazer o site ficar da forma que eu imagino</a:t>
            </a:r>
            <a:endParaRPr lang="pt-BR" sz="1800" strike="noStrike" spc="-1" dirty="0">
              <a:solidFill>
                <a:srgbClr val="000000"/>
              </a:solidFill>
              <a:uFill>
                <a:solidFill>
                  <a:srgbClr val="FFFFFF"/>
                </a:solidFill>
              </a:uFill>
              <a:latin typeface="Arial"/>
            </a:endParaRPr>
          </a:p>
          <a:p>
            <a:pPr>
              <a:lnSpc>
                <a:spcPct val="95000"/>
              </a:lnSpc>
            </a:pPr>
            <a:endParaRPr lang="pt-BR" sz="1800" strike="noStrike" spc="-1" dirty="0">
              <a:solidFill>
                <a:srgbClr val="000000"/>
              </a:solidFill>
              <a:uFill>
                <a:solidFill>
                  <a:srgbClr val="FFFFFF"/>
                </a:solidFill>
              </a:uFill>
              <a:latin typeface="Arial"/>
            </a:endParaRPr>
          </a:p>
          <a:p>
            <a:pPr marL="182880" indent="-182160">
              <a:lnSpc>
                <a:spcPct val="95000"/>
              </a:lnSpc>
              <a:buClr>
                <a:srgbClr val="4A66AC"/>
              </a:buClr>
              <a:buSzPct val="80000"/>
              <a:buFont typeface="Arial"/>
              <a:buChar char="•"/>
            </a:pPr>
            <a:r>
              <a:rPr lang="pt-BR" sz="1800" strike="noStrike" spc="7" dirty="0">
                <a:solidFill>
                  <a:srgbClr val="000000"/>
                </a:solidFill>
                <a:uFill>
                  <a:solidFill>
                    <a:srgbClr val="FFFFFF"/>
                  </a:solidFill>
                </a:uFill>
                <a:latin typeface="Century Schoolbook"/>
                <a:ea typeface="DejaVu Sans"/>
              </a:rPr>
              <a:t>Sugestões</a:t>
            </a:r>
            <a:r>
              <a:rPr lang="pt-BR" sz="1800" strike="noStrike" spc="7" dirty="0" smtClean="0">
                <a:solidFill>
                  <a:srgbClr val="000000"/>
                </a:solidFill>
                <a:uFill>
                  <a:solidFill>
                    <a:srgbClr val="FFFFFF"/>
                  </a:solidFill>
                </a:uFill>
                <a:latin typeface="Century Schoolbook"/>
                <a:ea typeface="DejaVu Sans"/>
              </a:rPr>
              <a:t>: Nenhuma</a:t>
            </a:r>
            <a:endParaRPr lang="pt-BR" sz="1800" strike="noStrike" spc="-1" dirty="0">
              <a:solidFill>
                <a:srgbClr val="000000"/>
              </a:solidFill>
              <a:uFill>
                <a:solidFill>
                  <a:srgbClr val="FFFFFF"/>
                </a:solidFill>
              </a:uFill>
              <a:latin typeface="Arial"/>
            </a:endParaRPr>
          </a:p>
        </p:txBody>
      </p:sp>
      <p:pic>
        <p:nvPicPr>
          <p:cNvPr id="220" name="Imagem 3"/>
          <p:cNvPicPr/>
          <p:nvPr/>
        </p:nvPicPr>
        <p:blipFill>
          <a:blip r:embed="rId2"/>
          <a:stretch/>
        </p:blipFill>
        <p:spPr>
          <a:xfrm>
            <a:off x="11347200" y="69840"/>
            <a:ext cx="798840" cy="6915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CustomShape 1"/>
          <p:cNvSpPr/>
          <p:nvPr/>
        </p:nvSpPr>
        <p:spPr>
          <a:xfrm>
            <a:off x="1261800" y="365760"/>
            <a:ext cx="969192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90000"/>
              </a:lnSpc>
            </a:pPr>
            <a:r>
              <a:rPr lang="pt-BR" sz="4400" strike="noStrike" spc="-46">
                <a:solidFill>
                  <a:srgbClr val="000000"/>
                </a:solidFill>
                <a:uFill>
                  <a:solidFill>
                    <a:srgbClr val="FFFFFF"/>
                  </a:solidFill>
                </a:uFill>
                <a:latin typeface="Century Schoolbook"/>
                <a:ea typeface="DejaVu Sans"/>
              </a:rPr>
              <a:t>Integrante</a:t>
            </a:r>
            <a:endParaRPr lang="pt-BR" sz="1800" strike="noStrike" spc="-1">
              <a:solidFill>
                <a:srgbClr val="000000"/>
              </a:solidFill>
              <a:uFill>
                <a:solidFill>
                  <a:srgbClr val="FFFFFF"/>
                </a:solidFill>
              </a:uFill>
              <a:latin typeface="Arial"/>
            </a:endParaRPr>
          </a:p>
        </p:txBody>
      </p:sp>
      <p:sp>
        <p:nvSpPr>
          <p:cNvPr id="222" name="CustomShape 2"/>
          <p:cNvSpPr/>
          <p:nvPr/>
        </p:nvSpPr>
        <p:spPr>
          <a:xfrm>
            <a:off x="1261800" y="1828800"/>
            <a:ext cx="859464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182880" indent="-182160">
              <a:lnSpc>
                <a:spcPct val="95000"/>
              </a:lnSpc>
              <a:buClr>
                <a:srgbClr val="4A66AC"/>
              </a:buClr>
              <a:buSzPct val="80000"/>
              <a:buFont typeface="Arial"/>
              <a:buChar char="•"/>
            </a:pPr>
            <a:r>
              <a:rPr lang="pt-BR" sz="1800" strike="noStrike" spc="7" dirty="0">
                <a:solidFill>
                  <a:srgbClr val="000000"/>
                </a:solidFill>
                <a:uFill>
                  <a:solidFill>
                    <a:srgbClr val="FFFFFF"/>
                  </a:solidFill>
                </a:uFill>
                <a:latin typeface="Century Schoolbook"/>
                <a:ea typeface="DejaVu Sans"/>
              </a:rPr>
              <a:t>Nome: Victor Zanelo</a:t>
            </a:r>
            <a:endParaRPr lang="pt-BR" sz="1800" strike="noStrike" spc="-1" dirty="0">
              <a:solidFill>
                <a:srgbClr val="000000"/>
              </a:solidFill>
              <a:uFill>
                <a:solidFill>
                  <a:srgbClr val="FFFFFF"/>
                </a:solidFill>
              </a:uFill>
              <a:latin typeface="Arial"/>
            </a:endParaRPr>
          </a:p>
          <a:p>
            <a:pPr>
              <a:lnSpc>
                <a:spcPct val="95000"/>
              </a:lnSpc>
            </a:pPr>
            <a:endParaRPr lang="pt-BR" sz="1800" strike="noStrike" spc="-1" dirty="0">
              <a:solidFill>
                <a:srgbClr val="000000"/>
              </a:solidFill>
              <a:uFill>
                <a:solidFill>
                  <a:srgbClr val="FFFFFF"/>
                </a:solidFill>
              </a:uFill>
              <a:latin typeface="Arial"/>
            </a:endParaRPr>
          </a:p>
          <a:p>
            <a:pPr marL="182880" indent="-182160">
              <a:lnSpc>
                <a:spcPct val="95000"/>
              </a:lnSpc>
              <a:buClr>
                <a:srgbClr val="4A66AC"/>
              </a:buClr>
              <a:buSzPct val="80000"/>
              <a:buFont typeface="Arial"/>
              <a:buChar char="•"/>
            </a:pPr>
            <a:r>
              <a:rPr lang="pt-BR" sz="1800" strike="noStrike" spc="7" dirty="0">
                <a:solidFill>
                  <a:srgbClr val="000000"/>
                </a:solidFill>
                <a:uFill>
                  <a:solidFill>
                    <a:srgbClr val="FFFFFF"/>
                  </a:solidFill>
                </a:uFill>
                <a:latin typeface="Century Schoolbook"/>
                <a:ea typeface="DejaVu Sans"/>
              </a:rPr>
              <a:t>Função: Desenvolvedor</a:t>
            </a:r>
            <a:endParaRPr lang="pt-BR" sz="1800" strike="noStrike" spc="-1" dirty="0">
              <a:solidFill>
                <a:srgbClr val="000000"/>
              </a:solidFill>
              <a:uFill>
                <a:solidFill>
                  <a:srgbClr val="FFFFFF"/>
                </a:solidFill>
              </a:uFill>
              <a:latin typeface="Arial"/>
            </a:endParaRPr>
          </a:p>
          <a:p>
            <a:pPr>
              <a:lnSpc>
                <a:spcPct val="95000"/>
              </a:lnSpc>
            </a:pPr>
            <a:endParaRPr lang="pt-BR" sz="1800" strike="noStrike" spc="-1" dirty="0">
              <a:solidFill>
                <a:srgbClr val="000000"/>
              </a:solidFill>
              <a:uFill>
                <a:solidFill>
                  <a:srgbClr val="FFFFFF"/>
                </a:solidFill>
              </a:uFill>
              <a:latin typeface="Arial"/>
            </a:endParaRPr>
          </a:p>
          <a:p>
            <a:pPr marL="182880" indent="-182160">
              <a:lnSpc>
                <a:spcPct val="95000"/>
              </a:lnSpc>
              <a:buClr>
                <a:srgbClr val="4A66AC"/>
              </a:buClr>
              <a:buSzPct val="80000"/>
              <a:buFont typeface="Arial"/>
              <a:buChar char="•"/>
            </a:pPr>
            <a:r>
              <a:rPr lang="pt-BR" sz="1800" strike="noStrike" spc="7" dirty="0">
                <a:solidFill>
                  <a:srgbClr val="000000"/>
                </a:solidFill>
                <a:uFill>
                  <a:solidFill>
                    <a:srgbClr val="FFFFFF"/>
                  </a:solidFill>
                </a:uFill>
                <a:latin typeface="Century Schoolbook"/>
                <a:ea typeface="DejaVu Sans"/>
              </a:rPr>
              <a:t>No que trabalhou</a:t>
            </a:r>
            <a:r>
              <a:rPr lang="pt-BR" sz="1800" strike="noStrike" spc="7" dirty="0" smtClean="0">
                <a:solidFill>
                  <a:srgbClr val="000000"/>
                </a:solidFill>
                <a:uFill>
                  <a:solidFill>
                    <a:srgbClr val="FFFFFF"/>
                  </a:solidFill>
                </a:uFill>
                <a:latin typeface="Century Schoolbook"/>
                <a:ea typeface="DejaVu Sans"/>
              </a:rPr>
              <a:t>: Planejamento de atividades, Caso de teste, interação, planejamento do slide do 2º bimestre</a:t>
            </a:r>
            <a:r>
              <a:rPr lang="pt-BR" spc="7" dirty="0">
                <a:solidFill>
                  <a:srgbClr val="000000"/>
                </a:solidFill>
                <a:uFill>
                  <a:solidFill>
                    <a:srgbClr val="FFFFFF"/>
                  </a:solidFill>
                </a:uFill>
                <a:latin typeface="Century Schoolbook"/>
                <a:ea typeface="DejaVu Sans"/>
              </a:rPr>
              <a:t>.</a:t>
            </a:r>
            <a:endParaRPr lang="pt-BR" sz="1800" strike="noStrike" spc="-1" dirty="0">
              <a:solidFill>
                <a:srgbClr val="000000"/>
              </a:solidFill>
              <a:uFill>
                <a:solidFill>
                  <a:srgbClr val="FFFFFF"/>
                </a:solidFill>
              </a:uFill>
              <a:latin typeface="Arial"/>
            </a:endParaRPr>
          </a:p>
          <a:p>
            <a:pPr>
              <a:lnSpc>
                <a:spcPct val="95000"/>
              </a:lnSpc>
            </a:pPr>
            <a:endParaRPr lang="pt-BR" sz="1800" strike="noStrike" spc="-1" dirty="0">
              <a:solidFill>
                <a:srgbClr val="000000"/>
              </a:solidFill>
              <a:uFill>
                <a:solidFill>
                  <a:srgbClr val="FFFFFF"/>
                </a:solidFill>
              </a:uFill>
              <a:latin typeface="Arial"/>
            </a:endParaRPr>
          </a:p>
          <a:p>
            <a:pPr marL="182880" indent="-182160">
              <a:lnSpc>
                <a:spcPct val="95000"/>
              </a:lnSpc>
              <a:buClr>
                <a:srgbClr val="4A66AC"/>
              </a:buClr>
              <a:buSzPct val="80000"/>
              <a:buFont typeface="Arial"/>
              <a:buChar char="•"/>
            </a:pPr>
            <a:r>
              <a:rPr lang="pt-BR" sz="1800" strike="noStrike" spc="7" dirty="0" smtClean="0">
                <a:solidFill>
                  <a:srgbClr val="000000"/>
                </a:solidFill>
                <a:uFill>
                  <a:solidFill>
                    <a:srgbClr val="FFFFFF"/>
                  </a:solidFill>
                </a:uFill>
                <a:latin typeface="Century Schoolbook"/>
                <a:ea typeface="DejaVu Sans"/>
              </a:rPr>
              <a:t>Dificuldades: Falta de mais comprometimento com as minhas responsabilidades </a:t>
            </a:r>
            <a:endParaRPr lang="pt-BR" sz="1800" strike="noStrike" spc="-1" dirty="0">
              <a:solidFill>
                <a:srgbClr val="000000"/>
              </a:solidFill>
              <a:uFill>
                <a:solidFill>
                  <a:srgbClr val="FFFFFF"/>
                </a:solidFill>
              </a:uFill>
              <a:latin typeface="Arial"/>
            </a:endParaRPr>
          </a:p>
          <a:p>
            <a:pPr>
              <a:lnSpc>
                <a:spcPct val="95000"/>
              </a:lnSpc>
            </a:pPr>
            <a:endParaRPr lang="pt-BR" sz="1800" strike="noStrike" spc="-1" dirty="0">
              <a:solidFill>
                <a:srgbClr val="000000"/>
              </a:solidFill>
              <a:uFill>
                <a:solidFill>
                  <a:srgbClr val="FFFFFF"/>
                </a:solidFill>
              </a:uFill>
              <a:latin typeface="Arial"/>
            </a:endParaRPr>
          </a:p>
          <a:p>
            <a:pPr marL="182880" indent="-182160">
              <a:lnSpc>
                <a:spcPct val="95000"/>
              </a:lnSpc>
              <a:buClr>
                <a:srgbClr val="4A66AC"/>
              </a:buClr>
              <a:buSzPct val="80000"/>
              <a:buFont typeface="Arial"/>
              <a:buChar char="•"/>
            </a:pPr>
            <a:r>
              <a:rPr lang="pt-BR" sz="1800" strike="noStrike" spc="7" dirty="0">
                <a:solidFill>
                  <a:srgbClr val="000000"/>
                </a:solidFill>
                <a:uFill>
                  <a:solidFill>
                    <a:srgbClr val="FFFFFF"/>
                  </a:solidFill>
                </a:uFill>
                <a:latin typeface="Century Schoolbook"/>
                <a:ea typeface="DejaVu Sans"/>
              </a:rPr>
              <a:t>Sugestões:</a:t>
            </a:r>
            <a:endParaRPr lang="pt-BR" sz="1800" strike="noStrike" spc="-1" dirty="0">
              <a:solidFill>
                <a:srgbClr val="000000"/>
              </a:solidFill>
              <a:uFill>
                <a:solidFill>
                  <a:srgbClr val="FFFFFF"/>
                </a:solidFill>
              </a:uFill>
              <a:latin typeface="Arial"/>
            </a:endParaRPr>
          </a:p>
        </p:txBody>
      </p:sp>
      <p:pic>
        <p:nvPicPr>
          <p:cNvPr id="223" name="Imagem 3"/>
          <p:cNvPicPr/>
          <p:nvPr/>
        </p:nvPicPr>
        <p:blipFill>
          <a:blip r:embed="rId2"/>
          <a:stretch/>
        </p:blipFill>
        <p:spPr>
          <a:xfrm>
            <a:off x="11347200" y="69840"/>
            <a:ext cx="798840" cy="6915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Casos </a:t>
            </a:r>
            <a:r>
              <a:rPr lang="pt-BR" dirty="0"/>
              <a:t>de </a:t>
            </a:r>
            <a:r>
              <a:rPr lang="pt-BR" dirty="0" smtClean="0"/>
              <a:t>Uso </a:t>
            </a:r>
            <a:r>
              <a:rPr lang="pt-BR" dirty="0"/>
              <a:t>- Documentação</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ext uri="{D42A27DB-BD31-4B8C-83A1-F6EECF244321}">
                <p14:modId xmlns:p14="http://schemas.microsoft.com/office/powerpoint/2010/main" val="1115178109"/>
              </p:ext>
            </p:extLst>
          </p:nvPr>
        </p:nvGraphicFramePr>
        <p:xfrm>
          <a:off x="1261872" y="1945322"/>
          <a:ext cx="8594726" cy="174752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184453126"/>
                    </a:ext>
                  </a:extLst>
                </a:gridCol>
                <a:gridCol w="4297363">
                  <a:extLst>
                    <a:ext uri="{9D8B030D-6E8A-4147-A177-3AD203B41FA5}">
                      <a16:colId xmlns:a16="http://schemas.microsoft.com/office/drawing/2014/main" val="996929071"/>
                    </a:ext>
                  </a:extLst>
                </a:gridCol>
              </a:tblGrid>
              <a:tr h="0">
                <a:tc gridSpan="2">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pt-BR" sz="1800" b="1" kern="1200" dirty="0" smtClean="0">
                          <a:solidFill>
                            <a:schemeClr val="lt1"/>
                          </a:solidFill>
                          <a:effectLst/>
                          <a:latin typeface="+mn-lt"/>
                          <a:ea typeface="+mn-ea"/>
                          <a:cs typeface="+mn-cs"/>
                        </a:rPr>
                        <a:t>Exibir informações sobre o projeto.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1091544215"/>
                  </a:ext>
                </a:extLst>
              </a:tr>
              <a:tr h="370840">
                <a:tc>
                  <a:txBody>
                    <a:bodyPr/>
                    <a:lstStyle/>
                    <a:p>
                      <a:r>
                        <a:rPr lang="pt-BR" b="0" dirty="0" smtClean="0">
                          <a:solidFill>
                            <a:schemeClr val="tx1"/>
                          </a:solidFill>
                        </a:rPr>
                        <a:t>Cenário</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smtClean="0">
                          <a:solidFill>
                            <a:schemeClr val="tx1"/>
                          </a:solidFill>
                        </a:rPr>
                        <a:t>Nome do cenário:</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3387804155"/>
                  </a:ext>
                </a:extLst>
              </a:tr>
              <a:tr h="370840">
                <a:tc>
                  <a:txBody>
                    <a:bodyPr/>
                    <a:lstStyle/>
                    <a:p>
                      <a:r>
                        <a:rPr lang="pt-BR" dirty="0" smtClean="0">
                          <a:solidFill>
                            <a:schemeClr val="tx1"/>
                          </a:solidFill>
                        </a:rPr>
                        <a:t>01</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a:t>
                      </a:r>
                      <a:r>
                        <a:rPr lang="pt-BR" baseline="0" dirty="0" smtClean="0">
                          <a:solidFill>
                            <a:schemeClr val="tx1"/>
                          </a:solidFill>
                        </a:rPr>
                        <a:t> de sucesso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r>
                        <a:rPr lang="pt-BR" dirty="0" smtClean="0">
                          <a:solidFill>
                            <a:schemeClr val="tx1"/>
                          </a:solidFill>
                        </a:rPr>
                        <a:t>02</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 alternativo A – clicou no botão</a:t>
                      </a:r>
                      <a:r>
                        <a:rPr lang="pt-BR" baseline="0" dirty="0" smtClean="0">
                          <a:solidFill>
                            <a:schemeClr val="tx1"/>
                          </a:solidFill>
                        </a:rPr>
                        <a:t> “spoiler”.</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88030722"/>
                  </a:ext>
                </a:extLst>
              </a:tr>
            </a:tbl>
          </a:graphicData>
        </a:graphic>
      </p:graphicFrame>
      <p:graphicFrame>
        <p:nvGraphicFramePr>
          <p:cNvPr id="5" name="Tabela 4"/>
          <p:cNvGraphicFramePr>
            <a:graphicFrameLocks noGrp="1"/>
          </p:cNvGraphicFramePr>
          <p:nvPr>
            <p:extLst>
              <p:ext uri="{D42A27DB-BD31-4B8C-83A1-F6EECF244321}">
                <p14:modId xmlns:p14="http://schemas.microsoft.com/office/powerpoint/2010/main" val="3620609874"/>
              </p:ext>
            </p:extLst>
          </p:nvPr>
        </p:nvGraphicFramePr>
        <p:xfrm>
          <a:off x="1261872" y="3646804"/>
          <a:ext cx="8594726" cy="284988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184453126"/>
                    </a:ext>
                  </a:extLst>
                </a:gridCol>
                <a:gridCol w="4297363">
                  <a:extLst>
                    <a:ext uri="{9D8B030D-6E8A-4147-A177-3AD203B41FA5}">
                      <a16:colId xmlns:a16="http://schemas.microsoft.com/office/drawing/2014/main" val="996929071"/>
                    </a:ext>
                  </a:extLst>
                </a:gridCol>
              </a:tblGrid>
              <a:tr h="370840">
                <a:tc gridSpan="2">
                  <a:txBody>
                    <a:bodyPr/>
                    <a:lstStyle/>
                    <a:p>
                      <a:pPr algn="ctr"/>
                      <a:r>
                        <a:rPr lang="pt-BR" sz="1800" b="1" kern="1200" dirty="0" smtClean="0">
                          <a:solidFill>
                            <a:schemeClr val="lt1"/>
                          </a:solidFill>
                          <a:effectLst/>
                          <a:latin typeface="+mn-lt"/>
                          <a:ea typeface="+mn-ea"/>
                          <a:cs typeface="+mn-cs"/>
                        </a:rPr>
                        <a:t>Confirmar cadastro de usuário</a:t>
                      </a:r>
                      <a:endParaRPr lang="pt-BR"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1091544215"/>
                  </a:ext>
                </a:extLst>
              </a:tr>
              <a:tr h="370840">
                <a:tc>
                  <a:txBody>
                    <a:bodyPr/>
                    <a:lstStyle/>
                    <a:p>
                      <a:r>
                        <a:rPr lang="pt-BR" b="0" dirty="0" smtClean="0">
                          <a:solidFill>
                            <a:schemeClr val="tx1"/>
                          </a:solidFill>
                        </a:rPr>
                        <a:t>Cenário</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smtClean="0">
                          <a:solidFill>
                            <a:schemeClr val="tx1"/>
                          </a:solidFill>
                        </a:rPr>
                        <a:t>Nome do cenário:</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3387804155"/>
                  </a:ext>
                </a:extLst>
              </a:tr>
              <a:tr h="370840">
                <a:tc>
                  <a:txBody>
                    <a:bodyPr/>
                    <a:lstStyle/>
                    <a:p>
                      <a:r>
                        <a:rPr lang="pt-BR" dirty="0" smtClean="0">
                          <a:solidFill>
                            <a:schemeClr val="tx1"/>
                          </a:solidFill>
                        </a:rPr>
                        <a:t>03</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a:t>
                      </a:r>
                      <a:r>
                        <a:rPr lang="pt-BR" baseline="0" dirty="0" smtClean="0">
                          <a:solidFill>
                            <a:schemeClr val="tx1"/>
                          </a:solidFill>
                        </a:rPr>
                        <a:t> de sucesso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r>
                        <a:rPr lang="pt-BR" dirty="0" smtClean="0">
                          <a:solidFill>
                            <a:schemeClr val="tx1"/>
                          </a:solidFill>
                        </a:rPr>
                        <a:t>04</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 alternativo A-</a:t>
                      </a:r>
                      <a:r>
                        <a:rPr lang="pt-BR" baseline="0" dirty="0" smtClean="0">
                          <a:solidFill>
                            <a:schemeClr val="tx1"/>
                          </a:solidFill>
                        </a:rPr>
                        <a:t> </a:t>
                      </a:r>
                      <a:r>
                        <a:rPr lang="pt-BR" sz="1800" b="0" kern="1200" dirty="0" smtClean="0">
                          <a:solidFill>
                            <a:schemeClr val="dk1"/>
                          </a:solidFill>
                          <a:effectLst/>
                          <a:latin typeface="+mn-lt"/>
                          <a:ea typeface="+mn-ea"/>
                          <a:cs typeface="+mn-cs"/>
                        </a:rPr>
                        <a:t>Não utiliza o link de ativação automática </a:t>
                      </a:r>
                    </a:p>
                    <a:p>
                      <a:r>
                        <a:rPr lang="pt-BR" sz="1800" b="0" kern="1200" dirty="0" smtClean="0">
                          <a:solidFill>
                            <a:schemeClr val="dk1"/>
                          </a:solidFill>
                          <a:effectLst/>
                          <a:latin typeface="+mn-lt"/>
                          <a:ea typeface="+mn-ea"/>
                          <a:cs typeface="+mn-cs"/>
                        </a:rPr>
                        <a:t>(Fluxo alternativo ao principal)</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81261373"/>
                  </a:ext>
                </a:extLst>
              </a:tr>
              <a:tr h="370840">
                <a:tc>
                  <a:txBody>
                    <a:bodyPr/>
                    <a:lstStyle/>
                    <a:p>
                      <a:r>
                        <a:rPr lang="pt-BR" dirty="0" smtClean="0">
                          <a:solidFill>
                            <a:schemeClr val="tx1"/>
                          </a:solidFill>
                        </a:rPr>
                        <a:t>05</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600" b="0" kern="1200" dirty="0" smtClean="0">
                          <a:solidFill>
                            <a:schemeClr val="dk1"/>
                          </a:solidFill>
                          <a:effectLst/>
                          <a:latin typeface="+mn-lt"/>
                          <a:ea typeface="+mn-ea"/>
                          <a:cs typeface="+mn-cs"/>
                        </a:rPr>
                        <a:t>Fluxo Alternativo B – Código para ativação esta incorreto ou não informado. </a:t>
                      </a:r>
                    </a:p>
                    <a:p>
                      <a:r>
                        <a:rPr lang="pt-BR" sz="1600" b="0" kern="1200" dirty="0" smtClean="0">
                          <a:solidFill>
                            <a:schemeClr val="dk1"/>
                          </a:solidFill>
                          <a:effectLst/>
                          <a:latin typeface="+mn-lt"/>
                          <a:ea typeface="+mn-ea"/>
                          <a:cs typeface="+mn-cs"/>
                        </a:rPr>
                        <a:t>(Fluxo alternativo ao fluxo alternativo A)</a:t>
                      </a:r>
                      <a:endParaRPr lang="pt-BR"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25762567"/>
                  </a:ext>
                </a:extLst>
              </a:tr>
            </a:tbl>
          </a:graphicData>
        </a:graphic>
      </p:graphicFrame>
    </p:spTree>
    <p:extLst>
      <p:ext uri="{BB962C8B-B14F-4D97-AF65-F5344CB8AC3E}">
        <p14:creationId xmlns:p14="http://schemas.microsoft.com/office/powerpoint/2010/main" val="2639348952"/>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CustomShape 1"/>
          <p:cNvSpPr/>
          <p:nvPr/>
        </p:nvSpPr>
        <p:spPr>
          <a:xfrm>
            <a:off x="1261800" y="365760"/>
            <a:ext cx="969192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90000"/>
              </a:lnSpc>
            </a:pPr>
            <a:r>
              <a:rPr lang="pt-BR" sz="4400" strike="noStrike" spc="-46">
                <a:solidFill>
                  <a:srgbClr val="000000"/>
                </a:solidFill>
                <a:uFill>
                  <a:solidFill>
                    <a:srgbClr val="FFFFFF"/>
                  </a:solidFill>
                </a:uFill>
                <a:latin typeface="Century Schoolbook"/>
                <a:ea typeface="DejaVu Sans"/>
              </a:rPr>
              <a:t>Integrante</a:t>
            </a:r>
            <a:endParaRPr lang="pt-BR" sz="1800" strike="noStrike" spc="-1">
              <a:solidFill>
                <a:srgbClr val="000000"/>
              </a:solidFill>
              <a:uFill>
                <a:solidFill>
                  <a:srgbClr val="FFFFFF"/>
                </a:solidFill>
              </a:uFill>
              <a:latin typeface="Arial"/>
            </a:endParaRPr>
          </a:p>
        </p:txBody>
      </p:sp>
      <p:sp>
        <p:nvSpPr>
          <p:cNvPr id="225" name="CustomShape 2"/>
          <p:cNvSpPr/>
          <p:nvPr/>
        </p:nvSpPr>
        <p:spPr>
          <a:xfrm>
            <a:off x="1261800" y="1828800"/>
            <a:ext cx="859464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182880" indent="-182160">
              <a:lnSpc>
                <a:spcPct val="95000"/>
              </a:lnSpc>
              <a:buClr>
                <a:srgbClr val="4A66AC"/>
              </a:buClr>
              <a:buSzPct val="80000"/>
              <a:buFont typeface="Arial"/>
              <a:buChar char="•"/>
            </a:pPr>
            <a:r>
              <a:rPr lang="pt-BR" sz="1800" strike="noStrike" spc="7">
                <a:solidFill>
                  <a:srgbClr val="000000"/>
                </a:solidFill>
                <a:uFill>
                  <a:solidFill>
                    <a:srgbClr val="FFFFFF"/>
                  </a:solidFill>
                </a:uFill>
                <a:latin typeface="Century Schoolbook"/>
                <a:ea typeface="DejaVu Sans"/>
              </a:rPr>
              <a:t>Nome: Wesley Franco Zimmer</a:t>
            </a:r>
            <a:endParaRPr lang="pt-BR" sz="1800" strike="noStrike" spc="-1">
              <a:solidFill>
                <a:srgbClr val="000000"/>
              </a:solidFill>
              <a:uFill>
                <a:solidFill>
                  <a:srgbClr val="FFFFFF"/>
                </a:solidFill>
              </a:uFill>
              <a:latin typeface="Arial"/>
            </a:endParaRPr>
          </a:p>
          <a:p>
            <a:pPr>
              <a:lnSpc>
                <a:spcPct val="95000"/>
              </a:lnSpc>
            </a:pPr>
            <a:endParaRPr lang="pt-BR" sz="1800" strike="noStrike" spc="-1">
              <a:solidFill>
                <a:srgbClr val="000000"/>
              </a:solidFill>
              <a:uFill>
                <a:solidFill>
                  <a:srgbClr val="FFFFFF"/>
                </a:solidFill>
              </a:uFill>
              <a:latin typeface="Arial"/>
            </a:endParaRPr>
          </a:p>
          <a:p>
            <a:pPr marL="182880" indent="-182160">
              <a:lnSpc>
                <a:spcPct val="95000"/>
              </a:lnSpc>
              <a:buClr>
                <a:srgbClr val="4A66AC"/>
              </a:buClr>
              <a:buSzPct val="80000"/>
              <a:buFont typeface="Arial"/>
              <a:buChar char="•"/>
            </a:pPr>
            <a:r>
              <a:rPr lang="pt-BR" sz="1800" strike="noStrike" spc="7">
                <a:solidFill>
                  <a:srgbClr val="000000"/>
                </a:solidFill>
                <a:uFill>
                  <a:solidFill>
                    <a:srgbClr val="FFFFFF"/>
                  </a:solidFill>
                </a:uFill>
                <a:latin typeface="Century Schoolbook"/>
                <a:ea typeface="DejaVu Sans"/>
              </a:rPr>
              <a:t>Função: Analista</a:t>
            </a:r>
            <a:endParaRPr lang="pt-BR" sz="1800" strike="noStrike" spc="-1">
              <a:solidFill>
                <a:srgbClr val="000000"/>
              </a:solidFill>
              <a:uFill>
                <a:solidFill>
                  <a:srgbClr val="FFFFFF"/>
                </a:solidFill>
              </a:uFill>
              <a:latin typeface="Arial"/>
            </a:endParaRPr>
          </a:p>
          <a:p>
            <a:pPr>
              <a:lnSpc>
                <a:spcPct val="95000"/>
              </a:lnSpc>
            </a:pPr>
            <a:endParaRPr lang="pt-BR" sz="1800" strike="noStrike" spc="-1">
              <a:solidFill>
                <a:srgbClr val="000000"/>
              </a:solidFill>
              <a:uFill>
                <a:solidFill>
                  <a:srgbClr val="FFFFFF"/>
                </a:solidFill>
              </a:uFill>
              <a:latin typeface="Arial"/>
            </a:endParaRPr>
          </a:p>
          <a:p>
            <a:pPr marL="182880" indent="-182160">
              <a:lnSpc>
                <a:spcPct val="95000"/>
              </a:lnSpc>
              <a:buClr>
                <a:srgbClr val="4A66AC"/>
              </a:buClr>
              <a:buSzPct val="80000"/>
              <a:buFont typeface="Arial"/>
              <a:buChar char="•"/>
            </a:pPr>
            <a:r>
              <a:rPr lang="pt-BR" sz="1800" strike="noStrike" spc="7">
                <a:solidFill>
                  <a:srgbClr val="000000"/>
                </a:solidFill>
                <a:uFill>
                  <a:solidFill>
                    <a:srgbClr val="FFFFFF"/>
                  </a:solidFill>
                </a:uFill>
                <a:latin typeface="Century Schoolbook"/>
                <a:ea typeface="DejaVu Sans"/>
              </a:rPr>
              <a:t>No que trabalhou: Documentação de Caso de Uso, Documentação de Casos de Teste e Elaboração da Apresentação Bimestral.</a:t>
            </a:r>
            <a:endParaRPr lang="pt-BR" sz="1800" strike="noStrike" spc="-1">
              <a:solidFill>
                <a:srgbClr val="000000"/>
              </a:solidFill>
              <a:uFill>
                <a:solidFill>
                  <a:srgbClr val="FFFFFF"/>
                </a:solidFill>
              </a:uFill>
              <a:latin typeface="Arial"/>
            </a:endParaRPr>
          </a:p>
          <a:p>
            <a:pPr>
              <a:lnSpc>
                <a:spcPct val="95000"/>
              </a:lnSpc>
            </a:pPr>
            <a:endParaRPr lang="pt-BR" sz="1800" strike="noStrike" spc="-1">
              <a:solidFill>
                <a:srgbClr val="000000"/>
              </a:solidFill>
              <a:uFill>
                <a:solidFill>
                  <a:srgbClr val="FFFFFF"/>
                </a:solidFill>
              </a:uFill>
              <a:latin typeface="Arial"/>
            </a:endParaRPr>
          </a:p>
          <a:p>
            <a:pPr marL="182880" indent="-182160">
              <a:lnSpc>
                <a:spcPct val="95000"/>
              </a:lnSpc>
              <a:buClr>
                <a:srgbClr val="4A66AC"/>
              </a:buClr>
              <a:buSzPct val="80000"/>
              <a:buFont typeface="Arial"/>
              <a:buChar char="•"/>
            </a:pPr>
            <a:r>
              <a:rPr lang="pt-BR" sz="1800" strike="noStrike" spc="7">
                <a:solidFill>
                  <a:srgbClr val="000000"/>
                </a:solidFill>
                <a:uFill>
                  <a:solidFill>
                    <a:srgbClr val="FFFFFF"/>
                  </a:solidFill>
                </a:uFill>
                <a:latin typeface="Century Schoolbook"/>
                <a:ea typeface="DejaVu Sans"/>
              </a:rPr>
              <a:t>Dificuldades: Muito tempo na frente do computador.</a:t>
            </a:r>
            <a:endParaRPr lang="pt-BR" sz="1800" strike="noStrike" spc="-1">
              <a:solidFill>
                <a:srgbClr val="000000"/>
              </a:solidFill>
              <a:uFill>
                <a:solidFill>
                  <a:srgbClr val="FFFFFF"/>
                </a:solidFill>
              </a:uFill>
              <a:latin typeface="Arial"/>
            </a:endParaRPr>
          </a:p>
          <a:p>
            <a:pPr>
              <a:lnSpc>
                <a:spcPct val="95000"/>
              </a:lnSpc>
            </a:pPr>
            <a:endParaRPr lang="pt-BR" sz="1800" strike="noStrike" spc="-1">
              <a:solidFill>
                <a:srgbClr val="000000"/>
              </a:solidFill>
              <a:uFill>
                <a:solidFill>
                  <a:srgbClr val="FFFFFF"/>
                </a:solidFill>
              </a:uFill>
              <a:latin typeface="Arial"/>
            </a:endParaRPr>
          </a:p>
          <a:p>
            <a:pPr marL="182880" indent="-182160">
              <a:lnSpc>
                <a:spcPct val="95000"/>
              </a:lnSpc>
              <a:buClr>
                <a:srgbClr val="4A66AC"/>
              </a:buClr>
              <a:buSzPct val="80000"/>
              <a:buFont typeface="Arial"/>
              <a:buChar char="•"/>
            </a:pPr>
            <a:r>
              <a:rPr lang="pt-BR" sz="1800" strike="noStrike" spc="7">
                <a:solidFill>
                  <a:srgbClr val="000000"/>
                </a:solidFill>
                <a:uFill>
                  <a:solidFill>
                    <a:srgbClr val="FFFFFF"/>
                  </a:solidFill>
                </a:uFill>
                <a:latin typeface="Century Schoolbook"/>
                <a:ea typeface="DejaVu Sans"/>
              </a:rPr>
              <a:t>Sugestões:</a:t>
            </a:r>
            <a:endParaRPr lang="pt-BR" sz="1800" strike="noStrike" spc="-1">
              <a:solidFill>
                <a:srgbClr val="000000"/>
              </a:solidFill>
              <a:uFill>
                <a:solidFill>
                  <a:srgbClr val="FFFFFF"/>
                </a:solidFill>
              </a:uFill>
              <a:latin typeface="Arial"/>
            </a:endParaRPr>
          </a:p>
        </p:txBody>
      </p:sp>
      <p:pic>
        <p:nvPicPr>
          <p:cNvPr id="226" name="Imagem 3"/>
          <p:cNvPicPr/>
          <p:nvPr/>
        </p:nvPicPr>
        <p:blipFill>
          <a:blip r:embed="rId2"/>
          <a:stretch/>
        </p:blipFill>
        <p:spPr>
          <a:xfrm>
            <a:off x="11347200" y="69840"/>
            <a:ext cx="798840" cy="6915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CustomShape 1"/>
          <p:cNvSpPr/>
          <p:nvPr/>
        </p:nvSpPr>
        <p:spPr>
          <a:xfrm>
            <a:off x="1261800" y="365760"/>
            <a:ext cx="969192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90000"/>
              </a:lnSpc>
            </a:pPr>
            <a:r>
              <a:rPr lang="pt-BR" sz="4400" strike="noStrike" spc="-46">
                <a:solidFill>
                  <a:srgbClr val="000000"/>
                </a:solidFill>
                <a:uFill>
                  <a:solidFill>
                    <a:srgbClr val="FFFFFF"/>
                  </a:solidFill>
                </a:uFill>
                <a:latin typeface="Century Schoolbook"/>
                <a:ea typeface="DejaVu Sans"/>
              </a:rPr>
              <a:t>Notas dos Integrantes</a:t>
            </a:r>
            <a:endParaRPr lang="pt-BR" sz="1800" strike="noStrike" spc="-1">
              <a:solidFill>
                <a:srgbClr val="000000"/>
              </a:solidFill>
              <a:uFill>
                <a:solidFill>
                  <a:srgbClr val="FFFFFF"/>
                </a:solidFill>
              </a:uFill>
              <a:latin typeface="Arial"/>
            </a:endParaRPr>
          </a:p>
        </p:txBody>
      </p:sp>
      <p:graphicFrame>
        <p:nvGraphicFramePr>
          <p:cNvPr id="228" name="Table 2"/>
          <p:cNvGraphicFramePr/>
          <p:nvPr/>
        </p:nvGraphicFramePr>
        <p:xfrm>
          <a:off x="1261800" y="1690920"/>
          <a:ext cx="8594640" cy="4161240"/>
        </p:xfrm>
        <a:graphic>
          <a:graphicData uri="http://schemas.openxmlformats.org/drawingml/2006/table">
            <a:tbl>
              <a:tblPr/>
              <a:tblGrid>
                <a:gridCol w="4297320">
                  <a:extLst>
                    <a:ext uri="{9D8B030D-6E8A-4147-A177-3AD203B41FA5}">
                      <a16:colId xmlns:a16="http://schemas.microsoft.com/office/drawing/2014/main" val="20000"/>
                    </a:ext>
                  </a:extLst>
                </a:gridCol>
                <a:gridCol w="4297320">
                  <a:extLst>
                    <a:ext uri="{9D8B030D-6E8A-4147-A177-3AD203B41FA5}">
                      <a16:colId xmlns:a16="http://schemas.microsoft.com/office/drawing/2014/main" val="20001"/>
                    </a:ext>
                  </a:extLst>
                </a:gridCol>
              </a:tblGrid>
              <a:tr h="360000">
                <a:tc>
                  <a:txBody>
                    <a:bodyPr/>
                    <a:lstStyle/>
                    <a:p>
                      <a:pPr algn="ctr">
                        <a:lnSpc>
                          <a:spcPct val="100000"/>
                        </a:lnSpc>
                      </a:pPr>
                      <a:r>
                        <a:rPr lang="pt-BR" sz="1800" b="1" strike="noStrike" spc="-1">
                          <a:solidFill>
                            <a:srgbClr val="FFFFFF"/>
                          </a:solidFill>
                          <a:uFill>
                            <a:solidFill>
                              <a:srgbClr val="FFFFFF"/>
                            </a:solidFill>
                          </a:uFill>
                          <a:latin typeface="Century Schoolbook"/>
                          <a:ea typeface="DejaVu Sans"/>
                        </a:rPr>
                        <a:t>Integrante</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gn="ctr">
                        <a:lnSpc>
                          <a:spcPct val="100000"/>
                        </a:lnSpc>
                      </a:pPr>
                      <a:r>
                        <a:rPr lang="pt-BR" sz="1800" b="1" strike="noStrike" spc="-1">
                          <a:solidFill>
                            <a:srgbClr val="FFFFFF"/>
                          </a:solidFill>
                          <a:uFill>
                            <a:solidFill>
                              <a:srgbClr val="FFFFFF"/>
                            </a:solidFill>
                          </a:uFill>
                          <a:latin typeface="Century Schoolbook"/>
                          <a:ea typeface="DejaVu Sans"/>
                        </a:rPr>
                        <a:t>Nota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extLst>
                  <a:ext uri="{0D108BD9-81ED-4DB2-BD59-A6C34878D82A}">
                    <a16:rowId xmlns:a16="http://schemas.microsoft.com/office/drawing/2014/main" val="10000"/>
                  </a:ext>
                </a:extLst>
              </a:tr>
              <a:tr h="428760">
                <a:tc>
                  <a:txBody>
                    <a:bodyPr/>
                    <a:lstStyle/>
                    <a:p>
                      <a:pPr>
                        <a:lnSpc>
                          <a:spcPct val="100000"/>
                        </a:lnSpc>
                      </a:pPr>
                      <a:r>
                        <a:rPr lang="pt-BR" sz="1800" strike="noStrike" spc="-1">
                          <a:solidFill>
                            <a:srgbClr val="000000"/>
                          </a:solidFill>
                          <a:uFill>
                            <a:solidFill>
                              <a:srgbClr val="FFFFFF"/>
                            </a:solidFill>
                          </a:uFill>
                          <a:latin typeface="Arial"/>
                          <a:ea typeface="DejaVu Sans"/>
                        </a:rPr>
                        <a:t>Daniel de Oliveira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800" strike="noStrike" spc="-1">
                          <a:solidFill>
                            <a:srgbClr val="000000"/>
                          </a:solidFill>
                          <a:uFill>
                            <a:solidFill>
                              <a:srgbClr val="FFFFFF"/>
                            </a:solidFill>
                          </a:uFill>
                          <a:latin typeface="Arial"/>
                          <a:ea typeface="DejaVu Sans"/>
                        </a:rPr>
                        <a:t>4</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1"/>
                  </a:ext>
                </a:extLst>
              </a:tr>
              <a:tr h="428760">
                <a:tc>
                  <a:txBody>
                    <a:bodyPr/>
                    <a:lstStyle/>
                    <a:p>
                      <a:pPr>
                        <a:lnSpc>
                          <a:spcPct val="100000"/>
                        </a:lnSpc>
                      </a:pPr>
                      <a:r>
                        <a:rPr lang="pt-BR" sz="1800" strike="noStrike" spc="-1">
                          <a:solidFill>
                            <a:srgbClr val="000000"/>
                          </a:solidFill>
                          <a:uFill>
                            <a:solidFill>
                              <a:srgbClr val="FFFFFF"/>
                            </a:solidFill>
                          </a:uFill>
                          <a:latin typeface="Arial"/>
                          <a:ea typeface="DejaVu Sans"/>
                        </a:rPr>
                        <a:t>Mariana Gutierres</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800" strike="noStrike" spc="-1">
                          <a:solidFill>
                            <a:srgbClr val="000000"/>
                          </a:solidFill>
                          <a:uFill>
                            <a:solidFill>
                              <a:srgbClr val="FFFFFF"/>
                            </a:solidFill>
                          </a:uFill>
                          <a:latin typeface="Arial"/>
                          <a:ea typeface="DejaVu Sans"/>
                        </a:rPr>
                        <a:t>9</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2"/>
                  </a:ext>
                </a:extLst>
              </a:tr>
              <a:tr h="428760">
                <a:tc>
                  <a:txBody>
                    <a:bodyPr/>
                    <a:lstStyle/>
                    <a:p>
                      <a:pPr>
                        <a:lnSpc>
                          <a:spcPct val="100000"/>
                        </a:lnSpc>
                      </a:pPr>
                      <a:r>
                        <a:rPr lang="pt-BR" sz="1800" strike="noStrike" spc="-1">
                          <a:solidFill>
                            <a:srgbClr val="000000"/>
                          </a:solidFill>
                          <a:uFill>
                            <a:solidFill>
                              <a:srgbClr val="FFFFFF"/>
                            </a:solidFill>
                          </a:uFill>
                          <a:latin typeface="Arial"/>
                          <a:ea typeface="DejaVu Sans"/>
                        </a:rPr>
                        <a:t>Rafael Braganholli</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800" strike="noStrike" spc="-1">
                          <a:solidFill>
                            <a:srgbClr val="000000"/>
                          </a:solidFill>
                          <a:uFill>
                            <a:solidFill>
                              <a:srgbClr val="FFFFFF"/>
                            </a:solidFill>
                          </a:uFill>
                          <a:latin typeface="Arial"/>
                          <a:ea typeface="DejaVu Sans"/>
                        </a:rPr>
                        <a:t>10</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3"/>
                  </a:ext>
                </a:extLst>
              </a:tr>
              <a:tr h="428760">
                <a:tc>
                  <a:txBody>
                    <a:bodyPr/>
                    <a:lstStyle/>
                    <a:p>
                      <a:pPr>
                        <a:lnSpc>
                          <a:spcPct val="100000"/>
                        </a:lnSpc>
                      </a:pPr>
                      <a:r>
                        <a:rPr lang="pt-BR" sz="1800" strike="noStrike" spc="-1">
                          <a:solidFill>
                            <a:srgbClr val="000000"/>
                          </a:solidFill>
                          <a:uFill>
                            <a:solidFill>
                              <a:srgbClr val="FFFFFF"/>
                            </a:solidFill>
                          </a:uFill>
                          <a:latin typeface="Arial"/>
                          <a:ea typeface="DejaVu Sans"/>
                        </a:rPr>
                        <a:t>Sabrina Bonini</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800" strike="noStrike" spc="-1">
                          <a:solidFill>
                            <a:srgbClr val="000000"/>
                          </a:solidFill>
                          <a:uFill>
                            <a:solidFill>
                              <a:srgbClr val="FFFFFF"/>
                            </a:solidFill>
                          </a:uFill>
                          <a:latin typeface="Arial"/>
                          <a:ea typeface="DejaVu Sans"/>
                        </a:rPr>
                        <a:t>9,5</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4"/>
                  </a:ext>
                </a:extLst>
              </a:tr>
              <a:tr h="428760">
                <a:tc>
                  <a:txBody>
                    <a:bodyPr/>
                    <a:lstStyle/>
                    <a:p>
                      <a:pPr>
                        <a:lnSpc>
                          <a:spcPct val="100000"/>
                        </a:lnSpc>
                      </a:pPr>
                      <a:r>
                        <a:rPr lang="pt-BR" sz="1800" strike="noStrike" spc="-1">
                          <a:solidFill>
                            <a:srgbClr val="000000"/>
                          </a:solidFill>
                          <a:uFill>
                            <a:solidFill>
                              <a:srgbClr val="FFFFFF"/>
                            </a:solidFill>
                          </a:uFill>
                          <a:latin typeface="Arial"/>
                          <a:ea typeface="DejaVu Sans"/>
                        </a:rPr>
                        <a:t>Samuel da Silva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800" strike="noStrike" spc="-1">
                          <a:solidFill>
                            <a:srgbClr val="000000"/>
                          </a:solidFill>
                          <a:uFill>
                            <a:solidFill>
                              <a:srgbClr val="FFFFFF"/>
                            </a:solidFill>
                          </a:uFill>
                          <a:latin typeface="Arial"/>
                          <a:ea typeface="DejaVu Sans"/>
                        </a:rPr>
                        <a:t>10</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5"/>
                  </a:ext>
                </a:extLst>
              </a:tr>
              <a:tr h="428760">
                <a:tc>
                  <a:txBody>
                    <a:bodyPr/>
                    <a:lstStyle/>
                    <a:p>
                      <a:pPr>
                        <a:lnSpc>
                          <a:spcPct val="100000"/>
                        </a:lnSpc>
                      </a:pPr>
                      <a:r>
                        <a:rPr lang="pt-BR" sz="1800" strike="noStrike" spc="-1">
                          <a:solidFill>
                            <a:srgbClr val="000000"/>
                          </a:solidFill>
                          <a:uFill>
                            <a:solidFill>
                              <a:srgbClr val="FFFFFF"/>
                            </a:solidFill>
                          </a:uFill>
                          <a:latin typeface="Arial"/>
                          <a:ea typeface="DejaVu Sans"/>
                        </a:rPr>
                        <a:t>Victor Zanelo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800" strike="noStrike" spc="-1">
                          <a:solidFill>
                            <a:srgbClr val="000000"/>
                          </a:solidFill>
                          <a:uFill>
                            <a:solidFill>
                              <a:srgbClr val="FFFFFF"/>
                            </a:solidFill>
                          </a:uFill>
                          <a:latin typeface="Arial"/>
                          <a:ea typeface="DejaVu Sans"/>
                        </a:rPr>
                        <a:t>8</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6"/>
                  </a:ext>
                </a:extLst>
              </a:tr>
              <a:tr h="428760">
                <a:tc>
                  <a:txBody>
                    <a:bodyPr/>
                    <a:lstStyle/>
                    <a:p>
                      <a:pPr>
                        <a:lnSpc>
                          <a:spcPct val="100000"/>
                        </a:lnSpc>
                      </a:pPr>
                      <a:r>
                        <a:rPr lang="pt-BR" sz="1800" strike="noStrike" spc="-1">
                          <a:solidFill>
                            <a:srgbClr val="000000"/>
                          </a:solidFill>
                          <a:uFill>
                            <a:solidFill>
                              <a:srgbClr val="FFFFFF"/>
                            </a:solidFill>
                          </a:uFill>
                          <a:latin typeface="Arial"/>
                          <a:ea typeface="DejaVu Sans"/>
                        </a:rPr>
                        <a:t>Wesley Franco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800" strike="noStrike" spc="-1">
                          <a:solidFill>
                            <a:srgbClr val="000000"/>
                          </a:solidFill>
                          <a:uFill>
                            <a:solidFill>
                              <a:srgbClr val="FFFFFF"/>
                            </a:solidFill>
                          </a:uFill>
                          <a:latin typeface="Arial"/>
                          <a:ea typeface="DejaVu Sans"/>
                        </a:rPr>
                        <a:t>9</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7"/>
                  </a:ext>
                </a:extLst>
              </a:tr>
              <a:tr h="360000">
                <a:tc>
                  <a:txBody>
                    <a:bodyPr/>
                    <a:lstStyle/>
                    <a:p>
                      <a:pPr algn="ctr">
                        <a:lnSpc>
                          <a:spcPct val="100000"/>
                        </a:lnSpc>
                      </a:pPr>
                      <a:r>
                        <a:rPr lang="pt-BR" sz="1800" b="1" strike="noStrike" spc="-1">
                          <a:solidFill>
                            <a:srgbClr val="FFFFFF"/>
                          </a:solidFill>
                          <a:uFill>
                            <a:solidFill>
                              <a:srgbClr val="FFFFFF"/>
                            </a:solidFill>
                          </a:uFill>
                          <a:latin typeface="Century Schoolbook"/>
                          <a:ea typeface="DejaVu Sans"/>
                        </a:rPr>
                        <a:t>Grupo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gn="ctr">
                        <a:lnSpc>
                          <a:spcPct val="100000"/>
                        </a:lnSpc>
                      </a:pPr>
                      <a:r>
                        <a:rPr lang="pt-BR" sz="1800" b="1" strike="noStrike" spc="-1">
                          <a:solidFill>
                            <a:srgbClr val="FFFFFF"/>
                          </a:solidFill>
                          <a:uFill>
                            <a:solidFill>
                              <a:srgbClr val="FFFFFF"/>
                            </a:solidFill>
                          </a:uFill>
                          <a:latin typeface="Century Schoolbook"/>
                          <a:ea typeface="DejaVu Sans"/>
                        </a:rPr>
                        <a:t>Nota</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extLst>
                  <a:ext uri="{0D108BD9-81ED-4DB2-BD59-A6C34878D82A}">
                    <a16:rowId xmlns:a16="http://schemas.microsoft.com/office/drawing/2014/main" val="10008"/>
                  </a:ext>
                </a:extLst>
              </a:tr>
              <a:tr h="428400">
                <a:tc>
                  <a:txBody>
                    <a:bodyPr/>
                    <a:lstStyle/>
                    <a:p>
                      <a:pPr>
                        <a:lnSpc>
                          <a:spcPct val="100000"/>
                        </a:lnSpc>
                      </a:pPr>
                      <a:r>
                        <a:rPr lang="pt-BR" sz="1800" strike="noStrike" spc="-1">
                          <a:solidFill>
                            <a:srgbClr val="000000"/>
                          </a:solidFill>
                          <a:uFill>
                            <a:solidFill>
                              <a:srgbClr val="FFFFFF"/>
                            </a:solidFill>
                          </a:uFill>
                          <a:latin typeface="Arial"/>
                          <a:ea typeface="DejaVu Sans"/>
                        </a:rPr>
                        <a:t>Módulo</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lnSpc>
                          <a:spcPct val="100000"/>
                        </a:lnSpc>
                      </a:pPr>
                      <a:r>
                        <a:rPr lang="pt-BR" sz="1800" strike="noStrike" spc="-1">
                          <a:solidFill>
                            <a:srgbClr val="000000"/>
                          </a:solidFill>
                          <a:uFill>
                            <a:solidFill>
                              <a:srgbClr val="FFFFFF"/>
                            </a:solidFill>
                          </a:uFill>
                          <a:latin typeface="Arial"/>
                          <a:ea typeface="DejaVu Sans"/>
                        </a:rPr>
                        <a:t>8,5</a:t>
                      </a:r>
                      <a:endParaRPr lang="pt-BR" sz="180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9"/>
                  </a:ext>
                </a:extLst>
              </a:tr>
            </a:tbl>
          </a:graphicData>
        </a:graphic>
      </p:graphicFrame>
      <p:pic>
        <p:nvPicPr>
          <p:cNvPr id="229" name="Imagem 5"/>
          <p:cNvPicPr/>
          <p:nvPr/>
        </p:nvPicPr>
        <p:blipFill>
          <a:blip r:embed="rId2"/>
          <a:stretch/>
        </p:blipFill>
        <p:spPr>
          <a:xfrm>
            <a:off x="11347200" y="69840"/>
            <a:ext cx="798840" cy="6915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972312" y="925357"/>
            <a:ext cx="9418320" cy="1066800"/>
          </a:xfrm>
        </p:spPr>
        <p:txBody>
          <a:bodyPr>
            <a:normAutofit/>
          </a:bodyPr>
          <a:lstStyle/>
          <a:p>
            <a:r>
              <a:rPr lang="pt-BR" sz="6000" dirty="0" smtClean="0"/>
              <a:t>MOD04 - Relatórios</a:t>
            </a:r>
            <a:endParaRPr lang="pt-BR" sz="6000" dirty="0"/>
          </a:p>
        </p:txBody>
      </p:sp>
      <p:sp>
        <p:nvSpPr>
          <p:cNvPr id="5" name="Subtítulo 4"/>
          <p:cNvSpPr>
            <a:spLocks noGrp="1"/>
          </p:cNvSpPr>
          <p:nvPr>
            <p:ph type="subTitle" idx="1"/>
          </p:nvPr>
        </p:nvSpPr>
        <p:spPr>
          <a:xfrm>
            <a:off x="1230876" y="2718402"/>
            <a:ext cx="9418320" cy="3868377"/>
          </a:xfrm>
        </p:spPr>
        <p:txBody>
          <a:bodyPr>
            <a:noAutofit/>
          </a:bodyPr>
          <a:lstStyle/>
          <a:p>
            <a:pPr>
              <a:lnSpc>
                <a:spcPct val="100000"/>
              </a:lnSpc>
            </a:pPr>
            <a:r>
              <a:rPr lang="pt-BR" spc="7" dirty="0">
                <a:solidFill>
                  <a:srgbClr val="BFBFBF"/>
                </a:solidFill>
                <a:uFill>
                  <a:solidFill>
                    <a:srgbClr val="FFFFFF"/>
                  </a:solidFill>
                </a:uFill>
                <a:ea typeface="DejaVu Sans"/>
              </a:rPr>
              <a:t>Guilherme Azeredo Mendes – Desenvolvedor</a:t>
            </a:r>
            <a:endParaRPr lang="pt-BR" sz="1800" spc="-1" dirty="0">
              <a:solidFill>
                <a:srgbClr val="FFFFFF"/>
              </a:solidFill>
              <a:uFill>
                <a:solidFill>
                  <a:srgbClr val="FFFFFF"/>
                </a:solidFill>
              </a:uFill>
              <a:latin typeface="Arial"/>
            </a:endParaRPr>
          </a:p>
          <a:p>
            <a:pPr>
              <a:lnSpc>
                <a:spcPct val="100000"/>
              </a:lnSpc>
            </a:pPr>
            <a:r>
              <a:rPr lang="pt-BR" spc="7" dirty="0">
                <a:solidFill>
                  <a:srgbClr val="BFBFBF"/>
                </a:solidFill>
                <a:uFill>
                  <a:solidFill>
                    <a:srgbClr val="FFFFFF"/>
                  </a:solidFill>
                </a:uFill>
                <a:ea typeface="DejaVu Sans"/>
              </a:rPr>
              <a:t>Gustavo Barbosa de Abreu Viana - Analista</a:t>
            </a:r>
            <a:endParaRPr lang="pt-BR" sz="1800" spc="-1" dirty="0">
              <a:solidFill>
                <a:srgbClr val="FFFFFF"/>
              </a:solidFill>
              <a:uFill>
                <a:solidFill>
                  <a:srgbClr val="FFFFFF"/>
                </a:solidFill>
              </a:uFill>
              <a:latin typeface="Arial"/>
            </a:endParaRPr>
          </a:p>
          <a:p>
            <a:pPr>
              <a:lnSpc>
                <a:spcPct val="100000"/>
              </a:lnSpc>
            </a:pPr>
            <a:r>
              <a:rPr lang="pt-BR" spc="7" dirty="0">
                <a:solidFill>
                  <a:srgbClr val="BFBFBF"/>
                </a:solidFill>
                <a:uFill>
                  <a:solidFill>
                    <a:srgbClr val="FFFFFF"/>
                  </a:solidFill>
                </a:uFill>
                <a:ea typeface="DejaVu Sans"/>
              </a:rPr>
              <a:t>Joao Pedro Leocardio Jacomini Nascimento – Desenvolvedor.</a:t>
            </a:r>
            <a:endParaRPr lang="pt-BR" sz="1800" spc="-1" dirty="0">
              <a:solidFill>
                <a:srgbClr val="FFFFFF"/>
              </a:solidFill>
              <a:uFill>
                <a:solidFill>
                  <a:srgbClr val="FFFFFF"/>
                </a:solidFill>
              </a:uFill>
              <a:latin typeface="Arial"/>
            </a:endParaRPr>
          </a:p>
          <a:p>
            <a:pPr>
              <a:lnSpc>
                <a:spcPct val="100000"/>
              </a:lnSpc>
            </a:pPr>
            <a:r>
              <a:rPr lang="pt-BR" spc="7" dirty="0">
                <a:solidFill>
                  <a:srgbClr val="BFBFBF"/>
                </a:solidFill>
                <a:uFill>
                  <a:solidFill>
                    <a:srgbClr val="FFFFFF"/>
                  </a:solidFill>
                </a:uFill>
                <a:ea typeface="DejaVu Sans"/>
              </a:rPr>
              <a:t>Karolayne Martim Raymundo -  BDA</a:t>
            </a:r>
            <a:endParaRPr lang="pt-BR" sz="1800" spc="-1" dirty="0">
              <a:solidFill>
                <a:srgbClr val="FFFFFF"/>
              </a:solidFill>
              <a:uFill>
                <a:solidFill>
                  <a:srgbClr val="FFFFFF"/>
                </a:solidFill>
              </a:uFill>
              <a:latin typeface="Arial"/>
            </a:endParaRPr>
          </a:p>
          <a:p>
            <a:pPr>
              <a:lnSpc>
                <a:spcPct val="100000"/>
              </a:lnSpc>
            </a:pPr>
            <a:r>
              <a:rPr lang="pt-BR" spc="7" dirty="0">
                <a:solidFill>
                  <a:srgbClr val="BFBFBF"/>
                </a:solidFill>
                <a:uFill>
                  <a:solidFill>
                    <a:srgbClr val="FFFFFF"/>
                  </a:solidFill>
                </a:uFill>
                <a:ea typeface="DejaVu Sans"/>
              </a:rPr>
              <a:t>Kyara Madeleine Freitas - Analista</a:t>
            </a:r>
            <a:endParaRPr lang="pt-BR" sz="1800" spc="-1" dirty="0">
              <a:solidFill>
                <a:srgbClr val="FFFFFF"/>
              </a:solidFill>
              <a:uFill>
                <a:solidFill>
                  <a:srgbClr val="FFFFFF"/>
                </a:solidFill>
              </a:uFill>
              <a:latin typeface="Arial"/>
            </a:endParaRPr>
          </a:p>
          <a:p>
            <a:pPr>
              <a:lnSpc>
                <a:spcPct val="100000"/>
              </a:lnSpc>
            </a:pPr>
            <a:r>
              <a:rPr lang="pt-BR" spc="7" dirty="0">
                <a:solidFill>
                  <a:srgbClr val="BFBFBF"/>
                </a:solidFill>
                <a:uFill>
                  <a:solidFill>
                    <a:srgbClr val="FFFFFF"/>
                  </a:solidFill>
                </a:uFill>
                <a:ea typeface="DejaVu Sans"/>
              </a:rPr>
              <a:t>Mariana da Silva Fernandes -  Desenvolvedor</a:t>
            </a:r>
            <a:endParaRPr lang="pt-BR" sz="1800" spc="-1" dirty="0">
              <a:solidFill>
                <a:srgbClr val="FFFFFF"/>
              </a:solidFill>
              <a:uFill>
                <a:solidFill>
                  <a:srgbClr val="FFFFFF"/>
                </a:solidFill>
              </a:uFill>
              <a:latin typeface="Arial"/>
            </a:endParaRPr>
          </a:p>
          <a:p>
            <a:pPr>
              <a:lnSpc>
                <a:spcPct val="100000"/>
              </a:lnSpc>
            </a:pPr>
            <a:r>
              <a:rPr lang="pt-BR" spc="7" dirty="0">
                <a:solidFill>
                  <a:srgbClr val="BFBFBF"/>
                </a:solidFill>
                <a:uFill>
                  <a:solidFill>
                    <a:srgbClr val="FFFFFF"/>
                  </a:solidFill>
                </a:uFill>
                <a:ea typeface="DejaVu Sans"/>
              </a:rPr>
              <a:t>Monique Aparecida Muniz da Silva -  DBA</a:t>
            </a:r>
            <a:endParaRPr lang="pt-BR" sz="1800" spc="-1" dirty="0">
              <a:solidFill>
                <a:srgbClr val="FFFFFF"/>
              </a:solidFill>
              <a:uFill>
                <a:solidFill>
                  <a:srgbClr val="FFFFFF"/>
                </a:solidFill>
              </a:uFill>
              <a:latin typeface="Arial"/>
            </a:endParaRPr>
          </a:p>
          <a:p>
            <a:endParaRPr lang="pt-BR" dirty="0">
              <a:latin typeface="Calibri" panose="020F0502020204030204" pitchFamily="34" charset="0"/>
            </a:endParaRPr>
          </a:p>
          <a:p>
            <a:endParaRPr lang="pt-BR" dirty="0">
              <a:latin typeface="Calibri" panose="020F0502020204030204" pitchFamily="34" charset="0"/>
            </a:endParaRP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16440" y="202692"/>
            <a:ext cx="2383141" cy="1445330"/>
          </a:xfrm>
          <a:prstGeom prst="rect">
            <a:avLst/>
          </a:prstGeom>
        </p:spPr>
      </p:pic>
    </p:spTree>
    <p:extLst>
      <p:ext uri="{BB962C8B-B14F-4D97-AF65-F5344CB8AC3E}">
        <p14:creationId xmlns:p14="http://schemas.microsoft.com/office/powerpoint/2010/main" val="691036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CustomShape 1"/>
          <p:cNvSpPr/>
          <p:nvPr/>
        </p:nvSpPr>
        <p:spPr>
          <a:xfrm>
            <a:off x="1611720" y="0"/>
            <a:ext cx="9691920" cy="1108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90000"/>
              </a:lnSpc>
            </a:pPr>
            <a:r>
              <a:rPr lang="pt-BR" sz="4400" b="0" strike="noStrike" spc="-46">
                <a:solidFill>
                  <a:srgbClr val="000000"/>
                </a:solidFill>
                <a:uFill>
                  <a:solidFill>
                    <a:srgbClr val="FFFFFF"/>
                  </a:solidFill>
                </a:uFill>
                <a:latin typeface="Century Schoolbook"/>
                <a:ea typeface="DejaVu Sans"/>
              </a:rPr>
              <a:t>Documento de Casos de Uso</a:t>
            </a:r>
            <a:endParaRPr lang="pt-BR" sz="1800" b="0" strike="noStrike" spc="-1">
              <a:solidFill>
                <a:srgbClr val="000000"/>
              </a:solidFill>
              <a:uFill>
                <a:solidFill>
                  <a:srgbClr val="FFFFFF"/>
                </a:solidFill>
              </a:uFill>
              <a:latin typeface="Arial"/>
            </a:endParaRPr>
          </a:p>
        </p:txBody>
      </p:sp>
      <p:pic>
        <p:nvPicPr>
          <p:cNvPr id="88" name="Imagem 88"/>
          <p:cNvPicPr/>
          <p:nvPr/>
        </p:nvPicPr>
        <p:blipFill>
          <a:blip r:embed="rId2"/>
          <a:srcRect l="1897" t="3523" r="1331" b="19166"/>
          <a:stretch/>
        </p:blipFill>
        <p:spPr>
          <a:xfrm>
            <a:off x="677520" y="1208520"/>
            <a:ext cx="9925200" cy="5546160"/>
          </a:xfrm>
          <a:prstGeom prst="rect">
            <a:avLst/>
          </a:prstGeom>
          <a:ln>
            <a:noFill/>
          </a:ln>
        </p:spPr>
      </p:pic>
      <p:pic>
        <p:nvPicPr>
          <p:cNvPr id="89" name="Imagem 3"/>
          <p:cNvPicPr/>
          <p:nvPr/>
        </p:nvPicPr>
        <p:blipFill>
          <a:blip r:embed="rId3"/>
          <a:stretch/>
        </p:blipFill>
        <p:spPr>
          <a:xfrm>
            <a:off x="11347200" y="69840"/>
            <a:ext cx="798840" cy="691560"/>
          </a:xfrm>
          <a:prstGeom prst="rect">
            <a:avLst/>
          </a:prstGeom>
          <a:ln>
            <a:noFill/>
          </a:ln>
        </p:spPr>
      </p:pic>
      <p:sp>
        <p:nvSpPr>
          <p:cNvPr id="90" name="CustomShape 2"/>
          <p:cNvSpPr/>
          <p:nvPr/>
        </p:nvSpPr>
        <p:spPr>
          <a:xfrm>
            <a:off x="7872480" y="6211800"/>
            <a:ext cx="3474000" cy="63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pt-BR" sz="1800" b="0" strike="noStrike" spc="-1">
                <a:solidFill>
                  <a:srgbClr val="000000"/>
                </a:solidFill>
                <a:uFill>
                  <a:solidFill>
                    <a:srgbClr val="FFFFFF"/>
                  </a:solidFill>
                </a:uFill>
                <a:latin typeface="Century Schoolbook"/>
                <a:ea typeface="DejaVu Sans"/>
              </a:rPr>
              <a:t>Quantidade de atores: 02</a:t>
            </a:r>
            <a:endParaRPr lang="pt-BR" sz="1800" b="0" strike="noStrike" spc="-1">
              <a:solidFill>
                <a:srgbClr val="000000"/>
              </a:solidFill>
              <a:uFill>
                <a:solidFill>
                  <a:srgbClr val="FFFFFF"/>
                </a:solidFill>
              </a:uFill>
              <a:latin typeface="Arial"/>
            </a:endParaRPr>
          </a:p>
          <a:p>
            <a:pPr>
              <a:lnSpc>
                <a:spcPct val="100000"/>
              </a:lnSpc>
            </a:pPr>
            <a:r>
              <a:rPr lang="pt-BR" sz="1800" b="0" strike="noStrike" spc="-1">
                <a:solidFill>
                  <a:srgbClr val="000000"/>
                </a:solidFill>
                <a:uFill>
                  <a:solidFill>
                    <a:srgbClr val="FFFFFF"/>
                  </a:solidFill>
                </a:uFill>
                <a:latin typeface="Century Schoolbook"/>
                <a:ea typeface="DejaVu Sans"/>
              </a:rPr>
              <a:t>Quantidade de casos de uso: 12</a:t>
            </a:r>
            <a:endParaRPr lang="pt-BR"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CustomShape 1"/>
          <p:cNvSpPr/>
          <p:nvPr/>
        </p:nvSpPr>
        <p:spPr>
          <a:xfrm>
            <a:off x="1171440" y="-1080"/>
            <a:ext cx="9691920" cy="748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90000"/>
              </a:lnSpc>
            </a:pPr>
            <a:r>
              <a:rPr lang="pt-BR" sz="4400" b="0" strike="noStrike" spc="-46" dirty="0">
                <a:solidFill>
                  <a:srgbClr val="000000"/>
                </a:solidFill>
                <a:uFill>
                  <a:solidFill>
                    <a:srgbClr val="FFFFFF"/>
                  </a:solidFill>
                </a:uFill>
                <a:latin typeface="Century Schoolbook"/>
                <a:ea typeface="DejaVu Sans"/>
              </a:rPr>
              <a:t>Caso de Uso </a:t>
            </a:r>
            <a:r>
              <a:rPr lang="pt-BR" sz="4400" b="0" strike="noStrike" spc="-46" dirty="0" smtClean="0">
                <a:solidFill>
                  <a:srgbClr val="000000"/>
                </a:solidFill>
                <a:uFill>
                  <a:solidFill>
                    <a:srgbClr val="FFFFFF"/>
                  </a:solidFill>
                </a:uFill>
                <a:latin typeface="Century Schoolbook"/>
                <a:ea typeface="DejaVu Sans"/>
              </a:rPr>
              <a:t>3.2</a:t>
            </a:r>
            <a:endParaRPr lang="pt-BR" sz="1800" b="0" strike="noStrike" spc="-1" dirty="0">
              <a:solidFill>
                <a:srgbClr val="000000"/>
              </a:solidFill>
              <a:uFill>
                <a:solidFill>
                  <a:srgbClr val="FFFFFF"/>
                </a:solidFill>
              </a:uFill>
              <a:latin typeface="Arial"/>
            </a:endParaRPr>
          </a:p>
        </p:txBody>
      </p:sp>
      <p:graphicFrame>
        <p:nvGraphicFramePr>
          <p:cNvPr id="92" name="Table 2"/>
          <p:cNvGraphicFramePr/>
          <p:nvPr>
            <p:extLst>
              <p:ext uri="{D42A27DB-BD31-4B8C-83A1-F6EECF244321}">
                <p14:modId xmlns:p14="http://schemas.microsoft.com/office/powerpoint/2010/main" val="3690442745"/>
              </p:ext>
            </p:extLst>
          </p:nvPr>
        </p:nvGraphicFramePr>
        <p:xfrm>
          <a:off x="1684080" y="761760"/>
          <a:ext cx="8594640" cy="5897640"/>
        </p:xfrm>
        <a:graphic>
          <a:graphicData uri="http://schemas.openxmlformats.org/drawingml/2006/table">
            <a:tbl>
              <a:tblPr/>
              <a:tblGrid>
                <a:gridCol w="4297320">
                  <a:extLst>
                    <a:ext uri="{9D8B030D-6E8A-4147-A177-3AD203B41FA5}">
                      <a16:colId xmlns:a16="http://schemas.microsoft.com/office/drawing/2014/main" val="20000"/>
                    </a:ext>
                  </a:extLst>
                </a:gridCol>
                <a:gridCol w="4297320">
                  <a:extLst>
                    <a:ext uri="{9D8B030D-6E8A-4147-A177-3AD203B41FA5}">
                      <a16:colId xmlns:a16="http://schemas.microsoft.com/office/drawing/2014/main" val="20001"/>
                    </a:ext>
                  </a:extLst>
                </a:gridCol>
              </a:tblGrid>
              <a:tr h="351000">
                <a:tc gridSpan="2">
                  <a:txBody>
                    <a:bodyPr/>
                    <a:lstStyle/>
                    <a:p>
                      <a:pPr>
                        <a:lnSpc>
                          <a:spcPct val="100000"/>
                        </a:lnSpc>
                      </a:pPr>
                      <a:r>
                        <a:rPr lang="pt-BR" sz="1800" b="1" strike="noStrike" spc="-1" dirty="0">
                          <a:solidFill>
                            <a:srgbClr val="FFFFFF"/>
                          </a:solidFill>
                          <a:uFill>
                            <a:solidFill>
                              <a:srgbClr val="FFFFFF"/>
                            </a:solidFill>
                          </a:uFill>
                          <a:latin typeface="Century Schoolbook"/>
                          <a:ea typeface="DejaVu Sans"/>
                        </a:rPr>
                        <a:t>Nome do Caso de Uso: </a:t>
                      </a:r>
                      <a:r>
                        <a:rPr lang="pt-BR" sz="1800" b="1" strike="noStrike" spc="-1" dirty="0">
                          <a:solidFill>
                            <a:srgbClr val="FFFFFF"/>
                          </a:solidFill>
                          <a:uFill>
                            <a:solidFill>
                              <a:srgbClr val="FFFFFF"/>
                            </a:solidFill>
                          </a:uFill>
                          <a:latin typeface="Century Schoolbook"/>
                          <a:ea typeface="Microsoft YaHei"/>
                        </a:rPr>
                        <a:t>Visualizar </a:t>
                      </a:r>
                      <a:r>
                        <a:rPr lang="pt-BR" sz="1800" b="1" strike="noStrike" spc="-1" dirty="0" smtClean="0">
                          <a:solidFill>
                            <a:srgbClr val="FFFFFF"/>
                          </a:solidFill>
                          <a:uFill>
                            <a:solidFill>
                              <a:srgbClr val="FFFFFF"/>
                            </a:solidFill>
                          </a:uFill>
                          <a:latin typeface="Century Schoolbook"/>
                          <a:ea typeface="Microsoft YaHei"/>
                        </a:rPr>
                        <a:t>PCDs</a:t>
                      </a:r>
                      <a:endParaRPr lang="pt-BR" sz="1800" b="0" strike="noStrike" spc="-1" dirty="0">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hMerge="1">
                  <a:txBody>
                    <a:bodyPr/>
                    <a:lstStyle/>
                    <a:p>
                      <a:endParaRPr lang="pt-BR"/>
                    </a:p>
                  </a:txBody>
                  <a:tcPr>
                    <a:solidFill>
                      <a:srgbClr val="729FCF"/>
                    </a:solidFill>
                  </a:tcPr>
                </a:tc>
                <a:extLst>
                  <a:ext uri="{0D108BD9-81ED-4DB2-BD59-A6C34878D82A}">
                    <a16:rowId xmlns:a16="http://schemas.microsoft.com/office/drawing/2014/main" val="10000"/>
                  </a:ext>
                </a:extLst>
              </a:tr>
              <a:tr h="869400">
                <a:tc>
                  <a:txBody>
                    <a:bodyPr/>
                    <a:lstStyle/>
                    <a:p>
                      <a:pPr>
                        <a:lnSpc>
                          <a:spcPct val="100000"/>
                        </a:lnSpc>
                      </a:pPr>
                      <a:r>
                        <a:rPr lang="pt-BR" sz="1600" b="0" strike="noStrike" spc="-1">
                          <a:solidFill>
                            <a:srgbClr val="000000"/>
                          </a:solidFill>
                          <a:uFill>
                            <a:solidFill>
                              <a:srgbClr val="FFFFFF"/>
                            </a:solidFill>
                          </a:uFill>
                          <a:latin typeface="Century Schoolbook"/>
                          <a:ea typeface="DejaVu Sans"/>
                        </a:rPr>
                        <a:t>Breve descrição:</a:t>
                      </a:r>
                      <a:endParaRPr lang="pt-BR" sz="1600" b="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600" b="0" strike="noStrike" spc="-1" dirty="0" smtClean="0">
                          <a:solidFill>
                            <a:srgbClr val="000000"/>
                          </a:solidFill>
                          <a:uFill>
                            <a:solidFill>
                              <a:srgbClr val="FFFFFF"/>
                            </a:solidFill>
                          </a:uFill>
                          <a:latin typeface="Century Schoolbook"/>
                          <a:ea typeface="+mn-ea"/>
                        </a:rPr>
                        <a:t>Este Caso de Uso deve ocorrer sempre que o usuário desejar visualizar a listagem de PCDs disponíveis.</a:t>
                      </a:r>
                    </a:p>
                    <a:p>
                      <a:pPr>
                        <a:lnSpc>
                          <a:spcPct val="100000"/>
                        </a:lnSpc>
                      </a:pPr>
                      <a:endParaRPr lang="pt-BR" sz="1600" b="0" strike="noStrike" spc="-1" dirty="0" smtClean="0">
                        <a:solidFill>
                          <a:srgbClr val="000000"/>
                        </a:solidFill>
                        <a:uFill>
                          <a:solidFill>
                            <a:srgbClr val="FFFFFF"/>
                          </a:solidFill>
                        </a:uFill>
                        <a:latin typeface="Century Schoolbook"/>
                        <a:ea typeface="+mn-ea"/>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1"/>
                  </a:ext>
                </a:extLst>
              </a:tr>
              <a:tr h="860760">
                <a:tc>
                  <a:txBody>
                    <a:bodyPr/>
                    <a:lstStyle/>
                    <a:p>
                      <a:pPr>
                        <a:lnSpc>
                          <a:spcPct val="100000"/>
                        </a:lnSpc>
                      </a:pPr>
                      <a:r>
                        <a:rPr lang="pt-BR" sz="1600" b="0" strike="noStrike" spc="-1" dirty="0">
                          <a:solidFill>
                            <a:srgbClr val="000000"/>
                          </a:solidFill>
                          <a:uFill>
                            <a:solidFill>
                              <a:srgbClr val="FFFFFF"/>
                            </a:solidFill>
                          </a:uFill>
                          <a:latin typeface="Century Schoolbook"/>
                          <a:ea typeface="DejaVu Sans"/>
                        </a:rPr>
                        <a:t>Ator principal:</a:t>
                      </a:r>
                      <a:endParaRPr lang="pt-BR" sz="1600" b="0" strike="noStrike" spc="-1" dirty="0">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just">
                        <a:lnSpc>
                          <a:spcPct val="100000"/>
                        </a:lnSpc>
                      </a:pPr>
                      <a:r>
                        <a:rPr lang="pt-BR" sz="1600" b="0" strike="noStrike" spc="-1">
                          <a:solidFill>
                            <a:srgbClr val="000000"/>
                          </a:solidFill>
                          <a:uFill>
                            <a:solidFill>
                              <a:srgbClr val="FFFFFF"/>
                            </a:solidFill>
                          </a:uFill>
                          <a:latin typeface="Arial"/>
                          <a:ea typeface="DejaVu Sans"/>
                        </a:rPr>
                        <a:t>Usuario logado e Google Maps.</a:t>
                      </a:r>
                      <a:endParaRPr lang="pt-BR" sz="1600" b="0" strike="noStrike" spc="-1">
                        <a:solidFill>
                          <a:srgbClr val="000000"/>
                        </a:solidFill>
                        <a:uFill>
                          <a:solidFill>
                            <a:srgbClr val="FFFFFF"/>
                          </a:solidFill>
                        </a:uFill>
                        <a:latin typeface="Arial"/>
                      </a:endParaRPr>
                    </a:p>
                    <a:p>
                      <a:pPr algn="just">
                        <a:lnSpc>
                          <a:spcPct val="100000"/>
                        </a:lnSpc>
                      </a:pPr>
                      <a:r>
                        <a:rPr lang="pt-BR" sz="1600" b="0" strike="noStrike" spc="-1">
                          <a:solidFill>
                            <a:srgbClr val="000000"/>
                          </a:solidFill>
                          <a:uFill>
                            <a:solidFill>
                              <a:srgbClr val="FFFFFF"/>
                            </a:solidFill>
                          </a:uFill>
                          <a:latin typeface="Arial"/>
                          <a:ea typeface="DejaVu Sans"/>
                        </a:rPr>
                        <a:t>O usuário deve estar logado no sistema e deve acessar a Ferramenta 4.</a:t>
                      </a:r>
                      <a:endParaRPr lang="pt-BR" sz="1600" b="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2"/>
                  </a:ext>
                </a:extLst>
              </a:tr>
              <a:tr h="604440">
                <a:tc>
                  <a:txBody>
                    <a:bodyPr/>
                    <a:lstStyle/>
                    <a:p>
                      <a:pPr>
                        <a:lnSpc>
                          <a:spcPct val="100000"/>
                        </a:lnSpc>
                      </a:pPr>
                      <a:r>
                        <a:rPr lang="pt-BR" sz="1600" b="0" strike="noStrike" spc="-1">
                          <a:solidFill>
                            <a:srgbClr val="000000"/>
                          </a:solidFill>
                          <a:uFill>
                            <a:solidFill>
                              <a:srgbClr val="FFFFFF"/>
                            </a:solidFill>
                          </a:uFill>
                          <a:latin typeface="Century Schoolbook"/>
                          <a:ea typeface="DejaVu Sans"/>
                        </a:rPr>
                        <a:t>Pré-condição:</a:t>
                      </a:r>
                      <a:endParaRPr lang="pt-BR" sz="1600" b="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just">
                        <a:lnSpc>
                          <a:spcPct val="100000"/>
                        </a:lnSpc>
                      </a:pPr>
                      <a:r>
                        <a:rPr lang="pt-BR" sz="1600" b="0" strike="noStrike" spc="-1" dirty="0">
                          <a:solidFill>
                            <a:srgbClr val="000000"/>
                          </a:solidFill>
                          <a:uFill>
                            <a:solidFill>
                              <a:srgbClr val="FFFFFF"/>
                            </a:solidFill>
                          </a:uFill>
                          <a:latin typeface="Arial"/>
                          <a:ea typeface="DejaVu Sans"/>
                        </a:rPr>
                        <a:t>O usuário deve estar logado no </a:t>
                      </a:r>
                      <a:r>
                        <a:rPr lang="pt-BR" sz="1600" b="0" strike="noStrike" spc="-1" dirty="0" smtClean="0">
                          <a:solidFill>
                            <a:srgbClr val="000000"/>
                          </a:solidFill>
                          <a:uFill>
                            <a:solidFill>
                              <a:srgbClr val="FFFFFF"/>
                            </a:solidFill>
                          </a:uFill>
                          <a:latin typeface="Arial"/>
                          <a:ea typeface="DejaVu Sans"/>
                        </a:rPr>
                        <a:t>site Indra.</a:t>
                      </a:r>
                      <a:endParaRPr lang="pt-BR" sz="1600" b="0" strike="noStrike" spc="-1" dirty="0">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3"/>
                  </a:ext>
                </a:extLst>
              </a:tr>
              <a:tr h="351000">
                <a:tc gridSpan="2">
                  <a:txBody>
                    <a:bodyPr/>
                    <a:lstStyle/>
                    <a:p>
                      <a:pPr algn="ctr">
                        <a:lnSpc>
                          <a:spcPct val="100000"/>
                        </a:lnSpc>
                      </a:pPr>
                      <a:r>
                        <a:rPr lang="pt-BR" sz="1800" b="1" strike="noStrike" spc="-1">
                          <a:solidFill>
                            <a:srgbClr val="FFFFFF"/>
                          </a:solidFill>
                          <a:uFill>
                            <a:solidFill>
                              <a:srgbClr val="FFFFFF"/>
                            </a:solidFill>
                          </a:uFill>
                          <a:latin typeface="Century Schoolbook"/>
                          <a:ea typeface="DejaVu Sans"/>
                        </a:rPr>
                        <a:t>Fluxo Principal</a:t>
                      </a:r>
                      <a:endParaRPr lang="pt-BR" sz="1800" b="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hMerge="1">
                  <a:txBody>
                    <a:bodyPr/>
                    <a:lstStyle/>
                    <a:p>
                      <a:endParaRPr lang="pt-BR"/>
                    </a:p>
                  </a:txBody>
                  <a:tcPr>
                    <a:solidFill>
                      <a:srgbClr val="729FCF"/>
                    </a:solidFill>
                  </a:tcPr>
                </a:tc>
                <a:extLst>
                  <a:ext uri="{0D108BD9-81ED-4DB2-BD59-A6C34878D82A}">
                    <a16:rowId xmlns:a16="http://schemas.microsoft.com/office/drawing/2014/main" val="10004"/>
                  </a:ext>
                </a:extLst>
              </a:tr>
              <a:tr h="351000">
                <a:tc>
                  <a:txBody>
                    <a:bodyPr/>
                    <a:lstStyle/>
                    <a:p>
                      <a:pPr>
                        <a:lnSpc>
                          <a:spcPct val="100000"/>
                        </a:lnSpc>
                      </a:pPr>
                      <a:r>
                        <a:rPr lang="pt-BR" sz="1800" b="0" strike="noStrike" spc="-1">
                          <a:solidFill>
                            <a:srgbClr val="000000"/>
                          </a:solidFill>
                          <a:uFill>
                            <a:solidFill>
                              <a:srgbClr val="FFFFFF"/>
                            </a:solidFill>
                          </a:uFill>
                          <a:latin typeface="Century Schoolbook"/>
                          <a:ea typeface="DejaVu Sans"/>
                        </a:rPr>
                        <a:t>Ações dos atores:</a:t>
                      </a:r>
                      <a:endParaRPr lang="pt-BR" sz="1800" b="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tc>
                  <a:txBody>
                    <a:bodyPr/>
                    <a:lstStyle/>
                    <a:p>
                      <a:pPr>
                        <a:lnSpc>
                          <a:spcPct val="100000"/>
                        </a:lnSpc>
                      </a:pPr>
                      <a:r>
                        <a:rPr lang="pt-BR" sz="1800" b="0" strike="noStrike" spc="-1">
                          <a:solidFill>
                            <a:srgbClr val="000000"/>
                          </a:solidFill>
                          <a:uFill>
                            <a:solidFill>
                              <a:srgbClr val="FFFFFF"/>
                            </a:solidFill>
                          </a:uFill>
                          <a:latin typeface="Century Schoolbook"/>
                          <a:ea typeface="DejaVu Sans"/>
                        </a:rPr>
                        <a:t>Ações do sistema:</a:t>
                      </a:r>
                      <a:endParaRPr lang="pt-BR" sz="1800" b="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extLst>
                  <a:ext uri="{0D108BD9-81ED-4DB2-BD59-A6C34878D82A}">
                    <a16:rowId xmlns:a16="http://schemas.microsoft.com/office/drawing/2014/main" val="10005"/>
                  </a:ext>
                </a:extLst>
              </a:tr>
              <a:tr h="1886040">
                <a:tc>
                  <a:txBody>
                    <a:bodyPr/>
                    <a:lstStyle/>
                    <a:p>
                      <a:pPr algn="just">
                        <a:lnSpc>
                          <a:spcPct val="100000"/>
                        </a:lnSpc>
                      </a:pPr>
                      <a:r>
                        <a:rPr lang="pt-BR" sz="1800" kern="1200" dirty="0" smtClean="0">
                          <a:solidFill>
                            <a:schemeClr val="tx1"/>
                          </a:solidFill>
                          <a:effectLst/>
                          <a:latin typeface="+mn-lt"/>
                          <a:ea typeface="+mn-ea"/>
                          <a:cs typeface="+mn-cs"/>
                        </a:rPr>
                        <a:t>1. Selecionar “Visualizar PCDs”.</a:t>
                      </a:r>
                      <a:endParaRPr lang="pt-BR" sz="1600" b="0" strike="noStrike" spc="-1" dirty="0">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just">
                        <a:lnSpc>
                          <a:spcPct val="100000"/>
                        </a:lnSpc>
                      </a:pPr>
                      <a:r>
                        <a:rPr lang="pt-BR" sz="1500" b="0" strike="noStrike" spc="-1" dirty="0" smtClean="0">
                          <a:solidFill>
                            <a:srgbClr val="000000"/>
                          </a:solidFill>
                          <a:uFill>
                            <a:solidFill>
                              <a:srgbClr val="FFFFFF"/>
                            </a:solidFill>
                          </a:uFill>
                          <a:latin typeface="+mn-lt"/>
                          <a:ea typeface="+mn-ea"/>
                        </a:rPr>
                        <a:t>2. O sistema irá exibir uma listagem com todas a PCDs disponíveis em formato de tabela, onde as colunas apresentarão, respectivamente os dados correspondentes a o id da PCD, o município onde ela está localizada, o estado, a latitude e a longitude e um botão com a opção de visualizar os dados históricos da PCD.</a:t>
                      </a:r>
                      <a:endParaRPr lang="pt-BR" sz="1500" b="0" strike="noStrike" spc="-1" dirty="0">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6"/>
                  </a:ext>
                </a:extLst>
              </a:tr>
              <a:tr h="348120">
                <a:tc>
                  <a:txBody>
                    <a:bodyPr/>
                    <a:lstStyle/>
                    <a:p>
                      <a:pPr algn="just">
                        <a:lnSpc>
                          <a:spcPct val="100000"/>
                        </a:lnSpc>
                      </a:pPr>
                      <a:r>
                        <a:rPr lang="pt-BR" sz="1600" b="0" strike="noStrike" spc="-1" dirty="0">
                          <a:solidFill>
                            <a:srgbClr val="000000"/>
                          </a:solidFill>
                          <a:uFill>
                            <a:solidFill>
                              <a:srgbClr val="FFFFFF"/>
                            </a:solidFill>
                          </a:uFill>
                          <a:latin typeface="Arial"/>
                          <a:ea typeface="DejaVu Sans"/>
                        </a:rPr>
                        <a:t>3. Fim do caso de uso.</a:t>
                      </a:r>
                      <a:endParaRPr lang="pt-BR" sz="1600" b="0" strike="noStrike" spc="-1" dirty="0">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endParaRPr lang="pt-BR" sz="1600" dirty="0"/>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7"/>
                  </a:ext>
                </a:extLst>
              </a:tr>
            </a:tbl>
          </a:graphicData>
        </a:graphic>
      </p:graphicFrame>
      <p:pic>
        <p:nvPicPr>
          <p:cNvPr id="93" name="Imagem 5"/>
          <p:cNvPicPr/>
          <p:nvPr/>
        </p:nvPicPr>
        <p:blipFill>
          <a:blip r:embed="rId2"/>
          <a:stretch/>
        </p:blipFill>
        <p:spPr>
          <a:xfrm>
            <a:off x="11347200" y="69840"/>
            <a:ext cx="798840" cy="6915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CustomShape 1"/>
          <p:cNvSpPr/>
          <p:nvPr/>
        </p:nvSpPr>
        <p:spPr>
          <a:xfrm>
            <a:off x="1261800" y="69840"/>
            <a:ext cx="9691920" cy="79001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90000"/>
              </a:lnSpc>
            </a:pPr>
            <a:r>
              <a:rPr lang="pt-BR" sz="4400" b="0" strike="noStrike" spc="-46" dirty="0">
                <a:solidFill>
                  <a:srgbClr val="000000"/>
                </a:solidFill>
                <a:uFill>
                  <a:solidFill>
                    <a:srgbClr val="FFFFFF"/>
                  </a:solidFill>
                </a:uFill>
                <a:latin typeface="Century Schoolbook"/>
                <a:ea typeface="DejaVu Sans"/>
              </a:rPr>
              <a:t>Caso de Uso </a:t>
            </a:r>
            <a:r>
              <a:rPr lang="pt-BR" sz="4400" b="0" strike="noStrike" spc="-46" dirty="0" smtClean="0">
                <a:solidFill>
                  <a:srgbClr val="000000"/>
                </a:solidFill>
                <a:uFill>
                  <a:solidFill>
                    <a:srgbClr val="FFFFFF"/>
                  </a:solidFill>
                </a:uFill>
                <a:latin typeface="Century Schoolbook"/>
                <a:ea typeface="DejaVu Sans"/>
              </a:rPr>
              <a:t>3.2</a:t>
            </a:r>
            <a:endParaRPr lang="pt-BR" sz="1800" b="0" strike="noStrike" spc="-1" dirty="0">
              <a:solidFill>
                <a:srgbClr val="000000"/>
              </a:solidFill>
              <a:uFill>
                <a:solidFill>
                  <a:srgbClr val="FFFFFF"/>
                </a:solidFill>
              </a:uFill>
              <a:latin typeface="Arial"/>
            </a:endParaRPr>
          </a:p>
        </p:txBody>
      </p:sp>
      <p:graphicFrame>
        <p:nvGraphicFramePr>
          <p:cNvPr id="96" name="Table 2"/>
          <p:cNvGraphicFramePr/>
          <p:nvPr>
            <p:extLst>
              <p:ext uri="{D42A27DB-BD31-4B8C-83A1-F6EECF244321}">
                <p14:modId xmlns:p14="http://schemas.microsoft.com/office/powerpoint/2010/main" val="2165242296"/>
              </p:ext>
            </p:extLst>
          </p:nvPr>
        </p:nvGraphicFramePr>
        <p:xfrm>
          <a:off x="1810440" y="1246515"/>
          <a:ext cx="8594640" cy="5098536"/>
        </p:xfrm>
        <a:graphic>
          <a:graphicData uri="http://schemas.openxmlformats.org/drawingml/2006/table">
            <a:tbl>
              <a:tblPr/>
              <a:tblGrid>
                <a:gridCol w="4297320">
                  <a:extLst>
                    <a:ext uri="{9D8B030D-6E8A-4147-A177-3AD203B41FA5}">
                      <a16:colId xmlns:a16="http://schemas.microsoft.com/office/drawing/2014/main" val="20000"/>
                    </a:ext>
                  </a:extLst>
                </a:gridCol>
                <a:gridCol w="4297320">
                  <a:extLst>
                    <a:ext uri="{9D8B030D-6E8A-4147-A177-3AD203B41FA5}">
                      <a16:colId xmlns:a16="http://schemas.microsoft.com/office/drawing/2014/main" val="20001"/>
                    </a:ext>
                  </a:extLst>
                </a:gridCol>
              </a:tblGrid>
              <a:tr h="355320">
                <a:tc gridSpan="2">
                  <a:txBody>
                    <a:bodyPr/>
                    <a:lstStyle/>
                    <a:p>
                      <a:pPr algn="ctr">
                        <a:lnSpc>
                          <a:spcPct val="100000"/>
                        </a:lnSpc>
                      </a:pPr>
                      <a:r>
                        <a:rPr lang="pt-BR" sz="1800" b="1" strike="noStrike" spc="-1" dirty="0">
                          <a:solidFill>
                            <a:srgbClr val="FFFFFF"/>
                          </a:solidFill>
                          <a:uFill>
                            <a:solidFill>
                              <a:srgbClr val="FFFFFF"/>
                            </a:solidFill>
                          </a:uFill>
                          <a:latin typeface="Century Schoolbook"/>
                          <a:ea typeface="DejaVu Sans"/>
                        </a:rPr>
                        <a:t>Fluxo Alternativo </a:t>
                      </a:r>
                      <a:r>
                        <a:rPr lang="pt-BR" sz="1800" b="1" strike="noStrike" spc="-1" dirty="0" smtClean="0">
                          <a:solidFill>
                            <a:srgbClr val="FFFFFF"/>
                          </a:solidFill>
                          <a:uFill>
                            <a:solidFill>
                              <a:srgbClr val="FFFFFF"/>
                            </a:solidFill>
                          </a:uFill>
                          <a:latin typeface="Century Schoolbook"/>
                          <a:ea typeface="DejaVu Sans"/>
                        </a:rPr>
                        <a:t>A</a:t>
                      </a:r>
                      <a:r>
                        <a:rPr lang="pt-BR" sz="1800" b="1" strike="noStrike" spc="-1" baseline="0" dirty="0" smtClean="0">
                          <a:solidFill>
                            <a:srgbClr val="FFFFFF"/>
                          </a:solidFill>
                          <a:uFill>
                            <a:solidFill>
                              <a:srgbClr val="FFFFFF"/>
                            </a:solidFill>
                          </a:uFill>
                          <a:latin typeface="Century Schoolbook"/>
                          <a:ea typeface="DejaVu Sans"/>
                        </a:rPr>
                        <a:t> -</a:t>
                      </a:r>
                      <a:r>
                        <a:rPr lang="pt-BR" sz="1800" b="1" strike="noStrike" spc="-1" dirty="0" smtClean="0">
                          <a:solidFill>
                            <a:srgbClr val="FFFFFF"/>
                          </a:solidFill>
                          <a:uFill>
                            <a:solidFill>
                              <a:srgbClr val="FFFFFF"/>
                            </a:solidFill>
                          </a:uFill>
                          <a:latin typeface="Century Schoolbook"/>
                          <a:ea typeface="DejaVu Sans"/>
                        </a:rPr>
                        <a:t> </a:t>
                      </a:r>
                      <a:r>
                        <a:rPr lang="pt-BR" sz="1800" b="1" strike="noStrike" spc="-1" dirty="0" smtClean="0">
                          <a:solidFill>
                            <a:srgbClr val="FFFFFF"/>
                          </a:solidFill>
                          <a:uFill>
                            <a:solidFill>
                              <a:srgbClr val="FFFFFF"/>
                            </a:solidFill>
                          </a:uFill>
                          <a:latin typeface="Century Schoolbook"/>
                          <a:ea typeface="+mn-ea"/>
                        </a:rPr>
                        <a:t>Visualizar dados históricos de uma PCD</a:t>
                      </a:r>
                      <a:endParaRPr lang="pt-BR" sz="1800" b="0" strike="noStrike" spc="-1" dirty="0">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1B1E3D"/>
                    </a:solidFill>
                  </a:tcPr>
                </a:tc>
                <a:tc hMerge="1">
                  <a:txBody>
                    <a:bodyPr/>
                    <a:lstStyle/>
                    <a:p>
                      <a:endParaRPr lang="pt-BR"/>
                    </a:p>
                  </a:txBody>
                  <a:tcPr>
                    <a:solidFill>
                      <a:srgbClr val="729FCF"/>
                    </a:solidFill>
                  </a:tcPr>
                </a:tc>
                <a:extLst>
                  <a:ext uri="{0D108BD9-81ED-4DB2-BD59-A6C34878D82A}">
                    <a16:rowId xmlns:a16="http://schemas.microsoft.com/office/drawing/2014/main" val="10000"/>
                  </a:ext>
                </a:extLst>
              </a:tr>
              <a:tr h="604440">
                <a:tc>
                  <a:txBody>
                    <a:bodyPr/>
                    <a:lstStyle/>
                    <a:p>
                      <a:pPr algn="just">
                        <a:spcAft>
                          <a:spcPts val="0"/>
                        </a:spcAft>
                      </a:pPr>
                      <a:r>
                        <a:rPr lang="pt-BR" sz="1800" dirty="0">
                          <a:solidFill>
                            <a:srgbClr val="000000"/>
                          </a:solidFill>
                          <a:effectLst/>
                          <a:latin typeface="+mj-lt"/>
                          <a:ea typeface="Times New Roman"/>
                        </a:rPr>
                        <a:t>3. Selecionar o botão “Visualizar dados históricos de uma PCD”.</a:t>
                      </a:r>
                    </a:p>
                  </a:txBody>
                  <a:tcPr marL="68580" marR="68580" marT="0" marB="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just">
                        <a:spcAft>
                          <a:spcPts val="0"/>
                        </a:spcAft>
                      </a:pPr>
                      <a:r>
                        <a:rPr lang="pt-BR" sz="1800" dirty="0">
                          <a:solidFill>
                            <a:srgbClr val="000000"/>
                          </a:solidFill>
                          <a:effectLst/>
                          <a:latin typeface="+mj-lt"/>
                          <a:ea typeface="Times New Roman"/>
                        </a:rPr>
                        <a:t>4. Executar Caso de Uso “Visualizar dados históricos de uma PCD”.</a:t>
                      </a:r>
                    </a:p>
                  </a:txBody>
                  <a:tcPr marL="68580" marR="68580" marT="0" marB="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256680">
                <a:tc>
                  <a:txBody>
                    <a:bodyPr/>
                    <a:lstStyle/>
                    <a:p>
                      <a:pPr>
                        <a:lnSpc>
                          <a:spcPct val="115000"/>
                        </a:lnSpc>
                      </a:pPr>
                      <a:r>
                        <a:rPr lang="pt-BR" sz="1800" b="0" strike="noStrike" spc="-1">
                          <a:solidFill>
                            <a:srgbClr val="000000"/>
                          </a:solidFill>
                          <a:uFill>
                            <a:solidFill>
                              <a:srgbClr val="FFFFFF"/>
                            </a:solidFill>
                          </a:uFill>
                          <a:latin typeface="Arial"/>
                          <a:ea typeface="DejaVu Sans"/>
                        </a:rPr>
                        <a:t> </a:t>
                      </a:r>
                      <a:endParaRPr lang="pt-BR" sz="1800" b="0" strike="noStrike" spc="-1">
                        <a:solidFill>
                          <a:srgbClr val="000000"/>
                        </a:solidFill>
                        <a:uFill>
                          <a:solidFill>
                            <a:srgbClr val="FFFFFF"/>
                          </a:solidFill>
                        </a:uFill>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nSpc>
                          <a:spcPct val="115000"/>
                        </a:lnSpc>
                      </a:pPr>
                      <a:r>
                        <a:rPr lang="pt-BR" sz="1800" kern="1200" dirty="0" smtClean="0">
                          <a:solidFill>
                            <a:schemeClr val="tx1"/>
                          </a:solidFill>
                          <a:effectLst/>
                          <a:latin typeface="+mn-lt"/>
                          <a:ea typeface="+mn-ea"/>
                          <a:cs typeface="+mn-cs"/>
                        </a:rPr>
                        <a:t>5. Retomar ao passo 3 do fluxo principal.</a:t>
                      </a:r>
                      <a:endParaRPr lang="pt-BR" sz="1800" b="0" strike="noStrike" spc="-1" dirty="0">
                        <a:solidFill>
                          <a:srgbClr val="000000"/>
                        </a:solidFill>
                        <a:uFill>
                          <a:solidFill>
                            <a:srgbClr val="FFFFFF"/>
                          </a:solidFill>
                        </a:uFill>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351000">
                <a:tc gridSpan="2">
                  <a:txBody>
                    <a:bodyPr/>
                    <a:lstStyle/>
                    <a:p>
                      <a:pPr algn="ctr">
                        <a:lnSpc>
                          <a:spcPct val="100000"/>
                        </a:lnSpc>
                      </a:pPr>
                      <a:r>
                        <a:rPr lang="pt-BR" sz="1800" b="1" strike="noStrike" spc="-1" dirty="0">
                          <a:solidFill>
                            <a:srgbClr val="FFFFFF"/>
                          </a:solidFill>
                          <a:uFill>
                            <a:solidFill>
                              <a:srgbClr val="FFFFFF"/>
                            </a:solidFill>
                          </a:uFill>
                          <a:latin typeface="Century Schoolbook"/>
                          <a:ea typeface="DejaVu Sans"/>
                        </a:rPr>
                        <a:t>Fluxo Alternativo </a:t>
                      </a:r>
                      <a:r>
                        <a:rPr lang="pt-BR" sz="1800" b="1" strike="noStrike" spc="-1" dirty="0" smtClean="0">
                          <a:solidFill>
                            <a:srgbClr val="FFFFFF"/>
                          </a:solidFill>
                          <a:uFill>
                            <a:solidFill>
                              <a:srgbClr val="FFFFFF"/>
                            </a:solidFill>
                          </a:uFill>
                          <a:latin typeface="Century Schoolbook"/>
                          <a:ea typeface="DejaVu Sans"/>
                        </a:rPr>
                        <a:t>B</a:t>
                      </a:r>
                      <a:r>
                        <a:rPr lang="pt-BR" sz="1800" b="1" strike="noStrike" spc="-1" baseline="0" dirty="0" smtClean="0">
                          <a:solidFill>
                            <a:srgbClr val="FFFFFF"/>
                          </a:solidFill>
                          <a:uFill>
                            <a:solidFill>
                              <a:srgbClr val="FFFFFF"/>
                            </a:solidFill>
                          </a:uFill>
                          <a:latin typeface="Century Schoolbook"/>
                          <a:ea typeface="DejaVu Sans"/>
                        </a:rPr>
                        <a:t> - </a:t>
                      </a:r>
                      <a:r>
                        <a:rPr lang="pt-BR" sz="1800" b="1" strike="noStrike" kern="1200" spc="-1" dirty="0" smtClean="0">
                          <a:solidFill>
                            <a:srgbClr val="FFFFFF"/>
                          </a:solidFill>
                          <a:uFill>
                            <a:solidFill>
                              <a:srgbClr val="FFFFFF"/>
                            </a:solidFill>
                          </a:uFill>
                          <a:latin typeface="Century Schoolbook"/>
                          <a:ea typeface="DejaVu Sans"/>
                          <a:cs typeface="+mn-cs"/>
                        </a:rPr>
                        <a:t>Visualizar </a:t>
                      </a:r>
                      <a:r>
                        <a:rPr lang="pt-BR" sz="1800" b="1" strike="noStrike" kern="1200" spc="-1" dirty="0">
                          <a:solidFill>
                            <a:srgbClr val="FFFFFF"/>
                          </a:solidFill>
                          <a:uFill>
                            <a:solidFill>
                              <a:srgbClr val="FFFFFF"/>
                            </a:solidFill>
                          </a:uFill>
                          <a:latin typeface="Century Schoolbook"/>
                          <a:ea typeface="DejaVu Sans"/>
                          <a:cs typeface="+mn-cs"/>
                        </a:rPr>
                        <a:t>PCDs</a:t>
                      </a:r>
                    </a:p>
                  </a:txBody>
                  <a:tcPr>
                    <a:lnL w="12240">
                      <a:solidFill>
                        <a:srgbClr val="000000"/>
                      </a:solidFill>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solidFill>
                      <a:srgbClr val="1B1E3D"/>
                    </a:solidFill>
                  </a:tcPr>
                </a:tc>
                <a:tc hMerge="1">
                  <a:txBody>
                    <a:bodyPr/>
                    <a:lstStyle/>
                    <a:p>
                      <a:endParaRPr lang="pt-BR"/>
                    </a:p>
                  </a:txBody>
                  <a:tcPr>
                    <a:solidFill>
                      <a:srgbClr val="729FCF"/>
                    </a:solidFill>
                  </a:tcPr>
                </a:tc>
                <a:extLst>
                  <a:ext uri="{0D108BD9-81ED-4DB2-BD59-A6C34878D82A}">
                    <a16:rowId xmlns:a16="http://schemas.microsoft.com/office/drawing/2014/main" val="10003"/>
                  </a:ext>
                </a:extLst>
              </a:tr>
              <a:tr h="551160">
                <a:tc>
                  <a:txBody>
                    <a:bodyPr/>
                    <a:lstStyle/>
                    <a:p>
                      <a:pPr>
                        <a:spcAft>
                          <a:spcPts val="0"/>
                        </a:spcAft>
                      </a:pPr>
                      <a:r>
                        <a:rPr lang="pt-BR" sz="1800">
                          <a:solidFill>
                            <a:srgbClr val="000000"/>
                          </a:solidFill>
                          <a:effectLst/>
                          <a:latin typeface="+mj-lt"/>
                          <a:ea typeface="Times New Roman"/>
                        </a:rPr>
                        <a:t>3.Selecionar a checkbox correspondentes às PCDs que devem ser comparadas, sendo que o número mínimo é de duas e o máximo de três PCDs a serem comparadas.</a:t>
                      </a:r>
                    </a:p>
                  </a:txBody>
                  <a:tcPr marL="68580" marR="68580" marT="0" marB="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just">
                        <a:spcAft>
                          <a:spcPts val="0"/>
                        </a:spcAft>
                      </a:pPr>
                      <a:r>
                        <a:rPr lang="pt-BR" sz="1800">
                          <a:solidFill>
                            <a:srgbClr val="000000"/>
                          </a:solidFill>
                          <a:effectLst/>
                          <a:latin typeface="+mj-lt"/>
                          <a:ea typeface="Times New Roman"/>
                        </a:rPr>
                        <a:t> </a:t>
                      </a:r>
                    </a:p>
                  </a:txBody>
                  <a:tcPr marL="68580" marR="68580" marT="0" marB="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4"/>
                  </a:ext>
                </a:extLst>
              </a:tr>
              <a:tr h="256680">
                <a:tc>
                  <a:txBody>
                    <a:bodyPr/>
                    <a:lstStyle/>
                    <a:p>
                      <a:pPr>
                        <a:spcAft>
                          <a:spcPts val="0"/>
                        </a:spcAft>
                      </a:pPr>
                      <a:r>
                        <a:rPr lang="pt-BR" sz="1800">
                          <a:solidFill>
                            <a:srgbClr val="000000"/>
                          </a:solidFill>
                          <a:effectLst/>
                          <a:latin typeface="+mj-lt"/>
                          <a:ea typeface="Times New Roman"/>
                        </a:rPr>
                        <a:t>4. Selecionar a opção “ Comparar PCDs”.</a:t>
                      </a:r>
                    </a:p>
                  </a:txBody>
                  <a:tcPr marL="68580" marR="68580" marT="0" marB="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just">
                        <a:spcAft>
                          <a:spcPts val="0"/>
                        </a:spcAft>
                      </a:pPr>
                      <a:r>
                        <a:rPr lang="pt-BR" sz="1800">
                          <a:solidFill>
                            <a:srgbClr val="000000"/>
                          </a:solidFill>
                          <a:effectLst/>
                          <a:latin typeface="+mj-lt"/>
                          <a:ea typeface="Times New Roman"/>
                        </a:rPr>
                        <a:t>5. Executar Caso de Uso “Visualizar dados históricos de duas ou mais PCDs”.</a:t>
                      </a:r>
                    </a:p>
                  </a:txBody>
                  <a:tcPr marL="68580" marR="68580" marT="0" marB="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5"/>
                  </a:ext>
                </a:extLst>
              </a:tr>
              <a:tr h="845640">
                <a:tc>
                  <a:txBody>
                    <a:bodyPr/>
                    <a:lstStyle/>
                    <a:p>
                      <a:pPr algn="ctr">
                        <a:spcAft>
                          <a:spcPts val="0"/>
                        </a:spcAft>
                      </a:pPr>
                      <a:r>
                        <a:rPr lang="pt-BR" sz="1800">
                          <a:solidFill>
                            <a:srgbClr val="000000"/>
                          </a:solidFill>
                          <a:effectLst/>
                          <a:latin typeface="+mj-lt"/>
                          <a:ea typeface="Times New Roman"/>
                        </a:rPr>
                        <a:t> </a:t>
                      </a:r>
                    </a:p>
                  </a:txBody>
                  <a:tcPr marL="68580" marR="68580" marT="0" marB="0">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solidFill>
                      <a:srgbClr val="FFFFFF"/>
                    </a:solidFill>
                  </a:tcPr>
                </a:tc>
                <a:tc>
                  <a:txBody>
                    <a:bodyPr/>
                    <a:lstStyle/>
                    <a:p>
                      <a:pPr>
                        <a:spcBef>
                          <a:spcPts val="600"/>
                        </a:spcBef>
                        <a:spcAft>
                          <a:spcPts val="300"/>
                        </a:spcAft>
                      </a:pPr>
                      <a:r>
                        <a:rPr lang="pt-BR" sz="1800" dirty="0">
                          <a:solidFill>
                            <a:srgbClr val="000000"/>
                          </a:solidFill>
                          <a:effectLst/>
                          <a:latin typeface="+mj-lt"/>
                          <a:ea typeface="Times New Roman"/>
                        </a:rPr>
                        <a:t>6. Retomar o passo 3 do fluxo principal.</a:t>
                      </a:r>
                    </a:p>
                  </a:txBody>
                  <a:tcPr marL="68580" marR="68580" marT="0" marB="0">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solidFill>
                      <a:srgbClr val="FFFFFF"/>
                    </a:solidFill>
                  </a:tcPr>
                </a:tc>
                <a:extLst>
                  <a:ext uri="{0D108BD9-81ED-4DB2-BD59-A6C34878D82A}">
                    <a16:rowId xmlns:a16="http://schemas.microsoft.com/office/drawing/2014/main" val="10007"/>
                  </a:ext>
                </a:extLst>
              </a:tr>
            </a:tbl>
          </a:graphicData>
        </a:graphic>
      </p:graphicFrame>
      <p:pic>
        <p:nvPicPr>
          <p:cNvPr id="97" name="Imagem 5"/>
          <p:cNvPicPr/>
          <p:nvPr/>
        </p:nvPicPr>
        <p:blipFill>
          <a:blip r:embed="rId2"/>
          <a:stretch/>
        </p:blipFill>
        <p:spPr>
          <a:xfrm>
            <a:off x="11347200" y="69840"/>
            <a:ext cx="798840" cy="6915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5" name="Imagem 4"/>
          <p:cNvPicPr/>
          <p:nvPr/>
        </p:nvPicPr>
        <p:blipFill>
          <a:blip r:embed="rId3">
            <a:extLst>
              <a:ext uri="{28A0092B-C50C-407E-A947-70E740481C1C}">
                <a14:useLocalDpi xmlns:a14="http://schemas.microsoft.com/office/drawing/2010/main" val="0"/>
              </a:ext>
            </a:extLst>
          </a:blip>
          <a:stretch>
            <a:fillRect/>
          </a:stretch>
        </p:blipFill>
        <p:spPr>
          <a:xfrm>
            <a:off x="1635617" y="864315"/>
            <a:ext cx="8071959" cy="4725115"/>
          </a:xfrm>
          <a:prstGeom prst="rect">
            <a:avLst/>
          </a:prstGeom>
        </p:spPr>
      </p:pic>
    </p:spTree>
    <p:extLst>
      <p:ext uri="{BB962C8B-B14F-4D97-AF65-F5344CB8AC3E}">
        <p14:creationId xmlns:p14="http://schemas.microsoft.com/office/powerpoint/2010/main" val="3440231093"/>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CustomShape 1"/>
          <p:cNvSpPr/>
          <p:nvPr/>
        </p:nvSpPr>
        <p:spPr>
          <a:xfrm>
            <a:off x="1192680" y="69840"/>
            <a:ext cx="9691920" cy="923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90000"/>
              </a:lnSpc>
            </a:pPr>
            <a:r>
              <a:rPr lang="pt-BR" sz="4400" b="0" strike="noStrike" spc="-46" dirty="0">
                <a:solidFill>
                  <a:srgbClr val="000000"/>
                </a:solidFill>
                <a:uFill>
                  <a:solidFill>
                    <a:srgbClr val="FFFFFF"/>
                  </a:solidFill>
                </a:uFill>
                <a:latin typeface="Century Schoolbook"/>
                <a:ea typeface="DejaVu Sans"/>
              </a:rPr>
              <a:t>Caso de Uso </a:t>
            </a:r>
            <a:r>
              <a:rPr lang="pt-BR" sz="4400" b="0" strike="noStrike" spc="-46" dirty="0" smtClean="0">
                <a:solidFill>
                  <a:srgbClr val="000000"/>
                </a:solidFill>
                <a:uFill>
                  <a:solidFill>
                    <a:srgbClr val="FFFFFF"/>
                  </a:solidFill>
                </a:uFill>
                <a:latin typeface="Century Schoolbook"/>
                <a:ea typeface="DejaVu Sans"/>
              </a:rPr>
              <a:t>3.3</a:t>
            </a:r>
            <a:endParaRPr lang="pt-BR" sz="1800" b="0" strike="noStrike" spc="-1" dirty="0">
              <a:solidFill>
                <a:srgbClr val="000000"/>
              </a:solidFill>
              <a:uFill>
                <a:solidFill>
                  <a:srgbClr val="FFFFFF"/>
                </a:solidFill>
              </a:uFill>
              <a:latin typeface="Arial"/>
            </a:endParaRPr>
          </a:p>
        </p:txBody>
      </p:sp>
      <p:graphicFrame>
        <p:nvGraphicFramePr>
          <p:cNvPr id="100" name="Table 2"/>
          <p:cNvGraphicFramePr/>
          <p:nvPr>
            <p:extLst>
              <p:ext uri="{D42A27DB-BD31-4B8C-83A1-F6EECF244321}">
                <p14:modId xmlns:p14="http://schemas.microsoft.com/office/powerpoint/2010/main" val="39409069"/>
              </p:ext>
            </p:extLst>
          </p:nvPr>
        </p:nvGraphicFramePr>
        <p:xfrm>
          <a:off x="1539000" y="1135080"/>
          <a:ext cx="8594640" cy="5204760"/>
        </p:xfrm>
        <a:graphic>
          <a:graphicData uri="http://schemas.openxmlformats.org/drawingml/2006/table">
            <a:tbl>
              <a:tblPr/>
              <a:tblGrid>
                <a:gridCol w="4297320">
                  <a:extLst>
                    <a:ext uri="{9D8B030D-6E8A-4147-A177-3AD203B41FA5}">
                      <a16:colId xmlns:a16="http://schemas.microsoft.com/office/drawing/2014/main" val="20000"/>
                    </a:ext>
                  </a:extLst>
                </a:gridCol>
                <a:gridCol w="4297320">
                  <a:extLst>
                    <a:ext uri="{9D8B030D-6E8A-4147-A177-3AD203B41FA5}">
                      <a16:colId xmlns:a16="http://schemas.microsoft.com/office/drawing/2014/main" val="20001"/>
                    </a:ext>
                  </a:extLst>
                </a:gridCol>
              </a:tblGrid>
              <a:tr h="351000">
                <a:tc gridSpan="2">
                  <a:txBody>
                    <a:bodyPr/>
                    <a:lstStyle/>
                    <a:p>
                      <a:pPr algn="ctr">
                        <a:lnSpc>
                          <a:spcPct val="100000"/>
                        </a:lnSpc>
                      </a:pPr>
                      <a:r>
                        <a:rPr lang="pt-BR" sz="1800" b="1" kern="1200" dirty="0">
                          <a:solidFill>
                            <a:schemeClr val="bg1"/>
                          </a:solidFill>
                          <a:effectLst/>
                          <a:latin typeface="+mn-lt"/>
                          <a:ea typeface="+mn-ea"/>
                          <a:cs typeface="+mn-cs"/>
                        </a:rPr>
                        <a:t>Nome do Caso de Uso: Visualizar dados históricos de uma PCD</a:t>
                      </a:r>
                      <a:endParaRPr lang="pt-BR" sz="1800" b="0" strike="noStrike" spc="-1" dirty="0">
                        <a:solidFill>
                          <a:schemeClr val="bg1"/>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hMerge="1">
                  <a:txBody>
                    <a:bodyPr/>
                    <a:lstStyle/>
                    <a:p>
                      <a:endParaRPr lang="pt-BR"/>
                    </a:p>
                  </a:txBody>
                  <a:tcPr>
                    <a:solidFill>
                      <a:srgbClr val="729FCF"/>
                    </a:solidFill>
                  </a:tcPr>
                </a:tc>
                <a:extLst>
                  <a:ext uri="{0D108BD9-81ED-4DB2-BD59-A6C34878D82A}">
                    <a16:rowId xmlns:a16="http://schemas.microsoft.com/office/drawing/2014/main" val="10000"/>
                  </a:ext>
                </a:extLst>
              </a:tr>
              <a:tr h="769320">
                <a:tc>
                  <a:txBody>
                    <a:bodyPr/>
                    <a:lstStyle/>
                    <a:p>
                      <a:pPr>
                        <a:lnSpc>
                          <a:spcPct val="100000"/>
                        </a:lnSpc>
                      </a:pPr>
                      <a:r>
                        <a:rPr lang="pt-BR" sz="1600" b="0" strike="noStrike" spc="-1" dirty="0">
                          <a:solidFill>
                            <a:srgbClr val="000000"/>
                          </a:solidFill>
                          <a:uFill>
                            <a:solidFill>
                              <a:srgbClr val="FFFFFF"/>
                            </a:solidFill>
                          </a:uFill>
                          <a:latin typeface="Arial"/>
                          <a:ea typeface="DejaVu Sans"/>
                        </a:rPr>
                        <a:t>Breve descrição:</a:t>
                      </a:r>
                      <a:endParaRPr lang="pt-BR" sz="1600" b="0" strike="noStrike" spc="-1" dirty="0">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600" b="0" strike="noStrike" spc="-1" dirty="0">
                          <a:solidFill>
                            <a:srgbClr val="000000"/>
                          </a:solidFill>
                          <a:uFill>
                            <a:solidFill>
                              <a:srgbClr val="FFFFFF"/>
                            </a:solidFill>
                          </a:uFill>
                          <a:latin typeface="+mn-lt"/>
                          <a:ea typeface="+mn-ea"/>
                        </a:rPr>
                        <a:t>Este Caso de Uso deve ocorrer sempre que o usuário desejar ver o histórico de medições uma única PCD.</a:t>
                      </a:r>
                      <a:endParaRPr lang="pt-BR" sz="1600" b="0" strike="noStrike" spc="-1" dirty="0">
                        <a:solidFill>
                          <a:srgbClr val="000000"/>
                        </a:solidFill>
                        <a:uFill>
                          <a:solidFill>
                            <a:srgbClr val="FFFFFF"/>
                          </a:solidFill>
                        </a:uFill>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1"/>
                  </a:ext>
                </a:extLst>
              </a:tr>
              <a:tr h="351000">
                <a:tc>
                  <a:txBody>
                    <a:bodyPr/>
                    <a:lstStyle/>
                    <a:p>
                      <a:pPr>
                        <a:lnSpc>
                          <a:spcPct val="100000"/>
                        </a:lnSpc>
                      </a:pPr>
                      <a:r>
                        <a:rPr lang="pt-BR" sz="1600" b="0" strike="noStrike" spc="-1" dirty="0">
                          <a:solidFill>
                            <a:srgbClr val="000000"/>
                          </a:solidFill>
                          <a:uFill>
                            <a:solidFill>
                              <a:srgbClr val="FFFFFF"/>
                            </a:solidFill>
                          </a:uFill>
                          <a:latin typeface="Century Schoolbook"/>
                          <a:ea typeface="DejaVu Sans"/>
                        </a:rPr>
                        <a:t>Ator principal:</a:t>
                      </a:r>
                      <a:endParaRPr lang="pt-BR" sz="1600" b="0" strike="noStrike" spc="-1" dirty="0">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600" b="0" strike="noStrike" spc="-1">
                          <a:solidFill>
                            <a:srgbClr val="000000"/>
                          </a:solidFill>
                          <a:uFill>
                            <a:solidFill>
                              <a:srgbClr val="FFFFFF"/>
                            </a:solidFill>
                          </a:uFill>
                          <a:latin typeface="Arial"/>
                          <a:ea typeface="DejaVu Sans"/>
                        </a:rPr>
                        <a:t>Usuário Logado.</a:t>
                      </a:r>
                      <a:endParaRPr lang="pt-BR" sz="1600" b="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2"/>
                  </a:ext>
                </a:extLst>
              </a:tr>
              <a:tr h="351000">
                <a:tc>
                  <a:txBody>
                    <a:bodyPr/>
                    <a:lstStyle/>
                    <a:p>
                      <a:pPr>
                        <a:lnSpc>
                          <a:spcPct val="100000"/>
                        </a:lnSpc>
                      </a:pPr>
                      <a:r>
                        <a:rPr lang="pt-BR" sz="1600" b="0" strike="noStrike" spc="-1">
                          <a:solidFill>
                            <a:srgbClr val="000000"/>
                          </a:solidFill>
                          <a:uFill>
                            <a:solidFill>
                              <a:srgbClr val="FFFFFF"/>
                            </a:solidFill>
                          </a:uFill>
                          <a:latin typeface="Century Schoolbook"/>
                          <a:ea typeface="DejaVu Sans"/>
                        </a:rPr>
                        <a:t>Pré-condição:</a:t>
                      </a:r>
                      <a:endParaRPr lang="pt-BR" sz="1600" b="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600" b="0" strike="noStrike" spc="-1" dirty="0">
                          <a:solidFill>
                            <a:srgbClr val="000000"/>
                          </a:solidFill>
                          <a:uFill>
                            <a:solidFill>
                              <a:srgbClr val="FFFFFF"/>
                            </a:solidFill>
                          </a:uFill>
                          <a:latin typeface="Arial"/>
                          <a:ea typeface="DejaVu Sans"/>
                        </a:rPr>
                        <a:t>Usuário deve estar logado no site Indra.</a:t>
                      </a:r>
                      <a:endParaRPr lang="pt-BR" sz="1600" b="0" strike="noStrike" spc="-1" dirty="0">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3"/>
                  </a:ext>
                </a:extLst>
              </a:tr>
              <a:tr h="351000">
                <a:tc gridSpan="2">
                  <a:txBody>
                    <a:bodyPr/>
                    <a:lstStyle/>
                    <a:p>
                      <a:pPr algn="ctr">
                        <a:lnSpc>
                          <a:spcPct val="100000"/>
                        </a:lnSpc>
                      </a:pPr>
                      <a:r>
                        <a:rPr lang="pt-BR" sz="1800" b="1" strike="noStrike" spc="-1" dirty="0">
                          <a:solidFill>
                            <a:srgbClr val="FFFFFF"/>
                          </a:solidFill>
                          <a:uFill>
                            <a:solidFill>
                              <a:srgbClr val="FFFFFF"/>
                            </a:solidFill>
                          </a:uFill>
                          <a:latin typeface="Century Schoolbook"/>
                          <a:ea typeface="DejaVu Sans"/>
                        </a:rPr>
                        <a:t>Fluxo Principal</a:t>
                      </a:r>
                      <a:endParaRPr lang="pt-BR" sz="1800" b="0" strike="noStrike" spc="-1" dirty="0">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hMerge="1">
                  <a:txBody>
                    <a:bodyPr/>
                    <a:lstStyle/>
                    <a:p>
                      <a:endParaRPr lang="pt-BR"/>
                    </a:p>
                  </a:txBody>
                  <a:tcPr>
                    <a:solidFill>
                      <a:srgbClr val="729FCF"/>
                    </a:solidFill>
                  </a:tcPr>
                </a:tc>
                <a:extLst>
                  <a:ext uri="{0D108BD9-81ED-4DB2-BD59-A6C34878D82A}">
                    <a16:rowId xmlns:a16="http://schemas.microsoft.com/office/drawing/2014/main" val="10004"/>
                  </a:ext>
                </a:extLst>
              </a:tr>
              <a:tr h="351000">
                <a:tc>
                  <a:txBody>
                    <a:bodyPr/>
                    <a:lstStyle/>
                    <a:p>
                      <a:pPr>
                        <a:lnSpc>
                          <a:spcPct val="100000"/>
                        </a:lnSpc>
                      </a:pPr>
                      <a:r>
                        <a:rPr lang="pt-BR" sz="1800" b="0" strike="noStrike" spc="-1">
                          <a:solidFill>
                            <a:srgbClr val="000000"/>
                          </a:solidFill>
                          <a:uFill>
                            <a:solidFill>
                              <a:srgbClr val="FFFFFF"/>
                            </a:solidFill>
                          </a:uFill>
                          <a:latin typeface="Century Schoolbook"/>
                          <a:ea typeface="DejaVu Sans"/>
                        </a:rPr>
                        <a:t>Ações dos atores:</a:t>
                      </a:r>
                      <a:endParaRPr lang="pt-BR" sz="1800" b="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tc>
                  <a:txBody>
                    <a:bodyPr/>
                    <a:lstStyle/>
                    <a:p>
                      <a:pPr>
                        <a:lnSpc>
                          <a:spcPct val="100000"/>
                        </a:lnSpc>
                      </a:pPr>
                      <a:r>
                        <a:rPr lang="pt-BR" sz="1800" b="0" strike="noStrike" spc="-1">
                          <a:solidFill>
                            <a:srgbClr val="000000"/>
                          </a:solidFill>
                          <a:uFill>
                            <a:solidFill>
                              <a:srgbClr val="FFFFFF"/>
                            </a:solidFill>
                          </a:uFill>
                          <a:latin typeface="Century Schoolbook"/>
                          <a:ea typeface="DejaVu Sans"/>
                        </a:rPr>
                        <a:t>Ações do sistema:</a:t>
                      </a:r>
                      <a:endParaRPr lang="pt-BR" sz="1800" b="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extLst>
                  <a:ext uri="{0D108BD9-81ED-4DB2-BD59-A6C34878D82A}">
                    <a16:rowId xmlns:a16="http://schemas.microsoft.com/office/drawing/2014/main" val="10005"/>
                  </a:ext>
                </a:extLst>
              </a:tr>
              <a:tr h="1119480">
                <a:tc>
                  <a:txBody>
                    <a:bodyPr/>
                    <a:lstStyle/>
                    <a:p>
                      <a:pPr>
                        <a:lnSpc>
                          <a:spcPct val="100000"/>
                        </a:lnSpc>
                      </a:pPr>
                      <a:r>
                        <a:rPr lang="pt-BR" sz="1600" b="0" strike="noStrike" spc="-1" dirty="0">
                          <a:solidFill>
                            <a:srgbClr val="000000"/>
                          </a:solidFill>
                          <a:uFill>
                            <a:solidFill>
                              <a:srgbClr val="FFFFFF"/>
                            </a:solidFill>
                          </a:uFill>
                          <a:latin typeface="+mn-lt"/>
                        </a:rPr>
                        <a:t>1. Selecionar PCD desejada.</a:t>
                      </a:r>
                      <a:endParaRPr lang="pt-BR" sz="1600" b="0" strike="noStrike" spc="-1" dirty="0">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600" b="0" strike="noStrike" spc="-1" dirty="0">
                          <a:solidFill>
                            <a:srgbClr val="000000"/>
                          </a:solidFill>
                          <a:uFill>
                            <a:solidFill>
                              <a:srgbClr val="FFFFFF"/>
                            </a:solidFill>
                          </a:uFill>
                          <a:latin typeface="+mn-lt"/>
                        </a:rPr>
                        <a:t>2. O sistema exibira ao usuário a opção de escolher o período da medição que deseja ver, com dia, mês e ano no formato xx/xx/xxxx.</a:t>
                      </a:r>
                      <a:endParaRPr lang="pt-BR" sz="1600" b="0" strike="noStrike" spc="-1" dirty="0">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6"/>
                  </a:ext>
                </a:extLst>
              </a:tr>
              <a:tr h="348120">
                <a:tc>
                  <a:txBody>
                    <a:bodyPr/>
                    <a:lstStyle/>
                    <a:p>
                      <a:pPr>
                        <a:lnSpc>
                          <a:spcPct val="100000"/>
                        </a:lnSpc>
                      </a:pPr>
                      <a:r>
                        <a:rPr lang="pt-BR" sz="1800" kern="1200" dirty="0">
                          <a:solidFill>
                            <a:schemeClr val="tx1"/>
                          </a:solidFill>
                          <a:effectLst/>
                          <a:latin typeface="+mn-lt"/>
                          <a:ea typeface="+mn-ea"/>
                          <a:cs typeface="+mn-cs"/>
                        </a:rPr>
                        <a:t>3. Inserir o período.</a:t>
                      </a:r>
                      <a:endParaRPr lang="pt-BR" sz="1600" b="0" strike="noStrike" spc="-1" dirty="0">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r>
                        <a:rPr lang="pt-BR" sz="1800" kern="1200" dirty="0">
                          <a:solidFill>
                            <a:schemeClr val="tx1"/>
                          </a:solidFill>
                          <a:effectLst/>
                          <a:latin typeface="+mn-lt"/>
                          <a:ea typeface="+mn-ea"/>
                          <a:cs typeface="+mn-cs"/>
                        </a:rPr>
                        <a:t>4. O sistema irá procurar no banco de dados o período inserido e seus sensores. As medições apresentadas, seguirão sos seguintes critérios, de acordo com o período selecionado.</a:t>
                      </a:r>
                      <a:endParaRPr lang="pt-BR" sz="1600" dirty="0"/>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7"/>
                  </a:ext>
                </a:extLst>
              </a:tr>
            </a:tbl>
          </a:graphicData>
        </a:graphic>
      </p:graphicFrame>
      <p:pic>
        <p:nvPicPr>
          <p:cNvPr id="101" name="Imagem 5"/>
          <p:cNvPicPr/>
          <p:nvPr/>
        </p:nvPicPr>
        <p:blipFill>
          <a:blip r:embed="rId2"/>
          <a:stretch/>
        </p:blipFill>
        <p:spPr>
          <a:xfrm>
            <a:off x="11347200" y="69840"/>
            <a:ext cx="798840" cy="691560"/>
          </a:xfrm>
          <a:prstGeom prst="rect">
            <a:avLst/>
          </a:prstGeom>
          <a:ln>
            <a:noFill/>
          </a:ln>
        </p:spPr>
      </p:pic>
      <p:sp>
        <p:nvSpPr>
          <p:cNvPr id="102" name="CustomShape 3"/>
          <p:cNvSpPr/>
          <p:nvPr/>
        </p:nvSpPr>
        <p:spPr>
          <a:xfrm>
            <a:off x="8201519" y="6504120"/>
            <a:ext cx="3297753"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pt-BR" sz="1800" b="0" strike="noStrike" spc="-1" dirty="0">
                <a:solidFill>
                  <a:srgbClr val="000000"/>
                </a:solidFill>
                <a:uFill>
                  <a:solidFill>
                    <a:srgbClr val="FFFFFF"/>
                  </a:solidFill>
                </a:uFill>
                <a:latin typeface="Century Schoolbook"/>
                <a:ea typeface="DejaVu Sans"/>
              </a:rPr>
              <a:t>Quantidade de cenários: </a:t>
            </a:r>
            <a:r>
              <a:rPr lang="pt-BR" spc="-1" dirty="0">
                <a:solidFill>
                  <a:srgbClr val="000000"/>
                </a:solidFill>
                <a:uFill>
                  <a:solidFill>
                    <a:srgbClr val="FFFFFF"/>
                  </a:solidFill>
                </a:uFill>
                <a:latin typeface="Century Schoolbook"/>
                <a:ea typeface="DejaVu Sans"/>
              </a:rPr>
              <a:t>04</a:t>
            </a:r>
            <a:endParaRPr lang="pt-BR" sz="18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CustomShape 1"/>
          <p:cNvSpPr/>
          <p:nvPr/>
        </p:nvSpPr>
        <p:spPr>
          <a:xfrm>
            <a:off x="1192680" y="69840"/>
            <a:ext cx="9691920" cy="923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90000"/>
              </a:lnSpc>
            </a:pPr>
            <a:r>
              <a:rPr lang="pt-BR" sz="4400" b="0" strike="noStrike" spc="-46" dirty="0">
                <a:solidFill>
                  <a:srgbClr val="000000"/>
                </a:solidFill>
                <a:uFill>
                  <a:solidFill>
                    <a:srgbClr val="FFFFFF"/>
                  </a:solidFill>
                </a:uFill>
                <a:latin typeface="Century Schoolbook"/>
                <a:ea typeface="DejaVu Sans"/>
              </a:rPr>
              <a:t>Caso de Uso </a:t>
            </a:r>
            <a:r>
              <a:rPr lang="pt-BR" sz="4400" b="0" strike="noStrike" spc="-46" dirty="0" smtClean="0">
                <a:solidFill>
                  <a:srgbClr val="000000"/>
                </a:solidFill>
                <a:uFill>
                  <a:solidFill>
                    <a:srgbClr val="FFFFFF"/>
                  </a:solidFill>
                </a:uFill>
                <a:latin typeface="Century Schoolbook"/>
                <a:ea typeface="DejaVu Sans"/>
              </a:rPr>
              <a:t>3.3 </a:t>
            </a:r>
            <a:r>
              <a:rPr lang="pt-BR" sz="4400" b="0" strike="noStrike" spc="-46" dirty="0">
                <a:solidFill>
                  <a:srgbClr val="000000"/>
                </a:solidFill>
                <a:uFill>
                  <a:solidFill>
                    <a:srgbClr val="FFFFFF"/>
                  </a:solidFill>
                </a:uFill>
                <a:latin typeface="Century Schoolbook"/>
                <a:ea typeface="DejaVu Sans"/>
              </a:rPr>
              <a:t>(Continuação)</a:t>
            </a:r>
            <a:endParaRPr lang="pt-BR" sz="1800" b="0" strike="noStrike" spc="-1" dirty="0">
              <a:solidFill>
                <a:srgbClr val="000000"/>
              </a:solidFill>
              <a:uFill>
                <a:solidFill>
                  <a:srgbClr val="FFFFFF"/>
                </a:solidFill>
              </a:uFill>
              <a:latin typeface="Arial"/>
            </a:endParaRPr>
          </a:p>
        </p:txBody>
      </p:sp>
      <p:graphicFrame>
        <p:nvGraphicFramePr>
          <p:cNvPr id="100" name="Table 2"/>
          <p:cNvGraphicFramePr/>
          <p:nvPr>
            <p:extLst>
              <p:ext uri="{D42A27DB-BD31-4B8C-83A1-F6EECF244321}">
                <p14:modId xmlns:p14="http://schemas.microsoft.com/office/powerpoint/2010/main" val="4035752500"/>
              </p:ext>
            </p:extLst>
          </p:nvPr>
        </p:nvGraphicFramePr>
        <p:xfrm>
          <a:off x="1442018" y="1080360"/>
          <a:ext cx="8594640" cy="5455920"/>
        </p:xfrm>
        <a:graphic>
          <a:graphicData uri="http://schemas.openxmlformats.org/drawingml/2006/table">
            <a:tbl>
              <a:tblPr/>
              <a:tblGrid>
                <a:gridCol w="4297320">
                  <a:extLst>
                    <a:ext uri="{9D8B030D-6E8A-4147-A177-3AD203B41FA5}">
                      <a16:colId xmlns:a16="http://schemas.microsoft.com/office/drawing/2014/main" val="20000"/>
                    </a:ext>
                  </a:extLst>
                </a:gridCol>
                <a:gridCol w="4297320">
                  <a:extLst>
                    <a:ext uri="{9D8B030D-6E8A-4147-A177-3AD203B41FA5}">
                      <a16:colId xmlns:a16="http://schemas.microsoft.com/office/drawing/2014/main" val="20001"/>
                    </a:ext>
                  </a:extLst>
                </a:gridCol>
              </a:tblGrid>
              <a:tr h="351000">
                <a:tc gridSpan="2">
                  <a:txBody>
                    <a:bodyPr/>
                    <a:lstStyle/>
                    <a:p>
                      <a:pPr algn="ctr">
                        <a:lnSpc>
                          <a:spcPct val="100000"/>
                        </a:lnSpc>
                      </a:pPr>
                      <a:r>
                        <a:rPr lang="pt-BR" sz="1800" b="1" kern="1200" dirty="0">
                          <a:solidFill>
                            <a:schemeClr val="bg1"/>
                          </a:solidFill>
                          <a:effectLst/>
                          <a:latin typeface="+mn-lt"/>
                          <a:ea typeface="+mn-ea"/>
                          <a:cs typeface="+mn-cs"/>
                        </a:rPr>
                        <a:t>Nome do Caso de Uso: Visualizar dados históricos de uma PCD</a:t>
                      </a:r>
                      <a:endParaRPr lang="pt-BR" sz="1800" b="0" strike="noStrike" spc="-1" dirty="0">
                        <a:solidFill>
                          <a:schemeClr val="bg1"/>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hMerge="1">
                  <a:txBody>
                    <a:bodyPr/>
                    <a:lstStyle/>
                    <a:p>
                      <a:endParaRPr lang="pt-BR"/>
                    </a:p>
                  </a:txBody>
                  <a:tcPr>
                    <a:solidFill>
                      <a:srgbClr val="729FCF"/>
                    </a:solidFill>
                  </a:tcPr>
                </a:tc>
                <a:extLst>
                  <a:ext uri="{0D108BD9-81ED-4DB2-BD59-A6C34878D82A}">
                    <a16:rowId xmlns:a16="http://schemas.microsoft.com/office/drawing/2014/main" val="10000"/>
                  </a:ext>
                </a:extLst>
              </a:tr>
              <a:tr h="351000">
                <a:tc gridSpan="2">
                  <a:txBody>
                    <a:bodyPr/>
                    <a:lstStyle/>
                    <a:p>
                      <a:pPr algn="ctr">
                        <a:lnSpc>
                          <a:spcPct val="100000"/>
                        </a:lnSpc>
                      </a:pPr>
                      <a:r>
                        <a:rPr lang="pt-BR" sz="1800" b="1" strike="noStrike" spc="-1" dirty="0">
                          <a:solidFill>
                            <a:srgbClr val="FFFFFF"/>
                          </a:solidFill>
                          <a:uFill>
                            <a:solidFill>
                              <a:srgbClr val="FFFFFF"/>
                            </a:solidFill>
                          </a:uFill>
                          <a:latin typeface="Century Schoolbook"/>
                          <a:ea typeface="DejaVu Sans"/>
                        </a:rPr>
                        <a:t>Fluxo Principal</a:t>
                      </a:r>
                      <a:endParaRPr lang="pt-BR" sz="1800" b="0" strike="noStrike" spc="-1" dirty="0">
                        <a:solidFill>
                          <a:srgbClr val="000000"/>
                        </a:solidFill>
                        <a:uFill>
                          <a:solidFill>
                            <a:srgbClr val="FFFFFF"/>
                          </a:solidFill>
                        </a:uFill>
                        <a:latin typeface="Arial"/>
                      </a:endParaRPr>
                    </a:p>
                  </a:txBody>
                  <a:tcPr>
                    <a:lnL w="12240">
                      <a:solidFill>
                        <a:srgbClr val="000000"/>
                      </a:solidFill>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solidFill>
                      <a:srgbClr val="1B1E3D"/>
                    </a:solidFill>
                  </a:tcPr>
                </a:tc>
                <a:tc hMerge="1">
                  <a:txBody>
                    <a:bodyPr/>
                    <a:lstStyle/>
                    <a:p>
                      <a:endParaRPr lang="pt-BR"/>
                    </a:p>
                  </a:txBody>
                  <a:tcPr>
                    <a:solidFill>
                      <a:srgbClr val="729FCF"/>
                    </a:solidFill>
                  </a:tcPr>
                </a:tc>
                <a:extLst>
                  <a:ext uri="{0D108BD9-81ED-4DB2-BD59-A6C34878D82A}">
                    <a16:rowId xmlns:a16="http://schemas.microsoft.com/office/drawing/2014/main" val="10004"/>
                  </a:ext>
                </a:extLst>
              </a:tr>
              <a:tr h="351000">
                <a:tc>
                  <a:txBody>
                    <a:bodyPr/>
                    <a:lstStyle/>
                    <a:p>
                      <a:pPr>
                        <a:lnSpc>
                          <a:spcPct val="100000"/>
                        </a:lnSpc>
                      </a:pPr>
                      <a:r>
                        <a:rPr lang="pt-BR" sz="1800" b="0" strike="noStrike" spc="-1">
                          <a:solidFill>
                            <a:srgbClr val="000000"/>
                          </a:solidFill>
                          <a:uFill>
                            <a:solidFill>
                              <a:srgbClr val="FFFFFF"/>
                            </a:solidFill>
                          </a:uFill>
                          <a:latin typeface="Century Schoolbook"/>
                          <a:ea typeface="DejaVu Sans"/>
                        </a:rPr>
                        <a:t>Ações dos atores:</a:t>
                      </a:r>
                      <a:endParaRPr lang="pt-BR" sz="1800" b="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tc>
                  <a:txBody>
                    <a:bodyPr/>
                    <a:lstStyle/>
                    <a:p>
                      <a:pPr>
                        <a:lnSpc>
                          <a:spcPct val="100000"/>
                        </a:lnSpc>
                      </a:pPr>
                      <a:r>
                        <a:rPr lang="pt-BR" sz="1800" b="0" strike="noStrike" spc="-1">
                          <a:solidFill>
                            <a:srgbClr val="000000"/>
                          </a:solidFill>
                          <a:uFill>
                            <a:solidFill>
                              <a:srgbClr val="FFFFFF"/>
                            </a:solidFill>
                          </a:uFill>
                          <a:latin typeface="Century Schoolbook"/>
                          <a:ea typeface="DejaVu Sans"/>
                        </a:rPr>
                        <a:t>Ações do sistema:</a:t>
                      </a:r>
                      <a:endParaRPr lang="pt-BR" sz="1800" b="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extLst>
                  <a:ext uri="{0D108BD9-81ED-4DB2-BD59-A6C34878D82A}">
                    <a16:rowId xmlns:a16="http://schemas.microsoft.com/office/drawing/2014/main" val="10005"/>
                  </a:ext>
                </a:extLst>
              </a:tr>
              <a:tr h="3738251">
                <a:tc>
                  <a:txBody>
                    <a:bodyPr/>
                    <a:lstStyle/>
                    <a:p>
                      <a:pPr>
                        <a:lnSpc>
                          <a:spcPct val="100000"/>
                        </a:lnSpc>
                      </a:pPr>
                      <a:endParaRPr lang="pt-BR" sz="1600" b="0" strike="noStrike" spc="-1" dirty="0">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nSpc>
                          <a:spcPct val="100000"/>
                        </a:lnSpc>
                      </a:pPr>
                      <a:r>
                        <a:rPr lang="pt-BR" sz="1600" b="0" strike="noStrike" spc="-1" dirty="0">
                          <a:solidFill>
                            <a:srgbClr val="000000"/>
                          </a:solidFill>
                          <a:uFill>
                            <a:solidFill>
                              <a:srgbClr val="FFFFFF"/>
                            </a:solidFill>
                          </a:uFill>
                          <a:latin typeface="+mn-lt"/>
                        </a:rPr>
                        <a:t>5.O sistema irá apresentar uma tabela contendo os dados cadastrais da PCD selecionada, contendo o ID da PCD (Plataforma), a cidade onde está localizada a PCD, o estado (UF), a latitude a longitude . </a:t>
                      </a:r>
                    </a:p>
                    <a:p>
                      <a:pPr>
                        <a:lnSpc>
                          <a:spcPct val="100000"/>
                        </a:lnSpc>
                      </a:pPr>
                      <a:r>
                        <a:rPr lang="pt-BR" sz="1600" b="0" strike="noStrike" spc="-1" dirty="0">
                          <a:solidFill>
                            <a:srgbClr val="000000"/>
                          </a:solidFill>
                          <a:uFill>
                            <a:solidFill>
                              <a:srgbClr val="FFFFFF"/>
                            </a:solidFill>
                          </a:uFill>
                          <a:latin typeface="+mn-lt"/>
                        </a:rPr>
                        <a:t>Abaixo, aparecerá uma tabela contendo uma “legenda” que diz respeito aos nomes dos sensores utilizados na tabela de comparação.</a:t>
                      </a:r>
                    </a:p>
                    <a:p>
                      <a:pPr>
                        <a:lnSpc>
                          <a:spcPct val="100000"/>
                        </a:lnSpc>
                      </a:pPr>
                      <a:r>
                        <a:rPr lang="pt-BR" sz="1600" b="0" strike="noStrike" spc="-1" dirty="0">
                          <a:solidFill>
                            <a:srgbClr val="000000"/>
                          </a:solidFill>
                          <a:uFill>
                            <a:solidFill>
                              <a:srgbClr val="FFFFFF"/>
                            </a:solidFill>
                          </a:uFill>
                          <a:latin typeface="+mn-lt"/>
                        </a:rPr>
                        <a:t>Abaixo da legenda aparecerá a tabela de comparação, no qual suas linhas apresentarão o período das medições, e suas colunas as medições de todos os  sensores disponíveis para a PCD selecionada.</a:t>
                      </a:r>
                      <a:endParaRPr lang="pt-BR" sz="1600" b="0" strike="noStrike" spc="-1" dirty="0">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6"/>
                  </a:ext>
                </a:extLst>
              </a:tr>
              <a:tr h="348120">
                <a:tc>
                  <a:txBody>
                    <a:bodyPr/>
                    <a:lstStyle/>
                    <a:p>
                      <a:pPr>
                        <a:lnSpc>
                          <a:spcPct val="100000"/>
                        </a:lnSpc>
                      </a:pPr>
                      <a:r>
                        <a:rPr lang="pt-BR" sz="1800" kern="1200" dirty="0">
                          <a:solidFill>
                            <a:schemeClr val="tx1"/>
                          </a:solidFill>
                          <a:effectLst/>
                          <a:latin typeface="+mn-lt"/>
                          <a:ea typeface="+mn-ea"/>
                          <a:cs typeface="+mn-cs"/>
                        </a:rPr>
                        <a:t>6. Fim do Caso de Uso</a:t>
                      </a:r>
                      <a:endParaRPr lang="pt-BR" sz="1600" b="0" strike="noStrike" spc="-1" dirty="0">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endParaRPr lang="pt-BR" sz="1600" dirty="0"/>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7"/>
                  </a:ext>
                </a:extLst>
              </a:tr>
            </a:tbl>
          </a:graphicData>
        </a:graphic>
      </p:graphicFrame>
      <p:pic>
        <p:nvPicPr>
          <p:cNvPr id="101" name="Imagem 5"/>
          <p:cNvPicPr/>
          <p:nvPr/>
        </p:nvPicPr>
        <p:blipFill>
          <a:blip r:embed="rId2"/>
          <a:stretch/>
        </p:blipFill>
        <p:spPr>
          <a:xfrm>
            <a:off x="11347200" y="69840"/>
            <a:ext cx="798840" cy="691560"/>
          </a:xfrm>
          <a:prstGeom prst="rect">
            <a:avLst/>
          </a:prstGeom>
          <a:ln>
            <a:noFill/>
          </a:ln>
        </p:spPr>
      </p:pic>
      <p:sp>
        <p:nvSpPr>
          <p:cNvPr id="102" name="CustomShape 3"/>
          <p:cNvSpPr/>
          <p:nvPr/>
        </p:nvSpPr>
        <p:spPr>
          <a:xfrm>
            <a:off x="7847454" y="6379200"/>
            <a:ext cx="3297753"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pt-BR" sz="1800" b="0" strike="noStrike" spc="-1" dirty="0">
                <a:solidFill>
                  <a:srgbClr val="000000"/>
                </a:solidFill>
                <a:uFill>
                  <a:solidFill>
                    <a:srgbClr val="FFFFFF"/>
                  </a:solidFill>
                </a:uFill>
                <a:latin typeface="Century Schoolbook"/>
                <a:ea typeface="DejaVu Sans"/>
              </a:rPr>
              <a:t>Quantidade de cenários: </a:t>
            </a:r>
            <a:r>
              <a:rPr lang="pt-BR" spc="-1" dirty="0">
                <a:solidFill>
                  <a:srgbClr val="000000"/>
                </a:solidFill>
                <a:uFill>
                  <a:solidFill>
                    <a:srgbClr val="FFFFFF"/>
                  </a:solidFill>
                </a:uFill>
                <a:latin typeface="Century Schoolbook"/>
                <a:ea typeface="DejaVu Sans"/>
              </a:rPr>
              <a:t>02</a:t>
            </a:r>
            <a:endParaRPr lang="pt-BR"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68262397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CustomShape 1"/>
          <p:cNvSpPr/>
          <p:nvPr/>
        </p:nvSpPr>
        <p:spPr>
          <a:xfrm>
            <a:off x="1137240" y="0"/>
            <a:ext cx="969192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90000"/>
              </a:lnSpc>
            </a:pPr>
            <a:r>
              <a:rPr lang="pt-BR" sz="4400" b="0" strike="noStrike" spc="-46" dirty="0">
                <a:solidFill>
                  <a:srgbClr val="000000"/>
                </a:solidFill>
                <a:uFill>
                  <a:solidFill>
                    <a:srgbClr val="FFFFFF"/>
                  </a:solidFill>
                </a:uFill>
                <a:latin typeface="Century Schoolbook"/>
                <a:ea typeface="DejaVu Sans"/>
              </a:rPr>
              <a:t>Caso de Uso </a:t>
            </a:r>
            <a:r>
              <a:rPr lang="pt-BR" sz="4400" b="0" strike="noStrike" spc="-46" dirty="0" smtClean="0">
                <a:solidFill>
                  <a:srgbClr val="000000"/>
                </a:solidFill>
                <a:uFill>
                  <a:solidFill>
                    <a:srgbClr val="FFFFFF"/>
                  </a:solidFill>
                </a:uFill>
                <a:latin typeface="Century Schoolbook"/>
                <a:ea typeface="DejaVu Sans"/>
              </a:rPr>
              <a:t>3.3</a:t>
            </a:r>
            <a:endParaRPr lang="pt-BR" sz="1800" b="0" strike="noStrike" spc="-1" dirty="0">
              <a:solidFill>
                <a:srgbClr val="000000"/>
              </a:solidFill>
              <a:uFill>
                <a:solidFill>
                  <a:srgbClr val="FFFFFF"/>
                </a:solidFill>
              </a:uFill>
              <a:latin typeface="Arial"/>
            </a:endParaRPr>
          </a:p>
        </p:txBody>
      </p:sp>
      <p:graphicFrame>
        <p:nvGraphicFramePr>
          <p:cNvPr id="104" name="Table 2"/>
          <p:cNvGraphicFramePr/>
          <p:nvPr>
            <p:extLst>
              <p:ext uri="{D42A27DB-BD31-4B8C-83A1-F6EECF244321}">
                <p14:modId xmlns:p14="http://schemas.microsoft.com/office/powerpoint/2010/main" val="4186475299"/>
              </p:ext>
            </p:extLst>
          </p:nvPr>
        </p:nvGraphicFramePr>
        <p:xfrm>
          <a:off x="1685880" y="1324800"/>
          <a:ext cx="8594640" cy="5568664"/>
        </p:xfrm>
        <a:graphic>
          <a:graphicData uri="http://schemas.openxmlformats.org/drawingml/2006/table">
            <a:tbl>
              <a:tblPr/>
              <a:tblGrid>
                <a:gridCol w="4297320">
                  <a:extLst>
                    <a:ext uri="{9D8B030D-6E8A-4147-A177-3AD203B41FA5}">
                      <a16:colId xmlns:a16="http://schemas.microsoft.com/office/drawing/2014/main" val="20000"/>
                    </a:ext>
                  </a:extLst>
                </a:gridCol>
                <a:gridCol w="4297320">
                  <a:extLst>
                    <a:ext uri="{9D8B030D-6E8A-4147-A177-3AD203B41FA5}">
                      <a16:colId xmlns:a16="http://schemas.microsoft.com/office/drawing/2014/main" val="20001"/>
                    </a:ext>
                  </a:extLst>
                </a:gridCol>
              </a:tblGrid>
              <a:tr h="449280">
                <a:tc gridSpan="2">
                  <a:txBody>
                    <a:bodyPr/>
                    <a:lstStyle/>
                    <a:p>
                      <a:pPr algn="ctr">
                        <a:lnSpc>
                          <a:spcPct val="150000"/>
                        </a:lnSpc>
                      </a:pPr>
                      <a:r>
                        <a:rPr lang="pt-BR" sz="1800" b="1" strike="noStrike" spc="-1" dirty="0">
                          <a:solidFill>
                            <a:srgbClr val="FFFFFF"/>
                          </a:solidFill>
                          <a:uFill>
                            <a:solidFill>
                              <a:srgbClr val="FFFFFF"/>
                            </a:solidFill>
                          </a:uFill>
                          <a:latin typeface="Century Schoolbook"/>
                          <a:ea typeface="+mn-ea"/>
                        </a:rPr>
                        <a:t>Fluxo Alternativo A – Data Inválida</a:t>
                      </a:r>
                      <a:endParaRPr lang="pt-BR" sz="1800" b="0" strike="noStrike" spc="-1" dirty="0">
                        <a:solidFill>
                          <a:srgbClr val="000000"/>
                        </a:solidFill>
                        <a:uFill>
                          <a:solidFill>
                            <a:srgbClr val="FFFFFF"/>
                          </a:solidFill>
                        </a:uFill>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hMerge="1">
                  <a:txBody>
                    <a:bodyPr/>
                    <a:lstStyle/>
                    <a:p>
                      <a:endParaRPr lang="pt-BR"/>
                    </a:p>
                  </a:txBody>
                  <a:tcPr>
                    <a:solidFill>
                      <a:srgbClr val="729FCF"/>
                    </a:solidFill>
                  </a:tcPr>
                </a:tc>
                <a:extLst>
                  <a:ext uri="{0D108BD9-81ED-4DB2-BD59-A6C34878D82A}">
                    <a16:rowId xmlns:a16="http://schemas.microsoft.com/office/drawing/2014/main" val="10000"/>
                  </a:ext>
                </a:extLst>
              </a:tr>
              <a:tr h="670320">
                <a:tc>
                  <a:txBody>
                    <a:bodyPr/>
                    <a:lstStyle/>
                    <a:p>
                      <a:pPr algn="just">
                        <a:lnSpc>
                          <a:spcPct val="115000"/>
                        </a:lnSpc>
                      </a:pPr>
                      <a:endParaRPr lang="pt-BR" sz="1800" b="0" strike="noStrike" spc="-1" dirty="0">
                        <a:solidFill>
                          <a:srgbClr val="000000"/>
                        </a:solidFill>
                        <a:uFill>
                          <a:solidFill>
                            <a:srgbClr val="FFFFFF"/>
                          </a:solidFill>
                        </a:uFill>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just">
                        <a:lnSpc>
                          <a:spcPct val="115000"/>
                        </a:lnSpc>
                      </a:pPr>
                      <a:r>
                        <a:rPr lang="pt-BR" sz="1800" b="0" strike="noStrike" spc="-1" dirty="0">
                          <a:solidFill>
                            <a:srgbClr val="000000"/>
                          </a:solidFill>
                          <a:uFill>
                            <a:solidFill>
                              <a:srgbClr val="FFFFFF"/>
                            </a:solidFill>
                          </a:uFill>
                          <a:latin typeface="+mn-lt"/>
                        </a:rPr>
                        <a:t>5. O período selecionado não tem medições que correspondam a ele, o Sistema exibirá uma mensagem dizendo “Data Inválida, selecione outra.”. </a:t>
                      </a:r>
                      <a:endParaRPr lang="pt-BR" sz="1800" b="0" strike="noStrike" spc="-1" dirty="0">
                        <a:solidFill>
                          <a:srgbClr val="000000"/>
                        </a:solidFill>
                        <a:uFill>
                          <a:solidFill>
                            <a:srgbClr val="FFFFFF"/>
                          </a:solidFill>
                        </a:uFill>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298440">
                <a:tc>
                  <a:txBody>
                    <a:bodyPr/>
                    <a:lstStyle/>
                    <a:p>
                      <a:pPr algn="just">
                        <a:lnSpc>
                          <a:spcPct val="115000"/>
                        </a:lnSpc>
                      </a:pPr>
                      <a:r>
                        <a:rPr lang="pt-BR" sz="1800" b="0" strike="noStrike" spc="-1">
                          <a:solidFill>
                            <a:srgbClr val="000000"/>
                          </a:solidFill>
                          <a:uFill>
                            <a:solidFill>
                              <a:srgbClr val="FFFFFF"/>
                            </a:solidFill>
                          </a:uFill>
                          <a:latin typeface="Arial"/>
                          <a:ea typeface="DejaVu Sans"/>
                        </a:rPr>
                        <a:t> </a:t>
                      </a:r>
                      <a:endParaRPr lang="pt-BR" sz="1800" b="0" strike="noStrike" spc="-1">
                        <a:solidFill>
                          <a:srgbClr val="000000"/>
                        </a:solidFill>
                        <a:uFill>
                          <a:solidFill>
                            <a:srgbClr val="FFFFFF"/>
                          </a:solidFill>
                        </a:uFill>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just">
                        <a:lnSpc>
                          <a:spcPct val="115000"/>
                        </a:lnSpc>
                      </a:pPr>
                      <a:r>
                        <a:rPr lang="pt-BR" sz="1800" kern="1200" dirty="0">
                          <a:solidFill>
                            <a:schemeClr val="tx1"/>
                          </a:solidFill>
                          <a:effectLst/>
                          <a:latin typeface="+mn-lt"/>
                          <a:ea typeface="+mn-ea"/>
                          <a:cs typeface="+mn-cs"/>
                        </a:rPr>
                        <a:t>6. Retornar ao passo 3 do fluxo principal.</a:t>
                      </a:r>
                      <a:endParaRPr lang="pt-BR" sz="1800" b="0" strike="noStrike" spc="-1" dirty="0">
                        <a:solidFill>
                          <a:srgbClr val="000000"/>
                        </a:solidFill>
                        <a:uFill>
                          <a:solidFill>
                            <a:srgbClr val="FFFFFF"/>
                          </a:solidFill>
                        </a:uFill>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437760">
                <a:tc gridSpan="2">
                  <a:txBody>
                    <a:bodyPr/>
                    <a:lstStyle/>
                    <a:p>
                      <a:pPr algn="ctr">
                        <a:lnSpc>
                          <a:spcPct val="150000"/>
                        </a:lnSpc>
                      </a:pPr>
                      <a:r>
                        <a:rPr lang="pt-BR" sz="1800" b="1" strike="noStrike" spc="-1" dirty="0">
                          <a:solidFill>
                            <a:srgbClr val="FFFFFF"/>
                          </a:solidFill>
                          <a:uFill>
                            <a:solidFill>
                              <a:srgbClr val="FFFFFF"/>
                            </a:solidFill>
                          </a:uFill>
                          <a:latin typeface="Century Schoolbook"/>
                          <a:ea typeface="+mn-ea"/>
                        </a:rPr>
                        <a:t>Fluxo Alternativo B – Gerar gráfico linear de uma única PCD</a:t>
                      </a:r>
                      <a:endParaRPr lang="pt-BR" sz="1800" b="0" strike="noStrike" spc="-1" dirty="0">
                        <a:solidFill>
                          <a:srgbClr val="000000"/>
                        </a:solidFill>
                        <a:uFill>
                          <a:solidFill>
                            <a:srgbClr val="FFFFFF"/>
                          </a:solidFill>
                        </a:uFill>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hMerge="1">
                  <a:txBody>
                    <a:bodyPr/>
                    <a:lstStyle/>
                    <a:p>
                      <a:endParaRPr lang="pt-BR"/>
                    </a:p>
                  </a:txBody>
                  <a:tcPr>
                    <a:solidFill>
                      <a:srgbClr val="729FCF"/>
                    </a:solidFill>
                  </a:tcPr>
                </a:tc>
                <a:extLst>
                  <a:ext uri="{0D108BD9-81ED-4DB2-BD59-A6C34878D82A}">
                    <a16:rowId xmlns:a16="http://schemas.microsoft.com/office/drawing/2014/main" val="10003"/>
                  </a:ext>
                </a:extLst>
              </a:tr>
              <a:tr h="982948">
                <a:tc>
                  <a:txBody>
                    <a:bodyPr/>
                    <a:lstStyle/>
                    <a:p>
                      <a:pPr>
                        <a:lnSpc>
                          <a:spcPct val="100000"/>
                        </a:lnSpc>
                      </a:pPr>
                      <a:r>
                        <a:rPr lang="pt-BR" sz="1800" kern="1200" dirty="0">
                          <a:solidFill>
                            <a:schemeClr val="tx1"/>
                          </a:solidFill>
                          <a:effectLst/>
                          <a:latin typeface="+mn-lt"/>
                          <a:ea typeface="+mn-ea"/>
                          <a:cs typeface="+mn-cs"/>
                        </a:rPr>
                        <a:t>6. O usuário seleciona “Exibir dados em gráfico linear”.</a:t>
                      </a:r>
                      <a:endParaRPr lang="pt-BR" sz="1800" b="0" strike="noStrike" spc="-1" dirty="0">
                        <a:solidFill>
                          <a:srgbClr val="000000"/>
                        </a:solidFill>
                        <a:uFill>
                          <a:solidFill>
                            <a:srgbClr val="FFFFFF"/>
                          </a:solidFill>
                        </a:uFill>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just">
                        <a:lnSpc>
                          <a:spcPct val="100000"/>
                        </a:lnSpc>
                      </a:pPr>
                      <a:r>
                        <a:rPr lang="pt-BR" sz="1800" b="0" strike="noStrike" spc="-1" dirty="0">
                          <a:solidFill>
                            <a:srgbClr val="000000"/>
                          </a:solidFill>
                          <a:uFill>
                            <a:solidFill>
                              <a:srgbClr val="FFFFFF"/>
                            </a:solidFill>
                          </a:uFill>
                          <a:latin typeface="Arial"/>
                          <a:ea typeface="DejaVu Sans"/>
                        </a:rPr>
                        <a:t> </a:t>
                      </a:r>
                      <a:r>
                        <a:rPr lang="pt-BR" sz="1800" kern="1200" dirty="0">
                          <a:solidFill>
                            <a:schemeClr val="tx1"/>
                          </a:solidFill>
                          <a:effectLst/>
                          <a:latin typeface="+mn-lt"/>
                          <a:ea typeface="+mn-ea"/>
                          <a:cs typeface="+mn-cs"/>
                        </a:rPr>
                        <a:t>7. Executar Caso de Uso “Gerar gráfico linear das medições de um sensor de uma única PCD”.</a:t>
                      </a:r>
                      <a:endParaRPr lang="pt-BR" sz="1800" b="0" strike="noStrike" spc="-1" dirty="0">
                        <a:solidFill>
                          <a:srgbClr val="000000"/>
                        </a:solidFill>
                        <a:uFill>
                          <a:solidFill>
                            <a:srgbClr val="FFFFFF"/>
                          </a:solidFill>
                        </a:uFill>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4"/>
                  </a:ext>
                </a:extLst>
              </a:tr>
              <a:tr h="874440">
                <a:tc>
                  <a:txBody>
                    <a:bodyPr/>
                    <a:lstStyle/>
                    <a:p>
                      <a:pPr>
                        <a:lnSpc>
                          <a:spcPct val="100000"/>
                        </a:lnSpc>
                      </a:pPr>
                      <a:endParaRPr lang="pt-BR" sz="1800" b="0" strike="noStrike" spc="-1" dirty="0">
                        <a:solidFill>
                          <a:srgbClr val="000000"/>
                        </a:solidFill>
                        <a:uFill>
                          <a:solidFill>
                            <a:srgbClr val="FFFFFF"/>
                          </a:solidFill>
                        </a:uFill>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just">
                        <a:lnSpc>
                          <a:spcPct val="100000"/>
                        </a:lnSpc>
                      </a:pPr>
                      <a:r>
                        <a:rPr lang="pt-BR" sz="1800" kern="1200" dirty="0">
                          <a:solidFill>
                            <a:schemeClr val="tx1"/>
                          </a:solidFill>
                          <a:effectLst/>
                          <a:latin typeface="+mn-lt"/>
                          <a:ea typeface="+mn-ea"/>
                          <a:cs typeface="+mn-cs"/>
                        </a:rPr>
                        <a:t>8. Retomar ao passo 6 do fluxo principal.</a:t>
                      </a:r>
                      <a:r>
                        <a:rPr lang="pt-BR" sz="1800" b="0" strike="noStrike" spc="-1" dirty="0">
                          <a:solidFill>
                            <a:srgbClr val="000000"/>
                          </a:solidFill>
                          <a:uFill>
                            <a:solidFill>
                              <a:srgbClr val="FFFFFF"/>
                            </a:solidFill>
                          </a:uFill>
                          <a:latin typeface="Arial"/>
                          <a:ea typeface="DejaVu Sans"/>
                        </a:rPr>
                        <a:t>5. Executar Caso de Uso “Visualizar dados históricos de duas ou mais PCDs”.</a:t>
                      </a:r>
                      <a:endParaRPr lang="pt-BR" sz="1800" b="0" strike="noStrike" spc="-1" dirty="0">
                        <a:solidFill>
                          <a:srgbClr val="000000"/>
                        </a:solidFill>
                        <a:uFill>
                          <a:solidFill>
                            <a:srgbClr val="FFFFFF"/>
                          </a:solidFill>
                        </a:uFill>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5"/>
                  </a:ext>
                </a:extLst>
              </a:tr>
            </a:tbl>
          </a:graphicData>
        </a:graphic>
      </p:graphicFrame>
      <p:pic>
        <p:nvPicPr>
          <p:cNvPr id="105" name="Imagem 5"/>
          <p:cNvPicPr/>
          <p:nvPr/>
        </p:nvPicPr>
        <p:blipFill>
          <a:blip r:embed="rId2"/>
          <a:stretch/>
        </p:blipFill>
        <p:spPr>
          <a:xfrm>
            <a:off x="11347200" y="69840"/>
            <a:ext cx="798840" cy="6915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Casos </a:t>
            </a:r>
            <a:r>
              <a:rPr lang="pt-BR" dirty="0"/>
              <a:t>de </a:t>
            </a:r>
            <a:r>
              <a:rPr lang="pt-BR" dirty="0" smtClean="0"/>
              <a:t>Uso </a:t>
            </a:r>
            <a:r>
              <a:rPr lang="pt-BR" dirty="0"/>
              <a:t>- Documentação</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ext uri="{D42A27DB-BD31-4B8C-83A1-F6EECF244321}">
                <p14:modId xmlns:p14="http://schemas.microsoft.com/office/powerpoint/2010/main" val="3600447830"/>
              </p:ext>
            </p:extLst>
          </p:nvPr>
        </p:nvGraphicFramePr>
        <p:xfrm>
          <a:off x="1261872" y="1945322"/>
          <a:ext cx="8594726" cy="110744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184453126"/>
                    </a:ext>
                  </a:extLst>
                </a:gridCol>
                <a:gridCol w="4297363">
                  <a:extLst>
                    <a:ext uri="{9D8B030D-6E8A-4147-A177-3AD203B41FA5}">
                      <a16:colId xmlns:a16="http://schemas.microsoft.com/office/drawing/2014/main" val="996929071"/>
                    </a:ext>
                  </a:extLst>
                </a:gridCol>
              </a:tblGrid>
              <a:tr h="0">
                <a:tc gridSpan="2">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pt-BR" sz="1800" b="1" kern="1200" dirty="0" smtClean="0">
                          <a:solidFill>
                            <a:schemeClr val="lt1"/>
                          </a:solidFill>
                          <a:effectLst/>
                          <a:latin typeface="+mn-lt"/>
                          <a:ea typeface="+mn-ea"/>
                          <a:cs typeface="+mn-cs"/>
                        </a:rPr>
                        <a:t>Enviar e-mail de confirmação de cadastro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1091544215"/>
                  </a:ext>
                </a:extLst>
              </a:tr>
              <a:tr h="370840">
                <a:tc>
                  <a:txBody>
                    <a:bodyPr/>
                    <a:lstStyle/>
                    <a:p>
                      <a:r>
                        <a:rPr lang="pt-BR" b="0" dirty="0" smtClean="0">
                          <a:solidFill>
                            <a:schemeClr val="tx1"/>
                          </a:solidFill>
                        </a:rPr>
                        <a:t>Cenário</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smtClean="0">
                          <a:solidFill>
                            <a:schemeClr val="tx1"/>
                          </a:solidFill>
                        </a:rPr>
                        <a:t>Nome do cenário:</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3387804155"/>
                  </a:ext>
                </a:extLst>
              </a:tr>
              <a:tr h="370840">
                <a:tc>
                  <a:txBody>
                    <a:bodyPr/>
                    <a:lstStyle/>
                    <a:p>
                      <a:r>
                        <a:rPr lang="pt-BR" dirty="0" smtClean="0">
                          <a:solidFill>
                            <a:schemeClr val="tx1"/>
                          </a:solidFill>
                        </a:rPr>
                        <a:t>06</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a:t>
                      </a:r>
                      <a:r>
                        <a:rPr lang="pt-BR" baseline="0" dirty="0" smtClean="0">
                          <a:solidFill>
                            <a:schemeClr val="tx1"/>
                          </a:solidFill>
                        </a:rPr>
                        <a:t> de sucesso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bl>
          </a:graphicData>
        </a:graphic>
      </p:graphicFrame>
      <p:graphicFrame>
        <p:nvGraphicFramePr>
          <p:cNvPr id="5" name="Tabela 4"/>
          <p:cNvGraphicFramePr>
            <a:graphicFrameLocks noGrp="1"/>
          </p:cNvGraphicFramePr>
          <p:nvPr>
            <p:extLst>
              <p:ext uri="{D42A27DB-BD31-4B8C-83A1-F6EECF244321}">
                <p14:modId xmlns:p14="http://schemas.microsoft.com/office/powerpoint/2010/main" val="2503341289"/>
              </p:ext>
            </p:extLst>
          </p:nvPr>
        </p:nvGraphicFramePr>
        <p:xfrm>
          <a:off x="1261872" y="3052762"/>
          <a:ext cx="8594726" cy="175260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184453126"/>
                    </a:ext>
                  </a:extLst>
                </a:gridCol>
                <a:gridCol w="4297363">
                  <a:extLst>
                    <a:ext uri="{9D8B030D-6E8A-4147-A177-3AD203B41FA5}">
                      <a16:colId xmlns:a16="http://schemas.microsoft.com/office/drawing/2014/main" val="996929071"/>
                    </a:ext>
                  </a:extLst>
                </a:gridCol>
              </a:tblGrid>
              <a:tr h="370840">
                <a:tc gridSpan="2">
                  <a:txBody>
                    <a:bodyPr/>
                    <a:lstStyle/>
                    <a:p>
                      <a:pPr algn="ctr"/>
                      <a:r>
                        <a:rPr lang="pt-BR" sz="1800" b="1" kern="1200" dirty="0" smtClean="0">
                          <a:solidFill>
                            <a:schemeClr val="lt1"/>
                          </a:solidFill>
                          <a:effectLst/>
                          <a:latin typeface="+mn-lt"/>
                          <a:ea typeface="+mn-ea"/>
                          <a:cs typeface="+mn-cs"/>
                        </a:rPr>
                        <a:t>Recuperar senha</a:t>
                      </a:r>
                      <a:endParaRPr lang="pt-BR"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1091544215"/>
                  </a:ext>
                </a:extLst>
              </a:tr>
              <a:tr h="370840">
                <a:tc>
                  <a:txBody>
                    <a:bodyPr/>
                    <a:lstStyle/>
                    <a:p>
                      <a:r>
                        <a:rPr lang="pt-BR" b="0" dirty="0" smtClean="0">
                          <a:solidFill>
                            <a:schemeClr val="tx1"/>
                          </a:solidFill>
                        </a:rPr>
                        <a:t>Cenário</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smtClean="0">
                          <a:solidFill>
                            <a:schemeClr val="tx1"/>
                          </a:solidFill>
                        </a:rPr>
                        <a:t>Nome do cenário:</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3387804155"/>
                  </a:ext>
                </a:extLst>
              </a:tr>
              <a:tr h="370840">
                <a:tc>
                  <a:txBody>
                    <a:bodyPr/>
                    <a:lstStyle/>
                    <a:p>
                      <a:r>
                        <a:rPr lang="pt-BR" dirty="0" smtClean="0">
                          <a:solidFill>
                            <a:schemeClr val="tx1"/>
                          </a:solidFill>
                        </a:rPr>
                        <a:t>07</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a:t>
                      </a:r>
                      <a:r>
                        <a:rPr lang="pt-BR" baseline="0" dirty="0" smtClean="0">
                          <a:solidFill>
                            <a:schemeClr val="tx1"/>
                          </a:solidFill>
                        </a:rPr>
                        <a:t> de sucesso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r>
                        <a:rPr lang="pt-BR" dirty="0" smtClean="0">
                          <a:solidFill>
                            <a:schemeClr val="tx1"/>
                          </a:solidFill>
                        </a:rPr>
                        <a:t>08</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b="0" kern="1200" dirty="0" smtClean="0">
                          <a:solidFill>
                            <a:schemeClr val="dk1"/>
                          </a:solidFill>
                          <a:effectLst/>
                          <a:latin typeface="+mn-lt"/>
                          <a:ea typeface="+mn-ea"/>
                          <a:cs typeface="+mn-cs"/>
                        </a:rPr>
                        <a:t>Fluxo Alternativo A –  Não inserir e-mail ou digita errado</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81261373"/>
                  </a:ext>
                </a:extLst>
              </a:tr>
            </a:tbl>
          </a:graphicData>
        </a:graphic>
      </p:graphicFrame>
      <p:graphicFrame>
        <p:nvGraphicFramePr>
          <p:cNvPr id="3" name="Tabela 2"/>
          <p:cNvGraphicFramePr>
            <a:graphicFrameLocks noGrp="1"/>
          </p:cNvGraphicFramePr>
          <p:nvPr>
            <p:extLst>
              <p:ext uri="{D42A27DB-BD31-4B8C-83A1-F6EECF244321}">
                <p14:modId xmlns:p14="http://schemas.microsoft.com/office/powerpoint/2010/main" val="1894251190"/>
              </p:ext>
            </p:extLst>
          </p:nvPr>
        </p:nvGraphicFramePr>
        <p:xfrm>
          <a:off x="1261872" y="4800282"/>
          <a:ext cx="8594726" cy="111252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590812706"/>
                    </a:ext>
                  </a:extLst>
                </a:gridCol>
                <a:gridCol w="4297363">
                  <a:extLst>
                    <a:ext uri="{9D8B030D-6E8A-4147-A177-3AD203B41FA5}">
                      <a16:colId xmlns:a16="http://schemas.microsoft.com/office/drawing/2014/main" val="29426426"/>
                    </a:ext>
                  </a:extLst>
                </a:gridCol>
              </a:tblGrid>
              <a:tr h="370840">
                <a:tc gridSpan="2">
                  <a:txBody>
                    <a:bodyPr/>
                    <a:lstStyle/>
                    <a:p>
                      <a:pPr algn="ctr"/>
                      <a:r>
                        <a:rPr lang="pt-BR" sz="1800" b="1" kern="1200" dirty="0" smtClean="0">
                          <a:solidFill>
                            <a:schemeClr val="lt1"/>
                          </a:solidFill>
                          <a:effectLst/>
                          <a:latin typeface="+mn-lt"/>
                          <a:ea typeface="+mn-ea"/>
                          <a:cs typeface="+mn-cs"/>
                        </a:rPr>
                        <a:t>Enviar E-mail Recuperação de Senha</a:t>
                      </a:r>
                      <a:endParaRPr lang="pt-BR"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2400990871"/>
                  </a:ext>
                </a:extLst>
              </a:tr>
              <a:tr h="370840">
                <a:tc>
                  <a:txBody>
                    <a:bodyPr/>
                    <a:lstStyle/>
                    <a:p>
                      <a:r>
                        <a:rPr lang="pt-BR" b="0" dirty="0" smtClean="0">
                          <a:solidFill>
                            <a:schemeClr val="tx1"/>
                          </a:solidFill>
                        </a:rPr>
                        <a:t>Cenário</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smtClean="0">
                          <a:solidFill>
                            <a:schemeClr val="tx1"/>
                          </a:solidFill>
                        </a:rPr>
                        <a:t>Nome do cenário:</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4122949555"/>
                  </a:ext>
                </a:extLst>
              </a:tr>
              <a:tr h="370840">
                <a:tc>
                  <a:txBody>
                    <a:bodyPr/>
                    <a:lstStyle/>
                    <a:p>
                      <a:r>
                        <a:rPr lang="pt-BR" dirty="0" smtClean="0">
                          <a:solidFill>
                            <a:schemeClr val="tx1"/>
                          </a:solidFill>
                        </a:rPr>
                        <a:t>09</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a:t>
                      </a:r>
                      <a:r>
                        <a:rPr lang="pt-BR" baseline="0" dirty="0" smtClean="0">
                          <a:solidFill>
                            <a:schemeClr val="tx1"/>
                          </a:solidFill>
                        </a:rPr>
                        <a:t> de sucesso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71130023"/>
                  </a:ext>
                </a:extLst>
              </a:tr>
            </a:tbl>
          </a:graphicData>
        </a:graphic>
      </p:graphicFrame>
    </p:spTree>
    <p:extLst>
      <p:ext uri="{BB962C8B-B14F-4D97-AF65-F5344CB8AC3E}">
        <p14:creationId xmlns:p14="http://schemas.microsoft.com/office/powerpoint/2010/main" val="3484668529"/>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CustomShape 1"/>
          <p:cNvSpPr/>
          <p:nvPr/>
        </p:nvSpPr>
        <p:spPr>
          <a:xfrm>
            <a:off x="1137240" y="0"/>
            <a:ext cx="969192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90000"/>
              </a:lnSpc>
            </a:pPr>
            <a:r>
              <a:rPr lang="pt-BR" sz="4400" b="0" strike="noStrike" spc="-46" dirty="0">
                <a:solidFill>
                  <a:srgbClr val="000000"/>
                </a:solidFill>
                <a:uFill>
                  <a:solidFill>
                    <a:srgbClr val="FFFFFF"/>
                  </a:solidFill>
                </a:uFill>
                <a:latin typeface="Century Schoolbook"/>
                <a:ea typeface="DejaVu Sans"/>
              </a:rPr>
              <a:t>Caso de Uso </a:t>
            </a:r>
            <a:r>
              <a:rPr lang="pt-BR" sz="4400" b="0" strike="noStrike" spc="-46" dirty="0" smtClean="0">
                <a:solidFill>
                  <a:srgbClr val="000000"/>
                </a:solidFill>
                <a:uFill>
                  <a:solidFill>
                    <a:srgbClr val="FFFFFF"/>
                  </a:solidFill>
                </a:uFill>
                <a:latin typeface="Century Schoolbook"/>
                <a:ea typeface="DejaVu Sans"/>
              </a:rPr>
              <a:t>3.3</a:t>
            </a:r>
            <a:endParaRPr lang="pt-BR" sz="1800" b="0" strike="noStrike" spc="-1" dirty="0">
              <a:solidFill>
                <a:srgbClr val="000000"/>
              </a:solidFill>
              <a:uFill>
                <a:solidFill>
                  <a:srgbClr val="FFFFFF"/>
                </a:solidFill>
              </a:uFill>
              <a:latin typeface="Arial"/>
            </a:endParaRPr>
          </a:p>
        </p:txBody>
      </p:sp>
      <p:graphicFrame>
        <p:nvGraphicFramePr>
          <p:cNvPr id="104" name="Table 2"/>
          <p:cNvGraphicFramePr/>
          <p:nvPr>
            <p:extLst>
              <p:ext uri="{D42A27DB-BD31-4B8C-83A1-F6EECF244321}">
                <p14:modId xmlns:p14="http://schemas.microsoft.com/office/powerpoint/2010/main" val="3685455552"/>
              </p:ext>
            </p:extLst>
          </p:nvPr>
        </p:nvGraphicFramePr>
        <p:xfrm>
          <a:off x="1685880" y="2142219"/>
          <a:ext cx="8594640" cy="4052075"/>
        </p:xfrm>
        <a:graphic>
          <a:graphicData uri="http://schemas.openxmlformats.org/drawingml/2006/table">
            <a:tbl>
              <a:tblPr/>
              <a:tblGrid>
                <a:gridCol w="4297320">
                  <a:extLst>
                    <a:ext uri="{9D8B030D-6E8A-4147-A177-3AD203B41FA5}">
                      <a16:colId xmlns:a16="http://schemas.microsoft.com/office/drawing/2014/main" val="20000"/>
                    </a:ext>
                  </a:extLst>
                </a:gridCol>
                <a:gridCol w="4297320">
                  <a:extLst>
                    <a:ext uri="{9D8B030D-6E8A-4147-A177-3AD203B41FA5}">
                      <a16:colId xmlns:a16="http://schemas.microsoft.com/office/drawing/2014/main" val="20001"/>
                    </a:ext>
                  </a:extLst>
                </a:gridCol>
              </a:tblGrid>
              <a:tr h="407161">
                <a:tc gridSpan="2">
                  <a:txBody>
                    <a:bodyPr/>
                    <a:lstStyle/>
                    <a:p>
                      <a:pPr algn="ctr">
                        <a:lnSpc>
                          <a:spcPct val="150000"/>
                        </a:lnSpc>
                      </a:pPr>
                      <a:r>
                        <a:rPr lang="pt-BR" sz="1800" b="1" strike="noStrike" spc="-1" dirty="0">
                          <a:solidFill>
                            <a:srgbClr val="FFFFFF"/>
                          </a:solidFill>
                          <a:uFill>
                            <a:solidFill>
                              <a:srgbClr val="FFFFFF"/>
                            </a:solidFill>
                          </a:uFill>
                          <a:latin typeface="Century Schoolbook"/>
                          <a:ea typeface="+mn-ea"/>
                        </a:rPr>
                        <a:t>Fluxo Alternativo C – Gerar gráfico de barra de uma  PCD	</a:t>
                      </a:r>
                      <a:endParaRPr lang="pt-BR" sz="1800" b="0" strike="noStrike" spc="-1" dirty="0">
                        <a:solidFill>
                          <a:srgbClr val="000000"/>
                        </a:solidFill>
                        <a:uFill>
                          <a:solidFill>
                            <a:srgbClr val="FFFFFF"/>
                          </a:solidFill>
                        </a:uFill>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hMerge="1">
                  <a:txBody>
                    <a:bodyPr/>
                    <a:lstStyle/>
                    <a:p>
                      <a:endParaRPr lang="pt-BR"/>
                    </a:p>
                  </a:txBody>
                  <a:tcPr>
                    <a:solidFill>
                      <a:srgbClr val="729FCF"/>
                    </a:solidFill>
                  </a:tcPr>
                </a:tc>
                <a:extLst>
                  <a:ext uri="{0D108BD9-81ED-4DB2-BD59-A6C34878D82A}">
                    <a16:rowId xmlns:a16="http://schemas.microsoft.com/office/drawing/2014/main" val="10000"/>
                  </a:ext>
                </a:extLst>
              </a:tr>
              <a:tr h="911276">
                <a:tc>
                  <a:txBody>
                    <a:bodyPr/>
                    <a:lstStyle/>
                    <a:p>
                      <a:pPr algn="just">
                        <a:lnSpc>
                          <a:spcPct val="115000"/>
                        </a:lnSpc>
                      </a:pPr>
                      <a:r>
                        <a:rPr lang="pt-BR" sz="1800" kern="1200" dirty="0">
                          <a:solidFill>
                            <a:schemeClr val="tx1"/>
                          </a:solidFill>
                          <a:effectLst/>
                          <a:latin typeface="+mn-lt"/>
                          <a:ea typeface="+mn-ea"/>
                          <a:cs typeface="+mn-cs"/>
                        </a:rPr>
                        <a:t>6. O usuário seleciona “Exibir dados em gráfico de barras”.</a:t>
                      </a:r>
                      <a:endParaRPr lang="pt-BR" sz="1800" b="0" strike="noStrike" spc="-1" dirty="0">
                        <a:solidFill>
                          <a:srgbClr val="000000"/>
                        </a:solidFill>
                        <a:uFill>
                          <a:solidFill>
                            <a:srgbClr val="FFFFFF"/>
                          </a:solidFill>
                        </a:uFill>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just">
                        <a:lnSpc>
                          <a:spcPct val="115000"/>
                        </a:lnSpc>
                      </a:pPr>
                      <a:r>
                        <a:rPr lang="pt-BR" sz="1800" kern="1200" dirty="0">
                          <a:solidFill>
                            <a:schemeClr val="tx1"/>
                          </a:solidFill>
                          <a:effectLst/>
                          <a:latin typeface="+mn-lt"/>
                          <a:ea typeface="+mn-ea"/>
                          <a:cs typeface="+mn-cs"/>
                        </a:rPr>
                        <a:t>7. Executar Caso de Uso “Gerar gráfico de barra das medições de um sensor de uma  PCD”.</a:t>
                      </a:r>
                      <a:endParaRPr lang="pt-BR" sz="1800" b="0" strike="noStrike" spc="-1" dirty="0">
                        <a:solidFill>
                          <a:srgbClr val="000000"/>
                        </a:solidFill>
                        <a:uFill>
                          <a:solidFill>
                            <a:srgbClr val="FFFFFF"/>
                          </a:solidFill>
                        </a:uFill>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1"/>
                  </a:ext>
                </a:extLst>
              </a:tr>
              <a:tr h="342601">
                <a:tc>
                  <a:txBody>
                    <a:bodyPr/>
                    <a:lstStyle/>
                    <a:p>
                      <a:pPr algn="just">
                        <a:lnSpc>
                          <a:spcPct val="115000"/>
                        </a:lnSpc>
                      </a:pPr>
                      <a:r>
                        <a:rPr lang="pt-BR" sz="1800" b="0" strike="noStrike" spc="-1">
                          <a:solidFill>
                            <a:srgbClr val="000000"/>
                          </a:solidFill>
                          <a:uFill>
                            <a:solidFill>
                              <a:srgbClr val="FFFFFF"/>
                            </a:solidFill>
                          </a:uFill>
                          <a:latin typeface="Arial"/>
                          <a:ea typeface="DejaVu Sans"/>
                        </a:rPr>
                        <a:t> </a:t>
                      </a:r>
                      <a:endParaRPr lang="pt-BR" sz="1800" b="0" strike="noStrike" spc="-1">
                        <a:solidFill>
                          <a:srgbClr val="000000"/>
                        </a:solidFill>
                        <a:uFill>
                          <a:solidFill>
                            <a:srgbClr val="FFFFFF"/>
                          </a:solidFill>
                        </a:uFill>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tc>
                  <a:txBody>
                    <a:bodyPr/>
                    <a:lstStyle/>
                    <a:p>
                      <a:pPr algn="just">
                        <a:lnSpc>
                          <a:spcPct val="115000"/>
                        </a:lnSpc>
                      </a:pPr>
                      <a:r>
                        <a:rPr lang="pt-BR" sz="1800" kern="1200" dirty="0">
                          <a:solidFill>
                            <a:schemeClr val="tx1"/>
                          </a:solidFill>
                          <a:effectLst/>
                          <a:latin typeface="+mn-lt"/>
                          <a:ea typeface="+mn-ea"/>
                          <a:cs typeface="+mn-cs"/>
                        </a:rPr>
                        <a:t>8. Retomar ao passo 6 do fluxo principal.</a:t>
                      </a:r>
                      <a:endParaRPr lang="pt-BR" sz="1800" b="0" strike="noStrike" spc="-1" dirty="0">
                        <a:solidFill>
                          <a:srgbClr val="000000"/>
                        </a:solidFill>
                        <a:uFill>
                          <a:solidFill>
                            <a:srgbClr val="FFFFFF"/>
                          </a:solidFill>
                        </a:uFill>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noFill/>
                  </a:tcPr>
                </a:tc>
                <a:extLst>
                  <a:ext uri="{0D108BD9-81ED-4DB2-BD59-A6C34878D82A}">
                    <a16:rowId xmlns:a16="http://schemas.microsoft.com/office/drawing/2014/main" val="10002"/>
                  </a:ext>
                </a:extLst>
              </a:tr>
              <a:tr h="407161">
                <a:tc gridSpan="2">
                  <a:txBody>
                    <a:bodyPr/>
                    <a:lstStyle/>
                    <a:p>
                      <a:pPr algn="ctr">
                        <a:lnSpc>
                          <a:spcPct val="150000"/>
                        </a:lnSpc>
                      </a:pPr>
                      <a:r>
                        <a:rPr lang="pt-BR" sz="1800" b="1" strike="noStrike" spc="-1" dirty="0">
                          <a:solidFill>
                            <a:srgbClr val="FFFFFF"/>
                          </a:solidFill>
                          <a:uFill>
                            <a:solidFill>
                              <a:srgbClr val="FFFFFF"/>
                            </a:solidFill>
                          </a:uFill>
                          <a:latin typeface="Century Schoolbook"/>
                          <a:ea typeface="+mn-ea"/>
                        </a:rPr>
                        <a:t>Fluxo Alternativo D - Download</a:t>
                      </a:r>
                      <a:endParaRPr lang="pt-BR" sz="1800" b="0" strike="noStrike" spc="-1" dirty="0">
                        <a:solidFill>
                          <a:srgbClr val="000000"/>
                        </a:solidFill>
                        <a:uFill>
                          <a:solidFill>
                            <a:srgbClr val="FFFFFF"/>
                          </a:solidFill>
                        </a:uFill>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hMerge="1">
                  <a:txBody>
                    <a:bodyPr/>
                    <a:lstStyle/>
                    <a:p>
                      <a:endParaRPr lang="pt-BR"/>
                    </a:p>
                  </a:txBody>
                  <a:tcPr>
                    <a:solidFill>
                      <a:srgbClr val="729FCF"/>
                    </a:solidFill>
                  </a:tcPr>
                </a:tc>
                <a:extLst>
                  <a:ext uri="{0D108BD9-81ED-4DB2-BD59-A6C34878D82A}">
                    <a16:rowId xmlns:a16="http://schemas.microsoft.com/office/drawing/2014/main" val="10003"/>
                  </a:ext>
                </a:extLst>
              </a:tr>
              <a:tr h="645935">
                <a:tc>
                  <a:txBody>
                    <a:bodyPr/>
                    <a:lstStyle/>
                    <a:p>
                      <a:pPr>
                        <a:lnSpc>
                          <a:spcPct val="100000"/>
                        </a:lnSpc>
                      </a:pPr>
                      <a:r>
                        <a:rPr lang="pt-BR" sz="1800" b="0" strike="noStrike" spc="-1" dirty="0">
                          <a:solidFill>
                            <a:srgbClr val="000000"/>
                          </a:solidFill>
                          <a:uFill>
                            <a:solidFill>
                              <a:srgbClr val="FFFFFF"/>
                            </a:solidFill>
                          </a:uFill>
                          <a:latin typeface="+mn-lt"/>
                        </a:rPr>
                        <a:t>6. O usuário seleciona “ Download”</a:t>
                      </a:r>
                      <a:endParaRPr lang="pt-BR" sz="1800" b="0" strike="noStrike" spc="-1" dirty="0">
                        <a:solidFill>
                          <a:srgbClr val="000000"/>
                        </a:solidFill>
                        <a:uFill>
                          <a:solidFill>
                            <a:srgbClr val="FFFFFF"/>
                          </a:solidFill>
                        </a:uFill>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just">
                        <a:lnSpc>
                          <a:spcPct val="100000"/>
                        </a:lnSpc>
                      </a:pPr>
                      <a:r>
                        <a:rPr lang="pt-BR" sz="1800" b="0" strike="noStrike" spc="-1" dirty="0">
                          <a:solidFill>
                            <a:srgbClr val="000000"/>
                          </a:solidFill>
                          <a:uFill>
                            <a:solidFill>
                              <a:srgbClr val="FFFFFF"/>
                            </a:solidFill>
                          </a:uFill>
                          <a:latin typeface="Arial"/>
                          <a:ea typeface="DejaVu Sans"/>
                        </a:rPr>
                        <a:t> </a:t>
                      </a:r>
                      <a:r>
                        <a:rPr lang="pt-BR" sz="1800" kern="1200" dirty="0">
                          <a:solidFill>
                            <a:schemeClr val="tx1"/>
                          </a:solidFill>
                          <a:effectLst/>
                          <a:latin typeface="+mn-lt"/>
                          <a:ea typeface="+mn-ea"/>
                          <a:cs typeface="+mn-cs"/>
                        </a:rPr>
                        <a:t>7. Executar Caso de Uso “Exportação de Arquivo de Medições.”</a:t>
                      </a:r>
                      <a:endParaRPr lang="pt-BR" sz="1800" b="0" strike="noStrike" spc="-1" dirty="0">
                        <a:solidFill>
                          <a:srgbClr val="000000"/>
                        </a:solidFill>
                        <a:uFill>
                          <a:solidFill>
                            <a:srgbClr val="FFFFFF"/>
                          </a:solidFill>
                        </a:uFill>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4"/>
                  </a:ext>
                </a:extLst>
              </a:tr>
              <a:tr h="574630">
                <a:tc>
                  <a:txBody>
                    <a:bodyPr/>
                    <a:lstStyle/>
                    <a:p>
                      <a:pPr>
                        <a:lnSpc>
                          <a:spcPct val="100000"/>
                        </a:lnSpc>
                      </a:pPr>
                      <a:endParaRPr lang="pt-BR" sz="1800" b="0" strike="noStrike" spc="-1" dirty="0">
                        <a:solidFill>
                          <a:srgbClr val="000000"/>
                        </a:solidFill>
                        <a:uFill>
                          <a:solidFill>
                            <a:srgbClr val="FFFFFF"/>
                          </a:solidFill>
                        </a:uFill>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just">
                        <a:lnSpc>
                          <a:spcPct val="100000"/>
                        </a:lnSpc>
                      </a:pPr>
                      <a:r>
                        <a:rPr lang="pt-BR" sz="1800" kern="1200" dirty="0">
                          <a:solidFill>
                            <a:schemeClr val="tx1"/>
                          </a:solidFill>
                          <a:effectLst/>
                          <a:latin typeface="+mn-lt"/>
                          <a:ea typeface="+mn-ea"/>
                          <a:cs typeface="+mn-cs"/>
                        </a:rPr>
                        <a:t>8. Retomar ao passo 6 do fluxo principal.</a:t>
                      </a:r>
                      <a:endParaRPr lang="pt-BR" sz="1800" b="0" strike="noStrike" spc="-1" dirty="0">
                        <a:solidFill>
                          <a:srgbClr val="000000"/>
                        </a:solidFill>
                        <a:uFill>
                          <a:solidFill>
                            <a:srgbClr val="FFFFFF"/>
                          </a:solidFill>
                        </a:uFill>
                        <a:latin typeface="Arial"/>
                      </a:endParaRPr>
                    </a:p>
                  </a:txBody>
                  <a:tcPr marL="68400" marR="6840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5"/>
                  </a:ext>
                </a:extLst>
              </a:tr>
            </a:tbl>
          </a:graphicData>
        </a:graphic>
      </p:graphicFrame>
      <p:pic>
        <p:nvPicPr>
          <p:cNvPr id="105" name="Imagem 5"/>
          <p:cNvPicPr/>
          <p:nvPr/>
        </p:nvPicPr>
        <p:blipFill>
          <a:blip r:embed="rId2"/>
          <a:stretch/>
        </p:blipFill>
        <p:spPr>
          <a:xfrm>
            <a:off x="11347200" y="69840"/>
            <a:ext cx="798840" cy="691560"/>
          </a:xfrm>
          <a:prstGeom prst="rect">
            <a:avLst/>
          </a:prstGeom>
          <a:ln>
            <a:noFill/>
          </a:ln>
        </p:spPr>
      </p:pic>
    </p:spTree>
    <p:extLst>
      <p:ext uri="{BB962C8B-B14F-4D97-AF65-F5344CB8AC3E}">
        <p14:creationId xmlns:p14="http://schemas.microsoft.com/office/powerpoint/2010/main" val="347566022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CustomShape 1"/>
          <p:cNvSpPr/>
          <p:nvPr/>
        </p:nvSpPr>
        <p:spPr>
          <a:xfrm>
            <a:off x="2454120" y="69840"/>
            <a:ext cx="9691920" cy="867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90000"/>
              </a:lnSpc>
            </a:pPr>
            <a:r>
              <a:rPr lang="pt-BR" sz="4400" b="0" strike="noStrike" spc="-46" dirty="0">
                <a:solidFill>
                  <a:srgbClr val="000000"/>
                </a:solidFill>
                <a:uFill>
                  <a:solidFill>
                    <a:srgbClr val="FFFFFF"/>
                  </a:solidFill>
                </a:uFill>
                <a:latin typeface="Century Schoolbook"/>
                <a:ea typeface="DejaVu Sans"/>
              </a:rPr>
              <a:t>Caso de Uso </a:t>
            </a:r>
            <a:r>
              <a:rPr lang="pt-BR" sz="4400" b="0" strike="noStrike" spc="-46" dirty="0" smtClean="0">
                <a:solidFill>
                  <a:srgbClr val="000000"/>
                </a:solidFill>
                <a:uFill>
                  <a:solidFill>
                    <a:srgbClr val="FFFFFF"/>
                  </a:solidFill>
                </a:uFill>
                <a:latin typeface="Century Schoolbook"/>
                <a:ea typeface="DejaVu Sans"/>
              </a:rPr>
              <a:t>3.3- </a:t>
            </a:r>
            <a:r>
              <a:rPr lang="pt-BR" sz="4400" b="0" strike="noStrike" spc="-46" dirty="0">
                <a:solidFill>
                  <a:srgbClr val="000000"/>
                </a:solidFill>
                <a:uFill>
                  <a:solidFill>
                    <a:srgbClr val="FFFFFF"/>
                  </a:solidFill>
                </a:uFill>
                <a:latin typeface="Century Schoolbook"/>
                <a:ea typeface="DejaVu Sans"/>
              </a:rPr>
              <a:t>Protótipo</a:t>
            </a:r>
            <a:endParaRPr lang="pt-BR" sz="1800" b="0" strike="noStrike" spc="-1" dirty="0">
              <a:solidFill>
                <a:srgbClr val="000000"/>
              </a:solidFill>
              <a:uFill>
                <a:solidFill>
                  <a:srgbClr val="FFFFFF"/>
                </a:solidFill>
              </a:uFill>
              <a:latin typeface="Arial"/>
            </a:endParaRPr>
          </a:p>
        </p:txBody>
      </p:sp>
      <p:sp>
        <p:nvSpPr>
          <p:cNvPr id="131" name="CustomShape 2"/>
          <p:cNvSpPr/>
          <p:nvPr/>
        </p:nvSpPr>
        <p:spPr>
          <a:xfrm>
            <a:off x="1261800" y="1828800"/>
            <a:ext cx="859464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182880" indent="-182160">
              <a:lnSpc>
                <a:spcPct val="95000"/>
              </a:lnSpc>
              <a:buClr>
                <a:srgbClr val="4A66AC"/>
              </a:buClr>
              <a:buSzPct val="80000"/>
              <a:buFont typeface="Arial"/>
              <a:buChar char="•"/>
            </a:pPr>
            <a:endParaRPr lang="pt-BR" sz="1800" b="0" strike="noStrike" spc="-1" dirty="0">
              <a:solidFill>
                <a:srgbClr val="000000"/>
              </a:solidFill>
              <a:uFill>
                <a:solidFill>
                  <a:srgbClr val="FFFFFF"/>
                </a:solidFill>
              </a:uFill>
              <a:latin typeface="Arial"/>
            </a:endParaRPr>
          </a:p>
        </p:txBody>
      </p:sp>
      <p:pic>
        <p:nvPicPr>
          <p:cNvPr id="132" name="Imagem 3"/>
          <p:cNvPicPr/>
          <p:nvPr/>
        </p:nvPicPr>
        <p:blipFill>
          <a:blip r:embed="rId2"/>
          <a:stretch/>
        </p:blipFill>
        <p:spPr>
          <a:xfrm>
            <a:off x="11347200" y="69840"/>
            <a:ext cx="798840" cy="691560"/>
          </a:xfrm>
          <a:prstGeom prst="rect">
            <a:avLst/>
          </a:prstGeom>
          <a:ln>
            <a:noFill/>
          </a:ln>
        </p:spPr>
      </p:pic>
      <p:pic>
        <p:nvPicPr>
          <p:cNvPr id="2" name="Imagem 1"/>
          <p:cNvPicPr>
            <a:picLocks noChangeAspect="1"/>
          </p:cNvPicPr>
          <p:nvPr/>
        </p:nvPicPr>
        <p:blipFill>
          <a:blip r:embed="rId3"/>
          <a:stretch>
            <a:fillRect/>
          </a:stretch>
        </p:blipFill>
        <p:spPr>
          <a:xfrm>
            <a:off x="1126655" y="1147443"/>
            <a:ext cx="8864929" cy="5031957"/>
          </a:xfrm>
          <a:prstGeom prst="rect">
            <a:avLst/>
          </a:prstGeom>
        </p:spPr>
      </p:pic>
    </p:spTree>
    <p:extLst>
      <p:ext uri="{BB962C8B-B14F-4D97-AF65-F5344CB8AC3E}">
        <p14:creationId xmlns:p14="http://schemas.microsoft.com/office/powerpoint/2010/main" val="182360046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989157" y="189600"/>
            <a:ext cx="5140156" cy="1144800"/>
          </a:xfrm>
        </p:spPr>
        <p:txBody>
          <a:bodyPr/>
          <a:lstStyle/>
          <a:p>
            <a:r>
              <a:rPr lang="pt-BR" dirty="0"/>
              <a:t>Casos de Uso </a:t>
            </a:r>
            <a:r>
              <a:rPr lang="pt-BR" dirty="0" smtClean="0"/>
              <a:t>3.1</a:t>
            </a:r>
            <a:endParaRPr lang="pt-BR" dirty="0"/>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ext uri="{D42A27DB-BD31-4B8C-83A1-F6EECF244321}">
                <p14:modId xmlns:p14="http://schemas.microsoft.com/office/powerpoint/2010/main" val="3309721575"/>
              </p:ext>
            </p:extLst>
          </p:nvPr>
        </p:nvGraphicFramePr>
        <p:xfrm>
          <a:off x="1261872" y="2284416"/>
          <a:ext cx="8594726" cy="231714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184453126"/>
                    </a:ext>
                  </a:extLst>
                </a:gridCol>
                <a:gridCol w="4297363">
                  <a:extLst>
                    <a:ext uri="{9D8B030D-6E8A-4147-A177-3AD203B41FA5}">
                      <a16:colId xmlns:a16="http://schemas.microsoft.com/office/drawing/2014/main" val="996929071"/>
                    </a:ext>
                  </a:extLst>
                </a:gridCol>
              </a:tblGrid>
              <a:tr h="370840">
                <a:tc gridSpan="2">
                  <a:txBody>
                    <a:bodyPr/>
                    <a:lstStyle/>
                    <a:p>
                      <a:pPr algn="ctr">
                        <a:lnSpc>
                          <a:spcPct val="100000"/>
                        </a:lnSpc>
                      </a:pPr>
                      <a:r>
                        <a:rPr lang="pt-BR" sz="1800" b="1" kern="1200" dirty="0">
                          <a:solidFill>
                            <a:schemeClr val="bg1"/>
                          </a:solidFill>
                          <a:effectLst/>
                          <a:latin typeface="+mn-lt"/>
                          <a:ea typeface="+mn-ea"/>
                          <a:cs typeface="+mn-cs"/>
                        </a:rPr>
                        <a:t>Visualizar dados históricos de uma PCD</a:t>
                      </a:r>
                      <a:endParaRPr lang="pt-BR" sz="1800" b="0" strike="noStrike" spc="-1" dirty="0">
                        <a:solidFill>
                          <a:schemeClr val="bg1"/>
                        </a:solidFill>
                        <a:uFill>
                          <a:solidFill>
                            <a:srgbClr val="FFFFFF"/>
                          </a:solidFill>
                        </a:u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1091544215"/>
                  </a:ext>
                </a:extLst>
              </a:tr>
              <a:tr h="434308">
                <a:tc>
                  <a:txBody>
                    <a:bodyPr/>
                    <a:lstStyle/>
                    <a:p>
                      <a:r>
                        <a:rPr lang="pt-BR" sz="1800" kern="1200" dirty="0">
                          <a:solidFill>
                            <a:schemeClr val="tx1"/>
                          </a:solidFill>
                          <a:latin typeface="+mn-lt"/>
                          <a:ea typeface="+mn-ea"/>
                          <a:cs typeface="+mn-cs"/>
                        </a:rPr>
                        <a:t>Cenário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sz="1800" kern="1200" dirty="0">
                          <a:solidFill>
                            <a:schemeClr val="tx1"/>
                          </a:solidFill>
                          <a:latin typeface="+mn-lt"/>
                          <a:ea typeface="+mn-ea"/>
                          <a:cs typeface="+mn-cs"/>
                        </a:rPr>
                        <a:t>Nome do cenário: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3387804155"/>
                  </a:ext>
                </a:extLst>
              </a:tr>
              <a:tr h="370840">
                <a:tc>
                  <a:txBody>
                    <a:bodyPr/>
                    <a:lstStyle/>
                    <a:p>
                      <a:r>
                        <a:rPr lang="pt-BR" sz="1800" kern="1200" dirty="0">
                          <a:solidFill>
                            <a:schemeClr val="tx1"/>
                          </a:solidFill>
                          <a:latin typeface="+mn-lt"/>
                          <a:ea typeface="+mn-ea"/>
                          <a:cs typeface="+mn-cs"/>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tx1"/>
                          </a:solidFill>
                          <a:latin typeface="+mn-lt"/>
                          <a:ea typeface="+mn-ea"/>
                          <a:cs typeface="+mn-cs"/>
                        </a:rPr>
                        <a:t>Fluxo de sucesso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r>
                        <a:rPr lang="pt-BR" sz="1800" kern="1200" dirty="0">
                          <a:solidFill>
                            <a:schemeClr val="tx1"/>
                          </a:solidFill>
                          <a:latin typeface="+mn-lt"/>
                          <a:ea typeface="+mn-ea"/>
                          <a:cs typeface="+mn-cs"/>
                        </a:rPr>
                        <a:t>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0000"/>
                        </a:lnSpc>
                      </a:pPr>
                      <a:r>
                        <a:rPr lang="pt-BR" sz="1800" kern="1200" dirty="0" smtClean="0">
                          <a:solidFill>
                            <a:schemeClr val="tx1"/>
                          </a:solidFill>
                          <a:latin typeface="+mn-lt"/>
                          <a:ea typeface="+mn-ea"/>
                          <a:cs typeface="+mn-cs"/>
                        </a:rPr>
                        <a:t>Pesquisa PCDs no mapa por cidade</a:t>
                      </a:r>
                      <a:endParaRPr lang="pt-BR" sz="18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0635157"/>
                  </a:ext>
                </a:extLst>
              </a:tr>
              <a:tr h="370840">
                <a:tc>
                  <a:txBody>
                    <a:bodyPr/>
                    <a:lstStyle/>
                    <a:p>
                      <a:r>
                        <a:rPr lang="pt-BR" sz="1800" kern="1200" dirty="0">
                          <a:solidFill>
                            <a:schemeClr val="tx1"/>
                          </a:solidFill>
                          <a:latin typeface="+mn-lt"/>
                          <a:ea typeface="+mn-ea"/>
                          <a:cs typeface="+mn-cs"/>
                        </a:rPr>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tx1"/>
                          </a:solidFill>
                          <a:latin typeface="+mn-lt"/>
                          <a:ea typeface="+mn-ea"/>
                          <a:cs typeface="+mn-cs"/>
                        </a:rPr>
                        <a:t> </a:t>
                      </a:r>
                      <a:r>
                        <a:rPr lang="pt-BR" sz="1800" kern="1200" dirty="0" smtClean="0">
                          <a:solidFill>
                            <a:schemeClr val="tx1"/>
                          </a:solidFill>
                          <a:latin typeface="+mn-lt"/>
                          <a:ea typeface="+mn-ea"/>
                          <a:cs typeface="+mn-cs"/>
                        </a:rPr>
                        <a:t>Visualizar PCDs</a:t>
                      </a:r>
                      <a:endParaRPr lang="pt-BR" sz="18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7912659"/>
                  </a:ext>
                </a:extLst>
              </a:tr>
              <a:tr h="399472">
                <a:tc>
                  <a:txBody>
                    <a:bodyPr/>
                    <a:lstStyle/>
                    <a:p>
                      <a:r>
                        <a:rPr lang="pt-BR" sz="1800" kern="1200" dirty="0">
                          <a:solidFill>
                            <a:schemeClr val="tx1"/>
                          </a:solidFill>
                          <a:latin typeface="+mn-lt"/>
                          <a:ea typeface="+mn-ea"/>
                          <a:cs typeface="+mn-cs"/>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smtClean="0">
                          <a:solidFill>
                            <a:schemeClr val="tx1"/>
                          </a:solidFill>
                          <a:latin typeface="+mn-lt"/>
                          <a:ea typeface="+mn-ea"/>
                          <a:cs typeface="+mn-cs"/>
                        </a:rPr>
                        <a:t>Visualizar histórico de alertas</a:t>
                      </a:r>
                      <a:endParaRPr lang="pt-BR" sz="18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10507673"/>
                  </a:ext>
                </a:extLst>
              </a:tr>
            </a:tbl>
          </a:graphicData>
        </a:graphic>
      </p:graphicFrame>
    </p:spTree>
    <p:extLst>
      <p:ext uri="{BB962C8B-B14F-4D97-AF65-F5344CB8AC3E}">
        <p14:creationId xmlns:p14="http://schemas.microsoft.com/office/powerpoint/2010/main" val="1335217719"/>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dirty="0" smtClean="0"/>
              <a:t>Caso de Uso 3.4</a:t>
            </a:r>
            <a:endParaRPr lang="pt-BR" dirty="0"/>
          </a:p>
        </p:txBody>
      </p:sp>
      <p:graphicFrame>
        <p:nvGraphicFramePr>
          <p:cNvPr id="6" name="Tabela 5"/>
          <p:cNvGraphicFramePr>
            <a:graphicFrameLocks noGrp="1"/>
          </p:cNvGraphicFramePr>
          <p:nvPr>
            <p:extLst>
              <p:ext uri="{D42A27DB-BD31-4B8C-83A1-F6EECF244321}">
                <p14:modId xmlns:p14="http://schemas.microsoft.com/office/powerpoint/2010/main" val="2271681903"/>
              </p:ext>
            </p:extLst>
          </p:nvPr>
        </p:nvGraphicFramePr>
        <p:xfrm>
          <a:off x="1261872" y="2284416"/>
          <a:ext cx="8594726" cy="1546828"/>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184453126"/>
                    </a:ext>
                  </a:extLst>
                </a:gridCol>
                <a:gridCol w="4297363">
                  <a:extLst>
                    <a:ext uri="{9D8B030D-6E8A-4147-A177-3AD203B41FA5}">
                      <a16:colId xmlns:a16="http://schemas.microsoft.com/office/drawing/2014/main" val="996929071"/>
                    </a:ext>
                  </a:extLst>
                </a:gridCol>
              </a:tblGrid>
              <a:tr h="370840">
                <a:tc gridSpan="2">
                  <a:txBody>
                    <a:bodyPr/>
                    <a:lstStyle/>
                    <a:p>
                      <a:pPr algn="ctr">
                        <a:lnSpc>
                          <a:spcPct val="100000"/>
                        </a:lnSpc>
                      </a:pPr>
                      <a:r>
                        <a:rPr lang="pt-BR" sz="1800" b="1" kern="1200" dirty="0" smtClean="0">
                          <a:solidFill>
                            <a:schemeClr val="bg1"/>
                          </a:solidFill>
                          <a:effectLst/>
                          <a:latin typeface="+mn-lt"/>
                          <a:ea typeface="+mn-ea"/>
                          <a:cs typeface="+mn-cs"/>
                        </a:rPr>
                        <a:t>Gerar gráfico linear das medições de um sensor de uma  PCD</a:t>
                      </a:r>
                      <a:endParaRPr lang="pt-BR" sz="1800" b="0" strike="noStrike" spc="-1" dirty="0">
                        <a:solidFill>
                          <a:schemeClr val="bg1"/>
                        </a:solidFill>
                        <a:uFill>
                          <a:solidFill>
                            <a:srgbClr val="FFFFFF"/>
                          </a:solidFill>
                        </a:u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1091544215"/>
                  </a:ext>
                </a:extLst>
              </a:tr>
              <a:tr h="434308">
                <a:tc>
                  <a:txBody>
                    <a:bodyPr/>
                    <a:lstStyle/>
                    <a:p>
                      <a:r>
                        <a:rPr lang="pt-BR" sz="1800" kern="1200" dirty="0">
                          <a:solidFill>
                            <a:schemeClr val="tx1"/>
                          </a:solidFill>
                          <a:latin typeface="+mn-lt"/>
                          <a:ea typeface="+mn-ea"/>
                          <a:cs typeface="+mn-cs"/>
                        </a:rPr>
                        <a:t>Cenário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sz="1800" kern="1200" dirty="0">
                          <a:solidFill>
                            <a:schemeClr val="tx1"/>
                          </a:solidFill>
                          <a:latin typeface="+mn-lt"/>
                          <a:ea typeface="+mn-ea"/>
                          <a:cs typeface="+mn-cs"/>
                        </a:rPr>
                        <a:t>Nome do cenário: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3387804155"/>
                  </a:ext>
                </a:extLst>
              </a:tr>
              <a:tr h="370840">
                <a:tc>
                  <a:txBody>
                    <a:bodyPr/>
                    <a:lstStyle/>
                    <a:p>
                      <a:r>
                        <a:rPr lang="pt-BR" sz="1800" kern="1200" dirty="0">
                          <a:solidFill>
                            <a:schemeClr val="tx1"/>
                          </a:solidFill>
                          <a:latin typeface="+mn-lt"/>
                          <a:ea typeface="+mn-ea"/>
                          <a:cs typeface="+mn-cs"/>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tx1"/>
                          </a:solidFill>
                          <a:latin typeface="+mn-lt"/>
                          <a:ea typeface="+mn-ea"/>
                          <a:cs typeface="+mn-cs"/>
                        </a:rPr>
                        <a:t>Fluxo de sucesso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r>
                        <a:rPr lang="pt-BR" sz="1800" kern="1200" dirty="0">
                          <a:solidFill>
                            <a:schemeClr val="tx1"/>
                          </a:solidFill>
                          <a:latin typeface="+mn-lt"/>
                          <a:ea typeface="+mn-ea"/>
                          <a:cs typeface="+mn-cs"/>
                        </a:rPr>
                        <a:t>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0000"/>
                        </a:lnSpc>
                      </a:pPr>
                      <a:r>
                        <a:rPr lang="pt-BR" sz="1800" kern="1200" dirty="0" smtClean="0">
                          <a:solidFill>
                            <a:schemeClr val="tx1"/>
                          </a:solidFill>
                          <a:latin typeface="+mn-lt"/>
                          <a:ea typeface="+mn-ea"/>
                          <a:cs typeface="+mn-cs"/>
                        </a:rPr>
                        <a:t>Período</a:t>
                      </a:r>
                      <a:r>
                        <a:rPr lang="pt-BR" sz="1800" kern="1200" baseline="0" dirty="0" smtClean="0">
                          <a:solidFill>
                            <a:schemeClr val="tx1"/>
                          </a:solidFill>
                          <a:latin typeface="+mn-lt"/>
                          <a:ea typeface="+mn-ea"/>
                          <a:cs typeface="+mn-cs"/>
                        </a:rPr>
                        <a:t> Inválido</a:t>
                      </a:r>
                      <a:endParaRPr lang="pt-BR" sz="18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0635157"/>
                  </a:ext>
                </a:extLst>
              </a:tr>
            </a:tbl>
          </a:graphicData>
        </a:graphic>
      </p:graphicFrame>
    </p:spTree>
    <p:extLst>
      <p:ext uri="{BB962C8B-B14F-4D97-AF65-F5344CB8AC3E}">
        <p14:creationId xmlns:p14="http://schemas.microsoft.com/office/powerpoint/2010/main" val="3935734781"/>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dirty="0"/>
              <a:t>Caso de Uso </a:t>
            </a:r>
            <a:r>
              <a:rPr lang="pt-BR" dirty="0" smtClean="0"/>
              <a:t>3.5</a:t>
            </a:r>
            <a:endParaRPr lang="pt-BR" dirty="0"/>
          </a:p>
        </p:txBody>
      </p:sp>
      <p:graphicFrame>
        <p:nvGraphicFramePr>
          <p:cNvPr id="5" name="Tabela 4"/>
          <p:cNvGraphicFramePr>
            <a:graphicFrameLocks noGrp="1"/>
          </p:cNvGraphicFramePr>
          <p:nvPr>
            <p:extLst>
              <p:ext uri="{D42A27DB-BD31-4B8C-83A1-F6EECF244321}">
                <p14:modId xmlns:p14="http://schemas.microsoft.com/office/powerpoint/2010/main" val="2224704182"/>
              </p:ext>
            </p:extLst>
          </p:nvPr>
        </p:nvGraphicFramePr>
        <p:xfrm>
          <a:off x="1261872" y="2284416"/>
          <a:ext cx="8594726" cy="1546828"/>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184453126"/>
                    </a:ext>
                  </a:extLst>
                </a:gridCol>
                <a:gridCol w="4297363">
                  <a:extLst>
                    <a:ext uri="{9D8B030D-6E8A-4147-A177-3AD203B41FA5}">
                      <a16:colId xmlns:a16="http://schemas.microsoft.com/office/drawing/2014/main" val="996929071"/>
                    </a:ext>
                  </a:extLst>
                </a:gridCol>
              </a:tblGrid>
              <a:tr h="370840">
                <a:tc gridSpan="2">
                  <a:txBody>
                    <a:bodyPr/>
                    <a:lstStyle/>
                    <a:p>
                      <a:pPr algn="ctr">
                        <a:lnSpc>
                          <a:spcPct val="100000"/>
                        </a:lnSpc>
                      </a:pPr>
                      <a:r>
                        <a:rPr lang="pt-BR" sz="1800" b="1" kern="1200" dirty="0" smtClean="0">
                          <a:solidFill>
                            <a:schemeClr val="bg1"/>
                          </a:solidFill>
                          <a:effectLst/>
                          <a:latin typeface="+mn-lt"/>
                          <a:ea typeface="+mn-ea"/>
                          <a:cs typeface="+mn-cs"/>
                        </a:rPr>
                        <a:t>Gerar gráfico de</a:t>
                      </a:r>
                      <a:r>
                        <a:rPr lang="pt-BR" sz="1800" b="1" kern="1200" baseline="0" dirty="0" smtClean="0">
                          <a:solidFill>
                            <a:schemeClr val="bg1"/>
                          </a:solidFill>
                          <a:effectLst/>
                          <a:latin typeface="+mn-lt"/>
                          <a:ea typeface="+mn-ea"/>
                          <a:cs typeface="+mn-cs"/>
                        </a:rPr>
                        <a:t> barras </a:t>
                      </a:r>
                      <a:r>
                        <a:rPr lang="pt-BR" sz="1800" b="1" kern="1200" dirty="0" smtClean="0">
                          <a:solidFill>
                            <a:schemeClr val="bg1"/>
                          </a:solidFill>
                          <a:effectLst/>
                          <a:latin typeface="+mn-lt"/>
                          <a:ea typeface="+mn-ea"/>
                          <a:cs typeface="+mn-cs"/>
                        </a:rPr>
                        <a:t>das medições de um sensor de uma  PCD</a:t>
                      </a:r>
                      <a:endParaRPr lang="pt-BR" sz="1800" b="0" strike="noStrike" spc="-1" dirty="0">
                        <a:solidFill>
                          <a:schemeClr val="bg1"/>
                        </a:solidFill>
                        <a:uFill>
                          <a:solidFill>
                            <a:srgbClr val="FFFFFF"/>
                          </a:solidFill>
                        </a:u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1091544215"/>
                  </a:ext>
                </a:extLst>
              </a:tr>
              <a:tr h="434308">
                <a:tc>
                  <a:txBody>
                    <a:bodyPr/>
                    <a:lstStyle/>
                    <a:p>
                      <a:r>
                        <a:rPr lang="pt-BR" sz="1800" kern="1200" dirty="0">
                          <a:solidFill>
                            <a:schemeClr val="tx1"/>
                          </a:solidFill>
                          <a:latin typeface="+mn-lt"/>
                          <a:ea typeface="+mn-ea"/>
                          <a:cs typeface="+mn-cs"/>
                        </a:rPr>
                        <a:t>Cenário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sz="1800" kern="1200" dirty="0">
                          <a:solidFill>
                            <a:schemeClr val="tx1"/>
                          </a:solidFill>
                          <a:latin typeface="+mn-lt"/>
                          <a:ea typeface="+mn-ea"/>
                          <a:cs typeface="+mn-cs"/>
                        </a:rPr>
                        <a:t>Nome do cenário: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3387804155"/>
                  </a:ext>
                </a:extLst>
              </a:tr>
              <a:tr h="370840">
                <a:tc>
                  <a:txBody>
                    <a:bodyPr/>
                    <a:lstStyle/>
                    <a:p>
                      <a:r>
                        <a:rPr lang="pt-BR" sz="1800" kern="1200" dirty="0">
                          <a:solidFill>
                            <a:schemeClr val="tx1"/>
                          </a:solidFill>
                          <a:latin typeface="+mn-lt"/>
                          <a:ea typeface="+mn-ea"/>
                          <a:cs typeface="+mn-cs"/>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tx1"/>
                          </a:solidFill>
                          <a:latin typeface="+mn-lt"/>
                          <a:ea typeface="+mn-ea"/>
                          <a:cs typeface="+mn-cs"/>
                        </a:rPr>
                        <a:t>Fluxo de sucesso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r>
                        <a:rPr lang="pt-BR" sz="1800" kern="1200" dirty="0">
                          <a:solidFill>
                            <a:schemeClr val="tx1"/>
                          </a:solidFill>
                          <a:latin typeface="+mn-lt"/>
                          <a:ea typeface="+mn-ea"/>
                          <a:cs typeface="+mn-cs"/>
                        </a:rPr>
                        <a:t>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0000"/>
                        </a:lnSpc>
                      </a:pPr>
                      <a:r>
                        <a:rPr lang="pt-BR" sz="1800" kern="1200" dirty="0" smtClean="0">
                          <a:solidFill>
                            <a:schemeClr val="tx1"/>
                          </a:solidFill>
                          <a:latin typeface="+mn-lt"/>
                          <a:ea typeface="+mn-ea"/>
                          <a:cs typeface="+mn-cs"/>
                        </a:rPr>
                        <a:t>Período</a:t>
                      </a:r>
                      <a:r>
                        <a:rPr lang="pt-BR" sz="1800" kern="1200" baseline="0" dirty="0" smtClean="0">
                          <a:solidFill>
                            <a:schemeClr val="tx1"/>
                          </a:solidFill>
                          <a:latin typeface="+mn-lt"/>
                          <a:ea typeface="+mn-ea"/>
                          <a:cs typeface="+mn-cs"/>
                        </a:rPr>
                        <a:t> Inválido</a:t>
                      </a:r>
                      <a:endParaRPr lang="pt-BR" sz="18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0635157"/>
                  </a:ext>
                </a:extLst>
              </a:tr>
            </a:tbl>
          </a:graphicData>
        </a:graphic>
      </p:graphicFrame>
    </p:spTree>
    <p:extLst>
      <p:ext uri="{BB962C8B-B14F-4D97-AF65-F5344CB8AC3E}">
        <p14:creationId xmlns:p14="http://schemas.microsoft.com/office/powerpoint/2010/main" val="105477671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dirty="0"/>
              <a:t>Caso de Uso </a:t>
            </a:r>
            <a:r>
              <a:rPr lang="pt-BR" dirty="0" smtClean="0"/>
              <a:t>3.6</a:t>
            </a:r>
            <a:endParaRPr lang="pt-BR" dirty="0"/>
          </a:p>
        </p:txBody>
      </p:sp>
      <p:graphicFrame>
        <p:nvGraphicFramePr>
          <p:cNvPr id="5" name="Tabela 4"/>
          <p:cNvGraphicFramePr>
            <a:graphicFrameLocks noGrp="1"/>
          </p:cNvGraphicFramePr>
          <p:nvPr>
            <p:extLst>
              <p:ext uri="{D42A27DB-BD31-4B8C-83A1-F6EECF244321}">
                <p14:modId xmlns:p14="http://schemas.microsoft.com/office/powerpoint/2010/main" val="4212082407"/>
              </p:ext>
            </p:extLst>
          </p:nvPr>
        </p:nvGraphicFramePr>
        <p:xfrm>
          <a:off x="1261872" y="2284416"/>
          <a:ext cx="8594726" cy="1816068"/>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184453126"/>
                    </a:ext>
                  </a:extLst>
                </a:gridCol>
                <a:gridCol w="4297363">
                  <a:extLst>
                    <a:ext uri="{9D8B030D-6E8A-4147-A177-3AD203B41FA5}">
                      <a16:colId xmlns:a16="http://schemas.microsoft.com/office/drawing/2014/main" val="996929071"/>
                    </a:ext>
                  </a:extLst>
                </a:gridCol>
              </a:tblGrid>
              <a:tr h="370840">
                <a:tc gridSpan="2">
                  <a:txBody>
                    <a:bodyPr/>
                    <a:lstStyle/>
                    <a:p>
                      <a:pPr algn="ctr">
                        <a:lnSpc>
                          <a:spcPct val="100000"/>
                        </a:lnSpc>
                      </a:pPr>
                      <a:r>
                        <a:rPr lang="pt-BR" sz="1800" b="1" kern="1200" dirty="0" smtClean="0">
                          <a:solidFill>
                            <a:schemeClr val="bg1"/>
                          </a:solidFill>
                          <a:effectLst/>
                          <a:latin typeface="+mn-lt"/>
                          <a:ea typeface="+mn-ea"/>
                          <a:cs typeface="+mn-cs"/>
                        </a:rPr>
                        <a:t>Gerar gráfico linear de comparação entre as medidas de um sensor de duas ou mais  PCDs</a:t>
                      </a:r>
                      <a:endParaRPr lang="pt-BR" sz="1800" b="0" strike="noStrike" spc="-1" dirty="0">
                        <a:solidFill>
                          <a:schemeClr val="bg1"/>
                        </a:solidFill>
                        <a:uFill>
                          <a:solidFill>
                            <a:srgbClr val="FFFFFF"/>
                          </a:solidFill>
                        </a:u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1091544215"/>
                  </a:ext>
                </a:extLst>
              </a:tr>
              <a:tr h="434308">
                <a:tc>
                  <a:txBody>
                    <a:bodyPr/>
                    <a:lstStyle/>
                    <a:p>
                      <a:r>
                        <a:rPr lang="pt-BR" sz="1800" kern="1200" dirty="0">
                          <a:solidFill>
                            <a:schemeClr val="tx1"/>
                          </a:solidFill>
                          <a:latin typeface="+mn-lt"/>
                          <a:ea typeface="+mn-ea"/>
                          <a:cs typeface="+mn-cs"/>
                        </a:rPr>
                        <a:t>Cenário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sz="1800" kern="1200" dirty="0">
                          <a:solidFill>
                            <a:schemeClr val="tx1"/>
                          </a:solidFill>
                          <a:latin typeface="+mn-lt"/>
                          <a:ea typeface="+mn-ea"/>
                          <a:cs typeface="+mn-cs"/>
                        </a:rPr>
                        <a:t>Nome do cenário: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3387804155"/>
                  </a:ext>
                </a:extLst>
              </a:tr>
              <a:tr h="370840">
                <a:tc>
                  <a:txBody>
                    <a:bodyPr/>
                    <a:lstStyle/>
                    <a:p>
                      <a:r>
                        <a:rPr lang="pt-BR" sz="1800" kern="1200" dirty="0">
                          <a:solidFill>
                            <a:schemeClr val="tx1"/>
                          </a:solidFill>
                          <a:latin typeface="+mn-lt"/>
                          <a:ea typeface="+mn-ea"/>
                          <a:cs typeface="+mn-cs"/>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tx1"/>
                          </a:solidFill>
                          <a:latin typeface="+mn-lt"/>
                          <a:ea typeface="+mn-ea"/>
                          <a:cs typeface="+mn-cs"/>
                        </a:rPr>
                        <a:t>Fluxo de sucesso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r>
                        <a:rPr lang="pt-BR" sz="1800" kern="1200" dirty="0">
                          <a:solidFill>
                            <a:schemeClr val="tx1"/>
                          </a:solidFill>
                          <a:latin typeface="+mn-lt"/>
                          <a:ea typeface="+mn-ea"/>
                          <a:cs typeface="+mn-cs"/>
                        </a:rPr>
                        <a:t>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0000"/>
                        </a:lnSpc>
                      </a:pPr>
                      <a:r>
                        <a:rPr lang="pt-BR" sz="1800" kern="1200" dirty="0" smtClean="0">
                          <a:solidFill>
                            <a:schemeClr val="tx1"/>
                          </a:solidFill>
                          <a:latin typeface="+mn-lt"/>
                          <a:ea typeface="+mn-ea"/>
                          <a:cs typeface="+mn-cs"/>
                        </a:rPr>
                        <a:t>Período</a:t>
                      </a:r>
                      <a:r>
                        <a:rPr lang="pt-BR" sz="1800" kern="1200" baseline="0" dirty="0" smtClean="0">
                          <a:solidFill>
                            <a:schemeClr val="tx1"/>
                          </a:solidFill>
                          <a:latin typeface="+mn-lt"/>
                          <a:ea typeface="+mn-ea"/>
                          <a:cs typeface="+mn-cs"/>
                        </a:rPr>
                        <a:t> Inválido</a:t>
                      </a:r>
                      <a:endParaRPr lang="pt-BR" sz="18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0635157"/>
                  </a:ext>
                </a:extLst>
              </a:tr>
            </a:tbl>
          </a:graphicData>
        </a:graphic>
      </p:graphicFrame>
    </p:spTree>
    <p:extLst>
      <p:ext uri="{BB962C8B-B14F-4D97-AF65-F5344CB8AC3E}">
        <p14:creationId xmlns:p14="http://schemas.microsoft.com/office/powerpoint/2010/main" val="2321889810"/>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dirty="0"/>
              <a:t>Caso de Uso </a:t>
            </a:r>
            <a:r>
              <a:rPr lang="pt-BR" dirty="0" smtClean="0"/>
              <a:t>3.7</a:t>
            </a:r>
            <a:endParaRPr lang="pt-BR" dirty="0"/>
          </a:p>
        </p:txBody>
      </p:sp>
      <p:graphicFrame>
        <p:nvGraphicFramePr>
          <p:cNvPr id="5" name="Tabela 4"/>
          <p:cNvGraphicFramePr>
            <a:graphicFrameLocks noGrp="1"/>
          </p:cNvGraphicFramePr>
          <p:nvPr>
            <p:extLst>
              <p:ext uri="{D42A27DB-BD31-4B8C-83A1-F6EECF244321}">
                <p14:modId xmlns:p14="http://schemas.microsoft.com/office/powerpoint/2010/main" val="1947486650"/>
              </p:ext>
            </p:extLst>
          </p:nvPr>
        </p:nvGraphicFramePr>
        <p:xfrm>
          <a:off x="1261872" y="2284416"/>
          <a:ext cx="8594726" cy="1816068"/>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184453126"/>
                    </a:ext>
                  </a:extLst>
                </a:gridCol>
                <a:gridCol w="4297363">
                  <a:extLst>
                    <a:ext uri="{9D8B030D-6E8A-4147-A177-3AD203B41FA5}">
                      <a16:colId xmlns:a16="http://schemas.microsoft.com/office/drawing/2014/main" val="996929071"/>
                    </a:ext>
                  </a:extLst>
                </a:gridCol>
              </a:tblGrid>
              <a:tr h="370840">
                <a:tc gridSpan="2">
                  <a:txBody>
                    <a:bodyPr/>
                    <a:lstStyle/>
                    <a:p>
                      <a:pPr algn="ctr">
                        <a:lnSpc>
                          <a:spcPct val="100000"/>
                        </a:lnSpc>
                      </a:pPr>
                      <a:r>
                        <a:rPr lang="pt-BR" sz="1800" b="1" kern="1200" dirty="0" smtClean="0">
                          <a:solidFill>
                            <a:schemeClr val="bg1"/>
                          </a:solidFill>
                          <a:effectLst/>
                          <a:latin typeface="+mn-lt"/>
                          <a:ea typeface="+mn-ea"/>
                          <a:cs typeface="+mn-cs"/>
                        </a:rPr>
                        <a:t>Gerar gráfico de barras de comparação entre as medidas de um sensor de duas ou mais  PCDs</a:t>
                      </a:r>
                      <a:endParaRPr lang="pt-BR" sz="1800" b="0" strike="noStrike" spc="-1" dirty="0">
                        <a:solidFill>
                          <a:schemeClr val="bg1"/>
                        </a:solidFill>
                        <a:uFill>
                          <a:solidFill>
                            <a:srgbClr val="FFFFFF"/>
                          </a:solidFill>
                        </a:u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1091544215"/>
                  </a:ext>
                </a:extLst>
              </a:tr>
              <a:tr h="434308">
                <a:tc>
                  <a:txBody>
                    <a:bodyPr/>
                    <a:lstStyle/>
                    <a:p>
                      <a:r>
                        <a:rPr lang="pt-BR" sz="1800" kern="1200" dirty="0">
                          <a:solidFill>
                            <a:schemeClr val="tx1"/>
                          </a:solidFill>
                          <a:latin typeface="+mn-lt"/>
                          <a:ea typeface="+mn-ea"/>
                          <a:cs typeface="+mn-cs"/>
                        </a:rPr>
                        <a:t>Cenário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sz="1800" kern="1200" dirty="0">
                          <a:solidFill>
                            <a:schemeClr val="tx1"/>
                          </a:solidFill>
                          <a:latin typeface="+mn-lt"/>
                          <a:ea typeface="+mn-ea"/>
                          <a:cs typeface="+mn-cs"/>
                        </a:rPr>
                        <a:t>Nome do cenário: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3387804155"/>
                  </a:ext>
                </a:extLst>
              </a:tr>
              <a:tr h="370840">
                <a:tc>
                  <a:txBody>
                    <a:bodyPr/>
                    <a:lstStyle/>
                    <a:p>
                      <a:r>
                        <a:rPr lang="pt-BR" sz="1800" kern="1200" dirty="0">
                          <a:solidFill>
                            <a:schemeClr val="tx1"/>
                          </a:solidFill>
                          <a:latin typeface="+mn-lt"/>
                          <a:ea typeface="+mn-ea"/>
                          <a:cs typeface="+mn-cs"/>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tx1"/>
                          </a:solidFill>
                          <a:latin typeface="+mn-lt"/>
                          <a:ea typeface="+mn-ea"/>
                          <a:cs typeface="+mn-cs"/>
                        </a:rPr>
                        <a:t>Fluxo de sucesso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r>
                        <a:rPr lang="pt-BR" sz="1800" kern="1200" dirty="0">
                          <a:solidFill>
                            <a:schemeClr val="tx1"/>
                          </a:solidFill>
                          <a:latin typeface="+mn-lt"/>
                          <a:ea typeface="+mn-ea"/>
                          <a:cs typeface="+mn-cs"/>
                        </a:rPr>
                        <a:t>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0000"/>
                        </a:lnSpc>
                      </a:pPr>
                      <a:r>
                        <a:rPr lang="pt-BR" sz="1800" kern="1200" dirty="0" smtClean="0">
                          <a:solidFill>
                            <a:schemeClr val="tx1"/>
                          </a:solidFill>
                          <a:latin typeface="+mn-lt"/>
                          <a:ea typeface="+mn-ea"/>
                          <a:cs typeface="+mn-cs"/>
                        </a:rPr>
                        <a:t>Período</a:t>
                      </a:r>
                      <a:r>
                        <a:rPr lang="pt-BR" sz="1800" kern="1200" baseline="0" dirty="0" smtClean="0">
                          <a:solidFill>
                            <a:schemeClr val="tx1"/>
                          </a:solidFill>
                          <a:latin typeface="+mn-lt"/>
                          <a:ea typeface="+mn-ea"/>
                          <a:cs typeface="+mn-cs"/>
                        </a:rPr>
                        <a:t> Inválido</a:t>
                      </a:r>
                      <a:endParaRPr lang="pt-BR" sz="18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0635157"/>
                  </a:ext>
                </a:extLst>
              </a:tr>
            </a:tbl>
          </a:graphicData>
        </a:graphic>
      </p:graphicFrame>
    </p:spTree>
    <p:extLst>
      <p:ext uri="{BB962C8B-B14F-4D97-AF65-F5344CB8AC3E}">
        <p14:creationId xmlns:p14="http://schemas.microsoft.com/office/powerpoint/2010/main" val="737887025"/>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dirty="0"/>
              <a:t>Caso de Uso </a:t>
            </a:r>
            <a:r>
              <a:rPr lang="pt-BR" dirty="0" smtClean="0"/>
              <a:t>3.8</a:t>
            </a:r>
            <a:endParaRPr lang="pt-BR" dirty="0"/>
          </a:p>
        </p:txBody>
      </p:sp>
      <p:graphicFrame>
        <p:nvGraphicFramePr>
          <p:cNvPr id="5" name="Tabela 4"/>
          <p:cNvGraphicFramePr>
            <a:graphicFrameLocks noGrp="1"/>
          </p:cNvGraphicFramePr>
          <p:nvPr>
            <p:extLst>
              <p:ext uri="{D42A27DB-BD31-4B8C-83A1-F6EECF244321}">
                <p14:modId xmlns:p14="http://schemas.microsoft.com/office/powerpoint/2010/main" val="460035004"/>
              </p:ext>
            </p:extLst>
          </p:nvPr>
        </p:nvGraphicFramePr>
        <p:xfrm>
          <a:off x="1261872" y="2284416"/>
          <a:ext cx="8594726" cy="1816068"/>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184453126"/>
                    </a:ext>
                  </a:extLst>
                </a:gridCol>
                <a:gridCol w="4297363">
                  <a:extLst>
                    <a:ext uri="{9D8B030D-6E8A-4147-A177-3AD203B41FA5}">
                      <a16:colId xmlns:a16="http://schemas.microsoft.com/office/drawing/2014/main" val="996929071"/>
                    </a:ext>
                  </a:extLst>
                </a:gridCol>
              </a:tblGrid>
              <a:tr h="370840">
                <a:tc gridSpan="2">
                  <a:txBody>
                    <a:bodyPr/>
                    <a:lstStyle/>
                    <a:p>
                      <a:pPr algn="ctr">
                        <a:lnSpc>
                          <a:spcPct val="100000"/>
                        </a:lnSpc>
                      </a:pPr>
                      <a:r>
                        <a:rPr lang="pt-BR" sz="1800" b="1" kern="1200" dirty="0" smtClean="0">
                          <a:solidFill>
                            <a:schemeClr val="bg1"/>
                          </a:solidFill>
                          <a:effectLst/>
                          <a:latin typeface="+mn-lt"/>
                          <a:ea typeface="+mn-ea"/>
                          <a:cs typeface="+mn-cs"/>
                        </a:rPr>
                        <a:t>Gerar tabela de comparação entre as medidas de um sensor de duas ou mais  PCDs</a:t>
                      </a:r>
                      <a:endParaRPr lang="pt-BR" sz="1800" b="0" strike="noStrike" spc="-1" dirty="0">
                        <a:solidFill>
                          <a:schemeClr val="bg1"/>
                        </a:solidFill>
                        <a:uFill>
                          <a:solidFill>
                            <a:srgbClr val="FFFFFF"/>
                          </a:solidFill>
                        </a:u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1091544215"/>
                  </a:ext>
                </a:extLst>
              </a:tr>
              <a:tr h="434308">
                <a:tc>
                  <a:txBody>
                    <a:bodyPr/>
                    <a:lstStyle/>
                    <a:p>
                      <a:r>
                        <a:rPr lang="pt-BR" sz="1800" kern="1200" dirty="0">
                          <a:solidFill>
                            <a:schemeClr val="tx1"/>
                          </a:solidFill>
                          <a:latin typeface="+mn-lt"/>
                          <a:ea typeface="+mn-ea"/>
                          <a:cs typeface="+mn-cs"/>
                        </a:rPr>
                        <a:t>Cenário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sz="1800" kern="1200" dirty="0">
                          <a:solidFill>
                            <a:schemeClr val="tx1"/>
                          </a:solidFill>
                          <a:latin typeface="+mn-lt"/>
                          <a:ea typeface="+mn-ea"/>
                          <a:cs typeface="+mn-cs"/>
                        </a:rPr>
                        <a:t>Nome do cenário: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3387804155"/>
                  </a:ext>
                </a:extLst>
              </a:tr>
              <a:tr h="370840">
                <a:tc>
                  <a:txBody>
                    <a:bodyPr/>
                    <a:lstStyle/>
                    <a:p>
                      <a:r>
                        <a:rPr lang="pt-BR" sz="1800" kern="1200" dirty="0">
                          <a:solidFill>
                            <a:schemeClr val="tx1"/>
                          </a:solidFill>
                          <a:latin typeface="+mn-lt"/>
                          <a:ea typeface="+mn-ea"/>
                          <a:cs typeface="+mn-cs"/>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tx1"/>
                          </a:solidFill>
                          <a:latin typeface="+mn-lt"/>
                          <a:ea typeface="+mn-ea"/>
                          <a:cs typeface="+mn-cs"/>
                        </a:rPr>
                        <a:t>Fluxo de sucesso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r>
                        <a:rPr lang="pt-BR" sz="1800" kern="1200" dirty="0">
                          <a:solidFill>
                            <a:schemeClr val="tx1"/>
                          </a:solidFill>
                          <a:latin typeface="+mn-lt"/>
                          <a:ea typeface="+mn-ea"/>
                          <a:cs typeface="+mn-cs"/>
                        </a:rPr>
                        <a:t>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0000"/>
                        </a:lnSpc>
                      </a:pPr>
                      <a:r>
                        <a:rPr lang="pt-BR" sz="1800" kern="1200" dirty="0" smtClean="0">
                          <a:solidFill>
                            <a:schemeClr val="tx1"/>
                          </a:solidFill>
                          <a:latin typeface="+mn-lt"/>
                          <a:ea typeface="+mn-ea"/>
                          <a:cs typeface="+mn-cs"/>
                        </a:rPr>
                        <a:t>Período</a:t>
                      </a:r>
                      <a:r>
                        <a:rPr lang="pt-BR" sz="1800" kern="1200" baseline="0" dirty="0" smtClean="0">
                          <a:solidFill>
                            <a:schemeClr val="tx1"/>
                          </a:solidFill>
                          <a:latin typeface="+mn-lt"/>
                          <a:ea typeface="+mn-ea"/>
                          <a:cs typeface="+mn-cs"/>
                        </a:rPr>
                        <a:t> Inválido</a:t>
                      </a:r>
                      <a:endParaRPr lang="pt-BR" sz="18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0635157"/>
                  </a:ext>
                </a:extLst>
              </a:tr>
            </a:tbl>
          </a:graphicData>
        </a:graphic>
      </p:graphicFrame>
    </p:spTree>
    <p:extLst>
      <p:ext uri="{BB962C8B-B14F-4D97-AF65-F5344CB8AC3E}">
        <p14:creationId xmlns:p14="http://schemas.microsoft.com/office/powerpoint/2010/main" val="394275468"/>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dirty="0"/>
              <a:t>Caso de Uso </a:t>
            </a:r>
            <a:r>
              <a:rPr lang="pt-BR" dirty="0" smtClean="0"/>
              <a:t>3.9</a:t>
            </a:r>
            <a:endParaRPr lang="pt-BR" dirty="0"/>
          </a:p>
        </p:txBody>
      </p:sp>
      <p:graphicFrame>
        <p:nvGraphicFramePr>
          <p:cNvPr id="4" name="Tabela 3"/>
          <p:cNvGraphicFramePr>
            <a:graphicFrameLocks noGrp="1"/>
          </p:cNvGraphicFramePr>
          <p:nvPr>
            <p:extLst>
              <p:ext uri="{D42A27DB-BD31-4B8C-83A1-F6EECF244321}">
                <p14:modId xmlns:p14="http://schemas.microsoft.com/office/powerpoint/2010/main" val="1231033673"/>
              </p:ext>
            </p:extLst>
          </p:nvPr>
        </p:nvGraphicFramePr>
        <p:xfrm>
          <a:off x="1261872" y="2284416"/>
          <a:ext cx="8594726" cy="2186908"/>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184453126"/>
                    </a:ext>
                  </a:extLst>
                </a:gridCol>
                <a:gridCol w="4297363">
                  <a:extLst>
                    <a:ext uri="{9D8B030D-6E8A-4147-A177-3AD203B41FA5}">
                      <a16:colId xmlns:a16="http://schemas.microsoft.com/office/drawing/2014/main" val="996929071"/>
                    </a:ext>
                  </a:extLst>
                </a:gridCol>
              </a:tblGrid>
              <a:tr h="370840">
                <a:tc gridSpan="2">
                  <a:txBody>
                    <a:bodyPr/>
                    <a:lstStyle/>
                    <a:p>
                      <a:pPr algn="ctr">
                        <a:lnSpc>
                          <a:spcPct val="100000"/>
                        </a:lnSpc>
                      </a:pPr>
                      <a:r>
                        <a:rPr lang="pt-BR" sz="1800" b="1" kern="1200" dirty="0" smtClean="0">
                          <a:solidFill>
                            <a:schemeClr val="bg1"/>
                          </a:solidFill>
                          <a:effectLst/>
                          <a:latin typeface="+mn-lt"/>
                          <a:ea typeface="+mn-ea"/>
                          <a:cs typeface="+mn-cs"/>
                        </a:rPr>
                        <a:t>Visualizar histórico de alertas enviados por parte da população </a:t>
                      </a:r>
                      <a:endParaRPr lang="pt-BR" sz="1800" b="0" strike="noStrike" spc="-1" dirty="0">
                        <a:solidFill>
                          <a:schemeClr val="bg1"/>
                        </a:solidFill>
                        <a:uFill>
                          <a:solidFill>
                            <a:srgbClr val="FFFFFF"/>
                          </a:solidFill>
                        </a:u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1091544215"/>
                  </a:ext>
                </a:extLst>
              </a:tr>
              <a:tr h="434308">
                <a:tc>
                  <a:txBody>
                    <a:bodyPr/>
                    <a:lstStyle/>
                    <a:p>
                      <a:r>
                        <a:rPr lang="pt-BR" sz="1800" kern="1200" dirty="0">
                          <a:solidFill>
                            <a:schemeClr val="tx1"/>
                          </a:solidFill>
                          <a:latin typeface="+mn-lt"/>
                          <a:ea typeface="+mn-ea"/>
                          <a:cs typeface="+mn-cs"/>
                        </a:rPr>
                        <a:t>Cenário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sz="1800" kern="1200" dirty="0">
                          <a:solidFill>
                            <a:schemeClr val="tx1"/>
                          </a:solidFill>
                          <a:latin typeface="+mn-lt"/>
                          <a:ea typeface="+mn-ea"/>
                          <a:cs typeface="+mn-cs"/>
                        </a:rPr>
                        <a:t>Nome do cenário: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3387804155"/>
                  </a:ext>
                </a:extLst>
              </a:tr>
              <a:tr h="370840">
                <a:tc>
                  <a:txBody>
                    <a:bodyPr/>
                    <a:lstStyle/>
                    <a:p>
                      <a:r>
                        <a:rPr lang="pt-BR" sz="1800" kern="1200" dirty="0">
                          <a:solidFill>
                            <a:schemeClr val="tx1"/>
                          </a:solidFill>
                          <a:latin typeface="+mn-lt"/>
                          <a:ea typeface="+mn-ea"/>
                          <a:cs typeface="+mn-cs"/>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tx1"/>
                          </a:solidFill>
                          <a:latin typeface="+mn-lt"/>
                          <a:ea typeface="+mn-ea"/>
                          <a:cs typeface="+mn-cs"/>
                        </a:rPr>
                        <a:t>Fluxo de sucesso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r>
                        <a:rPr lang="pt-BR" sz="1800" kern="1200" dirty="0">
                          <a:solidFill>
                            <a:schemeClr val="tx1"/>
                          </a:solidFill>
                          <a:latin typeface="+mn-lt"/>
                          <a:ea typeface="+mn-ea"/>
                          <a:cs typeface="+mn-cs"/>
                        </a:rPr>
                        <a:t>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0000"/>
                        </a:lnSpc>
                      </a:pPr>
                      <a:r>
                        <a:rPr lang="pt-BR" sz="1800" kern="1200" dirty="0" smtClean="0">
                          <a:solidFill>
                            <a:schemeClr val="tx1"/>
                          </a:solidFill>
                          <a:latin typeface="+mn-lt"/>
                          <a:ea typeface="+mn-ea"/>
                          <a:cs typeface="+mn-cs"/>
                        </a:rPr>
                        <a:t>Pesquisar histórico de alertas por local</a:t>
                      </a:r>
                      <a:endParaRPr lang="pt-BR" sz="18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0635157"/>
                  </a:ext>
                </a:extLst>
              </a:tr>
              <a:tr h="370840">
                <a:tc>
                  <a:txBody>
                    <a:bodyPr/>
                    <a:lstStyle/>
                    <a:p>
                      <a:r>
                        <a:rPr lang="pt-BR" sz="1800" kern="1200" dirty="0">
                          <a:solidFill>
                            <a:schemeClr val="tx1"/>
                          </a:solidFill>
                          <a:latin typeface="+mn-lt"/>
                          <a:ea typeface="+mn-ea"/>
                          <a:cs typeface="+mn-cs"/>
                        </a:rPr>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smtClean="0">
                          <a:solidFill>
                            <a:schemeClr val="tx1"/>
                          </a:solidFill>
                          <a:latin typeface="+mn-lt"/>
                          <a:ea typeface="+mn-ea"/>
                          <a:cs typeface="+mn-cs"/>
                        </a:rPr>
                        <a:t>Pesquisar histórico de alertas por período </a:t>
                      </a:r>
                      <a:endParaRPr lang="pt-BR" sz="18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7912659"/>
                  </a:ext>
                </a:extLst>
              </a:tr>
            </a:tbl>
          </a:graphicData>
        </a:graphic>
      </p:graphicFrame>
    </p:spTree>
    <p:extLst>
      <p:ext uri="{BB962C8B-B14F-4D97-AF65-F5344CB8AC3E}">
        <p14:creationId xmlns:p14="http://schemas.microsoft.com/office/powerpoint/2010/main" val="3626016135"/>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dirty="0"/>
              <a:t>Caso de Uso </a:t>
            </a:r>
            <a:r>
              <a:rPr lang="pt-BR" dirty="0" smtClean="0"/>
              <a:t>3.10</a:t>
            </a:r>
            <a:endParaRPr lang="pt-BR" dirty="0"/>
          </a:p>
        </p:txBody>
      </p:sp>
      <p:graphicFrame>
        <p:nvGraphicFramePr>
          <p:cNvPr id="4" name="Tabela 3"/>
          <p:cNvGraphicFramePr>
            <a:graphicFrameLocks noGrp="1"/>
          </p:cNvGraphicFramePr>
          <p:nvPr>
            <p:extLst>
              <p:ext uri="{D42A27DB-BD31-4B8C-83A1-F6EECF244321}">
                <p14:modId xmlns:p14="http://schemas.microsoft.com/office/powerpoint/2010/main" val="3791401921"/>
              </p:ext>
            </p:extLst>
          </p:nvPr>
        </p:nvGraphicFramePr>
        <p:xfrm>
          <a:off x="1261872" y="2284416"/>
          <a:ext cx="8594726" cy="1546828"/>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184453126"/>
                    </a:ext>
                  </a:extLst>
                </a:gridCol>
                <a:gridCol w="4297363">
                  <a:extLst>
                    <a:ext uri="{9D8B030D-6E8A-4147-A177-3AD203B41FA5}">
                      <a16:colId xmlns:a16="http://schemas.microsoft.com/office/drawing/2014/main" val="996929071"/>
                    </a:ext>
                  </a:extLst>
                </a:gridCol>
              </a:tblGrid>
              <a:tr h="370840">
                <a:tc gridSpan="2">
                  <a:txBody>
                    <a:bodyPr/>
                    <a:lstStyle/>
                    <a:p>
                      <a:pPr algn="ctr">
                        <a:lnSpc>
                          <a:spcPct val="100000"/>
                        </a:lnSpc>
                      </a:pPr>
                      <a:r>
                        <a:rPr lang="pt-BR" sz="1800" b="1" kern="1200" dirty="0" smtClean="0">
                          <a:solidFill>
                            <a:schemeClr val="bg1"/>
                          </a:solidFill>
                          <a:effectLst/>
                          <a:latin typeface="+mn-lt"/>
                          <a:ea typeface="+mn-ea"/>
                          <a:cs typeface="+mn-cs"/>
                        </a:rPr>
                        <a:t>Pesquisar histórico de alertas por local</a:t>
                      </a:r>
                      <a:endParaRPr lang="pt-BR" sz="1800" b="0" strike="noStrike" spc="-1" dirty="0">
                        <a:solidFill>
                          <a:schemeClr val="bg1"/>
                        </a:solidFill>
                        <a:uFill>
                          <a:solidFill>
                            <a:srgbClr val="FFFFFF"/>
                          </a:solidFill>
                        </a:u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1091544215"/>
                  </a:ext>
                </a:extLst>
              </a:tr>
              <a:tr h="434308">
                <a:tc>
                  <a:txBody>
                    <a:bodyPr/>
                    <a:lstStyle/>
                    <a:p>
                      <a:r>
                        <a:rPr lang="pt-BR" sz="1800" kern="1200" dirty="0">
                          <a:solidFill>
                            <a:schemeClr val="tx1"/>
                          </a:solidFill>
                          <a:latin typeface="+mn-lt"/>
                          <a:ea typeface="+mn-ea"/>
                          <a:cs typeface="+mn-cs"/>
                        </a:rPr>
                        <a:t>Cenário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sz="1800" kern="1200" dirty="0">
                          <a:solidFill>
                            <a:schemeClr val="tx1"/>
                          </a:solidFill>
                          <a:latin typeface="+mn-lt"/>
                          <a:ea typeface="+mn-ea"/>
                          <a:cs typeface="+mn-cs"/>
                        </a:rPr>
                        <a:t>Nome do cenário: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3387804155"/>
                  </a:ext>
                </a:extLst>
              </a:tr>
              <a:tr h="370840">
                <a:tc>
                  <a:txBody>
                    <a:bodyPr/>
                    <a:lstStyle/>
                    <a:p>
                      <a:r>
                        <a:rPr lang="pt-BR" sz="1800" kern="1200" dirty="0">
                          <a:solidFill>
                            <a:schemeClr val="tx1"/>
                          </a:solidFill>
                          <a:latin typeface="+mn-lt"/>
                          <a:ea typeface="+mn-ea"/>
                          <a:cs typeface="+mn-cs"/>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tx1"/>
                          </a:solidFill>
                          <a:latin typeface="+mn-lt"/>
                          <a:ea typeface="+mn-ea"/>
                          <a:cs typeface="+mn-cs"/>
                        </a:rPr>
                        <a:t>Fluxo de sucesso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r>
                        <a:rPr lang="pt-BR" sz="1800" kern="1200" dirty="0">
                          <a:solidFill>
                            <a:schemeClr val="tx1"/>
                          </a:solidFill>
                          <a:latin typeface="+mn-lt"/>
                          <a:ea typeface="+mn-ea"/>
                          <a:cs typeface="+mn-cs"/>
                        </a:rPr>
                        <a:t>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0000"/>
                        </a:lnSpc>
                      </a:pPr>
                      <a:r>
                        <a:rPr lang="pt-BR" sz="1800" kern="1200" dirty="0" smtClean="0">
                          <a:solidFill>
                            <a:schemeClr val="tx1"/>
                          </a:solidFill>
                          <a:latin typeface="+mn-lt"/>
                          <a:ea typeface="+mn-ea"/>
                          <a:cs typeface="+mn-cs"/>
                        </a:rPr>
                        <a:t>Cidade sem alertas</a:t>
                      </a:r>
                      <a:endParaRPr lang="pt-BR" sz="18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0635157"/>
                  </a:ext>
                </a:extLst>
              </a:tr>
            </a:tbl>
          </a:graphicData>
        </a:graphic>
      </p:graphicFrame>
    </p:spTree>
    <p:extLst>
      <p:ext uri="{BB962C8B-B14F-4D97-AF65-F5344CB8AC3E}">
        <p14:creationId xmlns:p14="http://schemas.microsoft.com/office/powerpoint/2010/main" val="9429095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Casos </a:t>
            </a:r>
            <a:r>
              <a:rPr lang="pt-BR" dirty="0"/>
              <a:t>de </a:t>
            </a:r>
            <a:r>
              <a:rPr lang="pt-BR" dirty="0" smtClean="0"/>
              <a:t>Uso </a:t>
            </a:r>
            <a:r>
              <a:rPr lang="pt-BR" dirty="0"/>
              <a:t>- Documentação</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ext uri="{D42A27DB-BD31-4B8C-83A1-F6EECF244321}">
                <p14:modId xmlns:p14="http://schemas.microsoft.com/office/powerpoint/2010/main" val="44951454"/>
              </p:ext>
            </p:extLst>
          </p:nvPr>
        </p:nvGraphicFramePr>
        <p:xfrm>
          <a:off x="1261872" y="1945322"/>
          <a:ext cx="8594726" cy="110744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184453126"/>
                    </a:ext>
                  </a:extLst>
                </a:gridCol>
                <a:gridCol w="4297363">
                  <a:extLst>
                    <a:ext uri="{9D8B030D-6E8A-4147-A177-3AD203B41FA5}">
                      <a16:colId xmlns:a16="http://schemas.microsoft.com/office/drawing/2014/main" val="996929071"/>
                    </a:ext>
                  </a:extLst>
                </a:gridCol>
              </a:tblGrid>
              <a:tr h="0">
                <a:tc gridSpan="2">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pt-BR" sz="1800" b="1" kern="1200" dirty="0" smtClean="0">
                          <a:solidFill>
                            <a:schemeClr val="lt1"/>
                          </a:solidFill>
                          <a:effectLst/>
                          <a:latin typeface="+mn-lt"/>
                          <a:ea typeface="+mn-ea"/>
                          <a:cs typeface="+mn-cs"/>
                        </a:rPr>
                        <a:t>Verificar acessos necessários de usuários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1091544215"/>
                  </a:ext>
                </a:extLst>
              </a:tr>
              <a:tr h="370840">
                <a:tc>
                  <a:txBody>
                    <a:bodyPr/>
                    <a:lstStyle/>
                    <a:p>
                      <a:r>
                        <a:rPr lang="pt-BR" b="0" dirty="0" smtClean="0">
                          <a:solidFill>
                            <a:schemeClr val="tx1"/>
                          </a:solidFill>
                        </a:rPr>
                        <a:t>Cenário</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smtClean="0">
                          <a:solidFill>
                            <a:schemeClr val="tx1"/>
                          </a:solidFill>
                        </a:rPr>
                        <a:t>Nome do cenário:</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3387804155"/>
                  </a:ext>
                </a:extLst>
              </a:tr>
              <a:tr h="370840">
                <a:tc>
                  <a:txBody>
                    <a:bodyPr/>
                    <a:lstStyle/>
                    <a:p>
                      <a:r>
                        <a:rPr lang="pt-BR" dirty="0" smtClean="0">
                          <a:solidFill>
                            <a:schemeClr val="tx1"/>
                          </a:solidFill>
                        </a:rPr>
                        <a:t>10</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a:t>
                      </a:r>
                      <a:r>
                        <a:rPr lang="pt-BR" baseline="0" dirty="0" smtClean="0">
                          <a:solidFill>
                            <a:schemeClr val="tx1"/>
                          </a:solidFill>
                        </a:rPr>
                        <a:t> de sucesso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bl>
          </a:graphicData>
        </a:graphic>
      </p:graphicFrame>
      <p:graphicFrame>
        <p:nvGraphicFramePr>
          <p:cNvPr id="5" name="Tabela 4"/>
          <p:cNvGraphicFramePr>
            <a:graphicFrameLocks noGrp="1"/>
          </p:cNvGraphicFramePr>
          <p:nvPr>
            <p:extLst>
              <p:ext uri="{D42A27DB-BD31-4B8C-83A1-F6EECF244321}">
                <p14:modId xmlns:p14="http://schemas.microsoft.com/office/powerpoint/2010/main" val="2642632854"/>
              </p:ext>
            </p:extLst>
          </p:nvPr>
        </p:nvGraphicFramePr>
        <p:xfrm>
          <a:off x="1261872" y="3052762"/>
          <a:ext cx="8594726" cy="202692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184453126"/>
                    </a:ext>
                  </a:extLst>
                </a:gridCol>
                <a:gridCol w="4297363">
                  <a:extLst>
                    <a:ext uri="{9D8B030D-6E8A-4147-A177-3AD203B41FA5}">
                      <a16:colId xmlns:a16="http://schemas.microsoft.com/office/drawing/2014/main" val="996929071"/>
                    </a:ext>
                  </a:extLst>
                </a:gridCol>
              </a:tblGrid>
              <a:tr h="370840">
                <a:tc gridSpan="2">
                  <a:txBody>
                    <a:bodyPr/>
                    <a:lstStyle/>
                    <a:p>
                      <a:pPr algn="ctr"/>
                      <a:r>
                        <a:rPr lang="pt-BR" sz="1800" b="1" kern="1200" dirty="0" smtClean="0">
                          <a:solidFill>
                            <a:schemeClr val="lt1"/>
                          </a:solidFill>
                          <a:effectLst/>
                          <a:latin typeface="+mn-lt"/>
                          <a:ea typeface="+mn-ea"/>
                          <a:cs typeface="+mn-cs"/>
                        </a:rPr>
                        <a:t>Alterar informações cadastradas</a:t>
                      </a:r>
                      <a:endParaRPr lang="pt-BR"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1091544215"/>
                  </a:ext>
                </a:extLst>
              </a:tr>
              <a:tr h="370840">
                <a:tc>
                  <a:txBody>
                    <a:bodyPr/>
                    <a:lstStyle/>
                    <a:p>
                      <a:r>
                        <a:rPr lang="pt-BR" b="0" dirty="0" smtClean="0">
                          <a:solidFill>
                            <a:schemeClr val="tx1"/>
                          </a:solidFill>
                        </a:rPr>
                        <a:t>Cenário</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smtClean="0">
                          <a:solidFill>
                            <a:schemeClr val="tx1"/>
                          </a:solidFill>
                        </a:rPr>
                        <a:t>Nome do cenário:</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3387804155"/>
                  </a:ext>
                </a:extLst>
              </a:tr>
              <a:tr h="370840">
                <a:tc>
                  <a:txBody>
                    <a:bodyPr/>
                    <a:lstStyle/>
                    <a:p>
                      <a:r>
                        <a:rPr lang="pt-BR" dirty="0" smtClean="0">
                          <a:solidFill>
                            <a:schemeClr val="tx1"/>
                          </a:solidFill>
                        </a:rPr>
                        <a:t>11</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a:t>
                      </a:r>
                      <a:r>
                        <a:rPr lang="pt-BR" baseline="0" dirty="0" smtClean="0">
                          <a:solidFill>
                            <a:schemeClr val="tx1"/>
                          </a:solidFill>
                        </a:rPr>
                        <a:t> de sucesso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r>
                        <a:rPr lang="pt-BR" dirty="0" smtClean="0">
                          <a:solidFill>
                            <a:schemeClr val="tx1"/>
                          </a:solidFill>
                        </a:rPr>
                        <a:t>12</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b="0" kern="1200" dirty="0" smtClean="0">
                          <a:solidFill>
                            <a:schemeClr val="dk1"/>
                          </a:solidFill>
                          <a:effectLst/>
                          <a:latin typeface="+mn-lt"/>
                          <a:ea typeface="+mn-ea"/>
                          <a:cs typeface="+mn-cs"/>
                        </a:rPr>
                        <a:t>Fluxo alternativo A- Campos não preenchidos ou preenchidos de maneira </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81261373"/>
                  </a:ext>
                </a:extLst>
              </a:tr>
            </a:tbl>
          </a:graphicData>
        </a:graphic>
      </p:graphicFrame>
      <p:graphicFrame>
        <p:nvGraphicFramePr>
          <p:cNvPr id="3" name="Tabela 2"/>
          <p:cNvGraphicFramePr>
            <a:graphicFrameLocks noGrp="1"/>
          </p:cNvGraphicFramePr>
          <p:nvPr>
            <p:extLst>
              <p:ext uri="{D42A27DB-BD31-4B8C-83A1-F6EECF244321}">
                <p14:modId xmlns:p14="http://schemas.microsoft.com/office/powerpoint/2010/main" val="895116208"/>
              </p:ext>
            </p:extLst>
          </p:nvPr>
        </p:nvGraphicFramePr>
        <p:xfrm>
          <a:off x="1261872" y="4800282"/>
          <a:ext cx="8594726" cy="175260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590812706"/>
                    </a:ext>
                  </a:extLst>
                </a:gridCol>
                <a:gridCol w="4297363">
                  <a:extLst>
                    <a:ext uri="{9D8B030D-6E8A-4147-A177-3AD203B41FA5}">
                      <a16:colId xmlns:a16="http://schemas.microsoft.com/office/drawing/2014/main" val="29426426"/>
                    </a:ext>
                  </a:extLst>
                </a:gridCol>
              </a:tblGrid>
              <a:tr h="370840">
                <a:tc gridSpan="2">
                  <a:txBody>
                    <a:bodyPr/>
                    <a:lstStyle/>
                    <a:p>
                      <a:pPr algn="ctr"/>
                      <a:r>
                        <a:rPr lang="pt-BR" sz="1800" b="1" kern="1200" dirty="0" smtClean="0">
                          <a:solidFill>
                            <a:schemeClr val="lt1"/>
                          </a:solidFill>
                          <a:effectLst/>
                          <a:latin typeface="+mn-lt"/>
                          <a:ea typeface="+mn-ea"/>
                          <a:cs typeface="+mn-cs"/>
                        </a:rPr>
                        <a:t>Enviar Feedback</a:t>
                      </a:r>
                      <a:endParaRPr lang="pt-BR"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2400990871"/>
                  </a:ext>
                </a:extLst>
              </a:tr>
              <a:tr h="370840">
                <a:tc>
                  <a:txBody>
                    <a:bodyPr/>
                    <a:lstStyle/>
                    <a:p>
                      <a:r>
                        <a:rPr lang="pt-BR" b="0" dirty="0" smtClean="0">
                          <a:solidFill>
                            <a:schemeClr val="tx1"/>
                          </a:solidFill>
                        </a:rPr>
                        <a:t>Cenário</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smtClean="0">
                          <a:solidFill>
                            <a:schemeClr val="tx1"/>
                          </a:solidFill>
                        </a:rPr>
                        <a:t>Nome do cenário:</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4122949555"/>
                  </a:ext>
                </a:extLst>
              </a:tr>
              <a:tr h="370840">
                <a:tc>
                  <a:txBody>
                    <a:bodyPr/>
                    <a:lstStyle/>
                    <a:p>
                      <a:r>
                        <a:rPr lang="pt-BR" dirty="0" smtClean="0">
                          <a:solidFill>
                            <a:schemeClr val="tx1"/>
                          </a:solidFill>
                        </a:rPr>
                        <a:t>13</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a:t>
                      </a:r>
                      <a:r>
                        <a:rPr lang="pt-BR" baseline="0" dirty="0" smtClean="0">
                          <a:solidFill>
                            <a:schemeClr val="tx1"/>
                          </a:solidFill>
                        </a:rPr>
                        <a:t> de sucesso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71130023"/>
                  </a:ext>
                </a:extLst>
              </a:tr>
              <a:tr h="370840">
                <a:tc>
                  <a:txBody>
                    <a:bodyPr/>
                    <a:lstStyle/>
                    <a:p>
                      <a:r>
                        <a:rPr lang="pt-BR" dirty="0" smtClean="0">
                          <a:solidFill>
                            <a:schemeClr val="tx1"/>
                          </a:solidFill>
                        </a:rPr>
                        <a:t>14</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b="0" kern="1200" dirty="0" smtClean="0">
                          <a:solidFill>
                            <a:schemeClr val="dk1"/>
                          </a:solidFill>
                          <a:effectLst/>
                          <a:latin typeface="+mn-lt"/>
                          <a:ea typeface="+mn-ea"/>
                          <a:cs typeface="+mn-cs"/>
                        </a:rPr>
                        <a:t>Fluxo alternativo A- Checa as informações preenchidas.</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85352310"/>
                  </a:ext>
                </a:extLst>
              </a:tr>
            </a:tbl>
          </a:graphicData>
        </a:graphic>
      </p:graphicFrame>
    </p:spTree>
    <p:extLst>
      <p:ext uri="{BB962C8B-B14F-4D97-AF65-F5344CB8AC3E}">
        <p14:creationId xmlns:p14="http://schemas.microsoft.com/office/powerpoint/2010/main" val="100794193"/>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dirty="0"/>
              <a:t>Caso de Uso </a:t>
            </a:r>
            <a:r>
              <a:rPr lang="pt-BR" dirty="0" smtClean="0"/>
              <a:t>3.11</a:t>
            </a:r>
            <a:endParaRPr lang="pt-BR" dirty="0"/>
          </a:p>
        </p:txBody>
      </p:sp>
      <p:graphicFrame>
        <p:nvGraphicFramePr>
          <p:cNvPr id="4" name="Tabela 3"/>
          <p:cNvGraphicFramePr>
            <a:graphicFrameLocks noGrp="1"/>
          </p:cNvGraphicFramePr>
          <p:nvPr>
            <p:extLst>
              <p:ext uri="{D42A27DB-BD31-4B8C-83A1-F6EECF244321}">
                <p14:modId xmlns:p14="http://schemas.microsoft.com/office/powerpoint/2010/main" val="3705149193"/>
              </p:ext>
            </p:extLst>
          </p:nvPr>
        </p:nvGraphicFramePr>
        <p:xfrm>
          <a:off x="1261872" y="2284416"/>
          <a:ext cx="8594726" cy="1917668"/>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184453126"/>
                    </a:ext>
                  </a:extLst>
                </a:gridCol>
                <a:gridCol w="4297363">
                  <a:extLst>
                    <a:ext uri="{9D8B030D-6E8A-4147-A177-3AD203B41FA5}">
                      <a16:colId xmlns:a16="http://schemas.microsoft.com/office/drawing/2014/main" val="996929071"/>
                    </a:ext>
                  </a:extLst>
                </a:gridCol>
              </a:tblGrid>
              <a:tr h="370840">
                <a:tc gridSpan="2">
                  <a:txBody>
                    <a:bodyPr/>
                    <a:lstStyle/>
                    <a:p>
                      <a:pPr algn="ctr">
                        <a:lnSpc>
                          <a:spcPct val="100000"/>
                        </a:lnSpc>
                      </a:pPr>
                      <a:r>
                        <a:rPr lang="pt-BR" sz="1800" b="1" kern="1200" dirty="0" smtClean="0">
                          <a:solidFill>
                            <a:schemeClr val="bg1"/>
                          </a:solidFill>
                          <a:effectLst/>
                          <a:latin typeface="+mn-lt"/>
                          <a:ea typeface="+mn-ea"/>
                          <a:cs typeface="+mn-cs"/>
                        </a:rPr>
                        <a:t>Pesquisar histórico de alertas por período</a:t>
                      </a:r>
                      <a:endParaRPr lang="pt-BR" sz="1800" b="0" strike="noStrike" spc="-1" dirty="0">
                        <a:solidFill>
                          <a:schemeClr val="bg1"/>
                        </a:solidFill>
                        <a:uFill>
                          <a:solidFill>
                            <a:srgbClr val="FFFFFF"/>
                          </a:solidFill>
                        </a:u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1091544215"/>
                  </a:ext>
                </a:extLst>
              </a:tr>
              <a:tr h="434308">
                <a:tc>
                  <a:txBody>
                    <a:bodyPr/>
                    <a:lstStyle/>
                    <a:p>
                      <a:r>
                        <a:rPr lang="pt-BR" sz="1800" kern="1200" dirty="0">
                          <a:solidFill>
                            <a:schemeClr val="tx1"/>
                          </a:solidFill>
                          <a:latin typeface="+mn-lt"/>
                          <a:ea typeface="+mn-ea"/>
                          <a:cs typeface="+mn-cs"/>
                        </a:rPr>
                        <a:t>Cenário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sz="1800" kern="1200" dirty="0">
                          <a:solidFill>
                            <a:schemeClr val="tx1"/>
                          </a:solidFill>
                          <a:latin typeface="+mn-lt"/>
                          <a:ea typeface="+mn-ea"/>
                          <a:cs typeface="+mn-cs"/>
                        </a:rPr>
                        <a:t>Nome do cenário: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3387804155"/>
                  </a:ext>
                </a:extLst>
              </a:tr>
              <a:tr h="370840">
                <a:tc>
                  <a:txBody>
                    <a:bodyPr/>
                    <a:lstStyle/>
                    <a:p>
                      <a:r>
                        <a:rPr lang="pt-BR" sz="1800" kern="1200" dirty="0">
                          <a:solidFill>
                            <a:schemeClr val="tx1"/>
                          </a:solidFill>
                          <a:latin typeface="+mn-lt"/>
                          <a:ea typeface="+mn-ea"/>
                          <a:cs typeface="+mn-cs"/>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tx1"/>
                          </a:solidFill>
                          <a:latin typeface="+mn-lt"/>
                          <a:ea typeface="+mn-ea"/>
                          <a:cs typeface="+mn-cs"/>
                        </a:rPr>
                        <a:t>Fluxo de sucesso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r>
                        <a:rPr lang="pt-BR" sz="1800" kern="1200" dirty="0">
                          <a:solidFill>
                            <a:schemeClr val="tx1"/>
                          </a:solidFill>
                          <a:latin typeface="+mn-lt"/>
                          <a:ea typeface="+mn-ea"/>
                          <a:cs typeface="+mn-cs"/>
                        </a:rPr>
                        <a:t>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0000"/>
                        </a:lnSpc>
                      </a:pPr>
                      <a:r>
                        <a:rPr lang="pt-BR" sz="1800" kern="1200" dirty="0" smtClean="0">
                          <a:solidFill>
                            <a:schemeClr val="tx1"/>
                          </a:solidFill>
                          <a:latin typeface="+mn-lt"/>
                          <a:ea typeface="+mn-ea"/>
                          <a:cs typeface="+mn-cs"/>
                        </a:rPr>
                        <a:t>Período inválido</a:t>
                      </a:r>
                      <a:endParaRPr lang="pt-BR" sz="18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0635157"/>
                  </a:ext>
                </a:extLst>
              </a:tr>
              <a:tr h="370840">
                <a:tc>
                  <a:txBody>
                    <a:bodyPr/>
                    <a:lstStyle/>
                    <a:p>
                      <a:r>
                        <a:rPr lang="pt-BR" sz="1800" kern="1200" dirty="0">
                          <a:solidFill>
                            <a:schemeClr val="tx1"/>
                          </a:solidFill>
                          <a:latin typeface="+mn-lt"/>
                          <a:ea typeface="+mn-ea"/>
                          <a:cs typeface="+mn-cs"/>
                        </a:rPr>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smtClean="0">
                          <a:solidFill>
                            <a:schemeClr val="tx1"/>
                          </a:solidFill>
                          <a:latin typeface="+mn-lt"/>
                          <a:ea typeface="+mn-ea"/>
                          <a:cs typeface="+mn-cs"/>
                        </a:rPr>
                        <a:t>Período sem alertas</a:t>
                      </a:r>
                      <a:endParaRPr lang="pt-BR" sz="18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7912659"/>
                  </a:ext>
                </a:extLst>
              </a:tr>
            </a:tbl>
          </a:graphicData>
        </a:graphic>
      </p:graphicFrame>
    </p:spTree>
    <p:extLst>
      <p:ext uri="{BB962C8B-B14F-4D97-AF65-F5344CB8AC3E}">
        <p14:creationId xmlns:p14="http://schemas.microsoft.com/office/powerpoint/2010/main" val="2305540162"/>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dirty="0"/>
              <a:t>Caso de Uso </a:t>
            </a:r>
            <a:r>
              <a:rPr lang="pt-BR" dirty="0" smtClean="0"/>
              <a:t>3.12</a:t>
            </a:r>
            <a:endParaRPr lang="pt-BR" dirty="0"/>
          </a:p>
        </p:txBody>
      </p:sp>
      <p:graphicFrame>
        <p:nvGraphicFramePr>
          <p:cNvPr id="4" name="Tabela 3"/>
          <p:cNvGraphicFramePr>
            <a:graphicFrameLocks noGrp="1"/>
          </p:cNvGraphicFramePr>
          <p:nvPr>
            <p:extLst>
              <p:ext uri="{D42A27DB-BD31-4B8C-83A1-F6EECF244321}">
                <p14:modId xmlns:p14="http://schemas.microsoft.com/office/powerpoint/2010/main" val="960351734"/>
              </p:ext>
            </p:extLst>
          </p:nvPr>
        </p:nvGraphicFramePr>
        <p:xfrm>
          <a:off x="1261872" y="2284416"/>
          <a:ext cx="8594726" cy="2456148"/>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184453126"/>
                    </a:ext>
                  </a:extLst>
                </a:gridCol>
                <a:gridCol w="4297363">
                  <a:extLst>
                    <a:ext uri="{9D8B030D-6E8A-4147-A177-3AD203B41FA5}">
                      <a16:colId xmlns:a16="http://schemas.microsoft.com/office/drawing/2014/main" val="996929071"/>
                    </a:ext>
                  </a:extLst>
                </a:gridCol>
              </a:tblGrid>
              <a:tr h="370840">
                <a:tc gridSpan="2">
                  <a:txBody>
                    <a:bodyPr/>
                    <a:lstStyle/>
                    <a:p>
                      <a:pPr algn="ctr">
                        <a:lnSpc>
                          <a:spcPct val="100000"/>
                        </a:lnSpc>
                      </a:pPr>
                      <a:r>
                        <a:rPr lang="pt-BR" sz="1800" b="1" kern="1200" dirty="0" smtClean="0">
                          <a:solidFill>
                            <a:schemeClr val="bg1"/>
                          </a:solidFill>
                          <a:effectLst/>
                          <a:latin typeface="+mn-lt"/>
                          <a:ea typeface="+mn-ea"/>
                          <a:cs typeface="+mn-cs"/>
                        </a:rPr>
                        <a:t>Pesquisar PCDs no mapa</a:t>
                      </a:r>
                      <a:endParaRPr lang="pt-BR" sz="1800" b="0" strike="noStrike" spc="-1" dirty="0">
                        <a:solidFill>
                          <a:schemeClr val="bg1"/>
                        </a:solidFill>
                        <a:uFill>
                          <a:solidFill>
                            <a:srgbClr val="FFFFFF"/>
                          </a:solidFill>
                        </a:u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1091544215"/>
                  </a:ext>
                </a:extLst>
              </a:tr>
              <a:tr h="434308">
                <a:tc>
                  <a:txBody>
                    <a:bodyPr/>
                    <a:lstStyle/>
                    <a:p>
                      <a:r>
                        <a:rPr lang="pt-BR" sz="1800" kern="1200" dirty="0">
                          <a:solidFill>
                            <a:schemeClr val="tx1"/>
                          </a:solidFill>
                          <a:latin typeface="+mn-lt"/>
                          <a:ea typeface="+mn-ea"/>
                          <a:cs typeface="+mn-cs"/>
                        </a:rPr>
                        <a:t>Cenário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sz="1800" kern="1200" dirty="0">
                          <a:solidFill>
                            <a:schemeClr val="tx1"/>
                          </a:solidFill>
                          <a:latin typeface="+mn-lt"/>
                          <a:ea typeface="+mn-ea"/>
                          <a:cs typeface="+mn-cs"/>
                        </a:rPr>
                        <a:t>Nome do cenário: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3387804155"/>
                  </a:ext>
                </a:extLst>
              </a:tr>
              <a:tr h="370840">
                <a:tc>
                  <a:txBody>
                    <a:bodyPr/>
                    <a:lstStyle/>
                    <a:p>
                      <a:r>
                        <a:rPr lang="pt-BR" sz="1800" kern="1200" dirty="0">
                          <a:solidFill>
                            <a:schemeClr val="tx1"/>
                          </a:solidFill>
                          <a:latin typeface="+mn-lt"/>
                          <a:ea typeface="+mn-ea"/>
                          <a:cs typeface="+mn-cs"/>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tx1"/>
                          </a:solidFill>
                          <a:latin typeface="+mn-lt"/>
                          <a:ea typeface="+mn-ea"/>
                          <a:cs typeface="+mn-cs"/>
                        </a:rPr>
                        <a:t>Fluxo de sucesso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r>
                        <a:rPr lang="pt-BR" sz="1800" kern="1200" dirty="0">
                          <a:solidFill>
                            <a:schemeClr val="tx1"/>
                          </a:solidFill>
                          <a:latin typeface="+mn-lt"/>
                          <a:ea typeface="+mn-ea"/>
                          <a:cs typeface="+mn-cs"/>
                        </a:rPr>
                        <a:t>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0000"/>
                        </a:lnSpc>
                      </a:pPr>
                      <a:r>
                        <a:rPr lang="pt-BR" sz="1800" kern="1200" dirty="0" smtClean="0">
                          <a:solidFill>
                            <a:schemeClr val="tx1"/>
                          </a:solidFill>
                          <a:latin typeface="+mn-lt"/>
                          <a:ea typeface="+mn-ea"/>
                          <a:cs typeface="+mn-cs"/>
                        </a:rPr>
                        <a:t>Pesquisar em branco (cidade sem nome)</a:t>
                      </a:r>
                      <a:endParaRPr lang="pt-BR" sz="18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0635157"/>
                  </a:ext>
                </a:extLst>
              </a:tr>
              <a:tr h="370840">
                <a:tc>
                  <a:txBody>
                    <a:bodyPr/>
                    <a:lstStyle/>
                    <a:p>
                      <a:r>
                        <a:rPr lang="pt-BR" sz="1800" kern="1200" dirty="0">
                          <a:solidFill>
                            <a:schemeClr val="tx1"/>
                          </a:solidFill>
                          <a:latin typeface="+mn-lt"/>
                          <a:ea typeface="+mn-ea"/>
                          <a:cs typeface="+mn-cs"/>
                        </a:rPr>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tx1"/>
                          </a:solidFill>
                          <a:latin typeface="+mn-lt"/>
                          <a:ea typeface="+mn-ea"/>
                          <a:cs typeface="+mn-cs"/>
                        </a:rPr>
                        <a:t> </a:t>
                      </a:r>
                      <a:r>
                        <a:rPr lang="pt-BR" sz="1800" kern="1200" dirty="0" smtClean="0">
                          <a:solidFill>
                            <a:schemeClr val="tx1"/>
                          </a:solidFill>
                          <a:latin typeface="+mn-lt"/>
                          <a:ea typeface="+mn-ea"/>
                          <a:cs typeface="+mn-cs"/>
                        </a:rPr>
                        <a:t>Pesquisar cidade inexistente (palavras não reconhecidas)</a:t>
                      </a:r>
                      <a:endParaRPr lang="pt-BR" sz="18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07912659"/>
                  </a:ext>
                </a:extLst>
              </a:tr>
            </a:tbl>
          </a:graphicData>
        </a:graphic>
      </p:graphicFrame>
    </p:spTree>
    <p:extLst>
      <p:ext uri="{BB962C8B-B14F-4D97-AF65-F5344CB8AC3E}">
        <p14:creationId xmlns:p14="http://schemas.microsoft.com/office/powerpoint/2010/main" val="247948041"/>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dirty="0"/>
              <a:t>Caso de Uso </a:t>
            </a:r>
            <a:r>
              <a:rPr lang="pt-BR" dirty="0" smtClean="0"/>
              <a:t>3.13</a:t>
            </a:r>
            <a:endParaRPr lang="pt-BR" dirty="0"/>
          </a:p>
        </p:txBody>
      </p:sp>
      <p:graphicFrame>
        <p:nvGraphicFramePr>
          <p:cNvPr id="4" name="Tabela 3"/>
          <p:cNvGraphicFramePr>
            <a:graphicFrameLocks noGrp="1"/>
          </p:cNvGraphicFramePr>
          <p:nvPr>
            <p:extLst>
              <p:ext uri="{D42A27DB-BD31-4B8C-83A1-F6EECF244321}">
                <p14:modId xmlns:p14="http://schemas.microsoft.com/office/powerpoint/2010/main" val="1067248147"/>
              </p:ext>
            </p:extLst>
          </p:nvPr>
        </p:nvGraphicFramePr>
        <p:xfrm>
          <a:off x="1261872" y="2284416"/>
          <a:ext cx="8594726" cy="1546828"/>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184453126"/>
                    </a:ext>
                  </a:extLst>
                </a:gridCol>
                <a:gridCol w="4297363">
                  <a:extLst>
                    <a:ext uri="{9D8B030D-6E8A-4147-A177-3AD203B41FA5}">
                      <a16:colId xmlns:a16="http://schemas.microsoft.com/office/drawing/2014/main" val="996929071"/>
                    </a:ext>
                  </a:extLst>
                </a:gridCol>
              </a:tblGrid>
              <a:tr h="370840">
                <a:tc gridSpan="2">
                  <a:txBody>
                    <a:bodyPr/>
                    <a:lstStyle/>
                    <a:p>
                      <a:pPr algn="ctr">
                        <a:lnSpc>
                          <a:spcPct val="100000"/>
                        </a:lnSpc>
                      </a:pPr>
                      <a:r>
                        <a:rPr lang="pt-BR" sz="1800" b="1" kern="1200" dirty="0" smtClean="0">
                          <a:solidFill>
                            <a:schemeClr val="bg1"/>
                          </a:solidFill>
                          <a:effectLst/>
                          <a:latin typeface="+mn-lt"/>
                          <a:ea typeface="+mn-ea"/>
                          <a:cs typeface="+mn-cs"/>
                        </a:rPr>
                        <a:t>Visualizar detalhes de uma PCD</a:t>
                      </a:r>
                      <a:endParaRPr lang="pt-BR" sz="1800" b="0" strike="noStrike" spc="-1" dirty="0">
                        <a:solidFill>
                          <a:schemeClr val="bg1"/>
                        </a:solidFill>
                        <a:uFill>
                          <a:solidFill>
                            <a:srgbClr val="FFFFFF"/>
                          </a:solidFill>
                        </a:u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1091544215"/>
                  </a:ext>
                </a:extLst>
              </a:tr>
              <a:tr h="434308">
                <a:tc>
                  <a:txBody>
                    <a:bodyPr/>
                    <a:lstStyle/>
                    <a:p>
                      <a:r>
                        <a:rPr lang="pt-BR" sz="1800" kern="1200" dirty="0">
                          <a:solidFill>
                            <a:schemeClr val="tx1"/>
                          </a:solidFill>
                          <a:latin typeface="+mn-lt"/>
                          <a:ea typeface="+mn-ea"/>
                          <a:cs typeface="+mn-cs"/>
                        </a:rPr>
                        <a:t>Cenário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sz="1800" kern="1200" dirty="0">
                          <a:solidFill>
                            <a:schemeClr val="tx1"/>
                          </a:solidFill>
                          <a:latin typeface="+mn-lt"/>
                          <a:ea typeface="+mn-ea"/>
                          <a:cs typeface="+mn-cs"/>
                        </a:rPr>
                        <a:t>Nome do cenário: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3387804155"/>
                  </a:ext>
                </a:extLst>
              </a:tr>
              <a:tr h="370840">
                <a:tc>
                  <a:txBody>
                    <a:bodyPr/>
                    <a:lstStyle/>
                    <a:p>
                      <a:r>
                        <a:rPr lang="pt-BR" sz="1800" kern="1200" dirty="0">
                          <a:solidFill>
                            <a:schemeClr val="tx1"/>
                          </a:solidFill>
                          <a:latin typeface="+mn-lt"/>
                          <a:ea typeface="+mn-ea"/>
                          <a:cs typeface="+mn-cs"/>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tx1"/>
                          </a:solidFill>
                          <a:latin typeface="+mn-lt"/>
                          <a:ea typeface="+mn-ea"/>
                          <a:cs typeface="+mn-cs"/>
                        </a:rPr>
                        <a:t>Fluxo de sucesso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r>
                        <a:rPr lang="pt-BR" sz="1800" kern="1200" dirty="0">
                          <a:solidFill>
                            <a:schemeClr val="tx1"/>
                          </a:solidFill>
                          <a:latin typeface="+mn-lt"/>
                          <a:ea typeface="+mn-ea"/>
                          <a:cs typeface="+mn-cs"/>
                        </a:rPr>
                        <a:t>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0000"/>
                        </a:lnSpc>
                      </a:pPr>
                      <a:r>
                        <a:rPr lang="pt-BR" sz="1800" kern="1200" dirty="0" smtClean="0">
                          <a:solidFill>
                            <a:schemeClr val="tx1"/>
                          </a:solidFill>
                          <a:latin typeface="+mn-lt"/>
                          <a:ea typeface="+mn-ea"/>
                          <a:cs typeface="+mn-cs"/>
                        </a:rPr>
                        <a:t>Visualizar detalhes de uma  PCD </a:t>
                      </a:r>
                      <a:endParaRPr lang="pt-BR" sz="180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0635157"/>
                  </a:ext>
                </a:extLst>
              </a:tr>
            </a:tbl>
          </a:graphicData>
        </a:graphic>
      </p:graphicFrame>
    </p:spTree>
    <p:extLst>
      <p:ext uri="{BB962C8B-B14F-4D97-AF65-F5344CB8AC3E}">
        <p14:creationId xmlns:p14="http://schemas.microsoft.com/office/powerpoint/2010/main" val="2898051759"/>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CustomShape 1"/>
          <p:cNvSpPr/>
          <p:nvPr/>
        </p:nvSpPr>
        <p:spPr>
          <a:xfrm>
            <a:off x="1073880" y="-107280"/>
            <a:ext cx="9691920" cy="756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90000"/>
              </a:lnSpc>
            </a:pPr>
            <a:r>
              <a:rPr lang="pt-BR" sz="4400" b="0" strike="noStrike" spc="-46">
                <a:solidFill>
                  <a:srgbClr val="000000"/>
                </a:solidFill>
                <a:uFill>
                  <a:solidFill>
                    <a:srgbClr val="FFFFFF"/>
                  </a:solidFill>
                </a:uFill>
                <a:latin typeface="Century Schoolbook"/>
                <a:ea typeface="DejaVu Sans"/>
              </a:rPr>
              <a:t>Estimativa</a:t>
            </a:r>
            <a:endParaRPr lang="pt-BR" sz="1800" b="0" strike="noStrike" spc="-1">
              <a:solidFill>
                <a:srgbClr val="000000"/>
              </a:solidFill>
              <a:uFill>
                <a:solidFill>
                  <a:srgbClr val="FFFFFF"/>
                </a:solidFill>
              </a:uFill>
              <a:latin typeface="Arial"/>
            </a:endParaRPr>
          </a:p>
        </p:txBody>
      </p:sp>
      <p:sp>
        <p:nvSpPr>
          <p:cNvPr id="134" name="CustomShape 2"/>
          <p:cNvSpPr/>
          <p:nvPr/>
        </p:nvSpPr>
        <p:spPr>
          <a:xfrm>
            <a:off x="1261800" y="1828800"/>
            <a:ext cx="8594640" cy="4350600"/>
          </a:xfrm>
          <a:prstGeom prst="rect">
            <a:avLst/>
          </a:prstGeom>
          <a:noFill/>
          <a:ln>
            <a:noFill/>
          </a:ln>
        </p:spPr>
        <p:style>
          <a:lnRef idx="0">
            <a:scrgbClr r="0" g="0" b="0"/>
          </a:lnRef>
          <a:fillRef idx="0">
            <a:scrgbClr r="0" g="0" b="0"/>
          </a:fillRef>
          <a:effectRef idx="0">
            <a:scrgbClr r="0" g="0" b="0"/>
          </a:effectRef>
          <a:fontRef idx="minor"/>
        </p:style>
      </p:sp>
      <p:pic>
        <p:nvPicPr>
          <p:cNvPr id="135" name="Imagem 3"/>
          <p:cNvPicPr/>
          <p:nvPr/>
        </p:nvPicPr>
        <p:blipFill>
          <a:blip r:embed="rId3"/>
          <a:stretch/>
        </p:blipFill>
        <p:spPr>
          <a:xfrm>
            <a:off x="11347200" y="69840"/>
            <a:ext cx="798840" cy="691560"/>
          </a:xfrm>
          <a:prstGeom prst="rect">
            <a:avLst/>
          </a:prstGeom>
          <a:ln>
            <a:noFill/>
          </a:ln>
        </p:spPr>
      </p:pic>
      <p:pic>
        <p:nvPicPr>
          <p:cNvPr id="136" name="image03.png"/>
          <p:cNvPicPr/>
          <p:nvPr/>
        </p:nvPicPr>
        <p:blipFill>
          <a:blip r:embed="rId4"/>
          <a:srcRect t="14140" b="4174"/>
          <a:stretch/>
        </p:blipFill>
        <p:spPr>
          <a:xfrm>
            <a:off x="352440" y="605160"/>
            <a:ext cx="10413720" cy="5417640"/>
          </a:xfrm>
          <a:prstGeom prst="rect">
            <a:avLst/>
          </a:prstGeom>
          <a:ln>
            <a:noFill/>
          </a:ln>
        </p:spPr>
      </p:pic>
      <p:sp>
        <p:nvSpPr>
          <p:cNvPr id="137" name="CustomShape 3"/>
          <p:cNvSpPr/>
          <p:nvPr/>
        </p:nvSpPr>
        <p:spPr>
          <a:xfrm>
            <a:off x="-191160" y="5978160"/>
            <a:ext cx="11746440" cy="1111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57200">
              <a:lnSpc>
                <a:spcPct val="100000"/>
              </a:lnSpc>
            </a:pPr>
            <a:r>
              <a:rPr lang="pt-BR" sz="1800" b="1" strike="noStrike" spc="-1" dirty="0">
                <a:solidFill>
                  <a:srgbClr val="000000"/>
                </a:solidFill>
                <a:uFill>
                  <a:solidFill>
                    <a:srgbClr val="FFFFFF"/>
                  </a:solidFill>
                </a:uFill>
                <a:latin typeface="Times New Roman"/>
                <a:ea typeface="Times New Roman"/>
              </a:rPr>
              <a:t>Horas gastas por pessoa para cada PCU:</a:t>
            </a:r>
            <a:r>
              <a:rPr lang="pt-BR" sz="1800" b="0" strike="noStrike" spc="-1" dirty="0">
                <a:solidFill>
                  <a:srgbClr val="000000"/>
                </a:solidFill>
                <a:uFill>
                  <a:solidFill>
                    <a:srgbClr val="FFFFFF"/>
                  </a:solidFill>
                </a:uFill>
                <a:latin typeface="Times New Roman"/>
                <a:ea typeface="Times New Roman"/>
              </a:rPr>
              <a:t> 74,030*20 = 1480,6 </a:t>
            </a:r>
            <a:r>
              <a:rPr lang="pt-BR" sz="1100" b="0" strike="noStrike" spc="-1" dirty="0">
                <a:solidFill>
                  <a:srgbClr val="000000"/>
                </a:solidFill>
                <a:uFill>
                  <a:solidFill>
                    <a:srgbClr val="FFFFFF"/>
                  </a:solidFill>
                </a:uFill>
                <a:latin typeface="Times New Roman"/>
                <a:ea typeface="Times New Roman"/>
              </a:rPr>
              <a:t> </a:t>
            </a:r>
            <a:r>
              <a:rPr lang="pt-BR" sz="1800" b="1" strike="noStrike" spc="-1" dirty="0">
                <a:solidFill>
                  <a:srgbClr val="000000"/>
                </a:solidFill>
                <a:uFill>
                  <a:solidFill>
                    <a:srgbClr val="FFFFFF"/>
                  </a:solidFill>
                </a:uFill>
                <a:latin typeface="Times New Roman"/>
                <a:ea typeface="Times New Roman"/>
              </a:rPr>
              <a:t>Porcentagem de Segurança:</a:t>
            </a:r>
            <a:r>
              <a:rPr lang="pt-BR" sz="1800" b="0" strike="noStrike" spc="-1" dirty="0">
                <a:solidFill>
                  <a:srgbClr val="000000"/>
                </a:solidFill>
                <a:uFill>
                  <a:solidFill>
                    <a:srgbClr val="FFFFFF"/>
                  </a:solidFill>
                </a:uFill>
                <a:latin typeface="Times New Roman"/>
                <a:ea typeface="Times New Roman"/>
              </a:rPr>
              <a:t> 1480,6*1,15 = 1702,69</a:t>
            </a:r>
            <a:endParaRPr lang="pt-BR" sz="1800" b="0" strike="noStrike" spc="-1" dirty="0">
              <a:solidFill>
                <a:srgbClr val="000000"/>
              </a:solidFill>
              <a:uFill>
                <a:solidFill>
                  <a:srgbClr val="FFFFFF"/>
                </a:solidFill>
              </a:uFill>
              <a:latin typeface="Arial"/>
            </a:endParaRPr>
          </a:p>
          <a:p>
            <a:pPr marL="457200">
              <a:lnSpc>
                <a:spcPct val="100000"/>
              </a:lnSpc>
            </a:pPr>
            <a:r>
              <a:rPr lang="pt-BR" sz="1800" b="1" strike="noStrike" spc="-1" dirty="0">
                <a:solidFill>
                  <a:srgbClr val="000000"/>
                </a:solidFill>
                <a:uFill>
                  <a:solidFill>
                    <a:srgbClr val="FFFFFF"/>
                  </a:solidFill>
                </a:uFill>
                <a:latin typeface="Times New Roman"/>
                <a:ea typeface="Times New Roman"/>
              </a:rPr>
              <a:t>Dedicação mensal da equipe:</a:t>
            </a:r>
            <a:r>
              <a:rPr lang="pt-BR" sz="1800" b="0" strike="noStrike" spc="-1" dirty="0">
                <a:solidFill>
                  <a:srgbClr val="000000"/>
                </a:solidFill>
                <a:uFill>
                  <a:solidFill>
                    <a:srgbClr val="FFFFFF"/>
                  </a:solidFill>
                </a:uFill>
                <a:latin typeface="Times New Roman"/>
                <a:ea typeface="Times New Roman"/>
              </a:rPr>
              <a:t> 45*7=315</a:t>
            </a:r>
            <a:r>
              <a:rPr lang="pt-BR" sz="1100" b="0" strike="noStrike" spc="-1" dirty="0">
                <a:solidFill>
                  <a:srgbClr val="000000"/>
                </a:solidFill>
                <a:uFill>
                  <a:solidFill>
                    <a:srgbClr val="FFFFFF"/>
                  </a:solidFill>
                </a:uFill>
                <a:latin typeface="Times New Roman"/>
                <a:ea typeface="Times New Roman"/>
              </a:rPr>
              <a:t>                                                             </a:t>
            </a:r>
            <a:r>
              <a:rPr lang="pt-BR" sz="1800" b="1" strike="noStrike" spc="-1" dirty="0">
                <a:solidFill>
                  <a:srgbClr val="000000"/>
                </a:solidFill>
                <a:uFill>
                  <a:solidFill>
                    <a:srgbClr val="FFFFFF"/>
                  </a:solidFill>
                </a:uFill>
                <a:latin typeface="Times New Roman"/>
                <a:ea typeface="Times New Roman"/>
              </a:rPr>
              <a:t>Total de meses:</a:t>
            </a:r>
            <a:r>
              <a:rPr lang="pt-BR" sz="1800" b="0" strike="noStrike" spc="-1" dirty="0">
                <a:solidFill>
                  <a:srgbClr val="000000"/>
                </a:solidFill>
                <a:uFill>
                  <a:solidFill>
                    <a:srgbClr val="FFFFFF"/>
                  </a:solidFill>
                </a:uFill>
                <a:latin typeface="Times New Roman"/>
                <a:ea typeface="Times New Roman"/>
              </a:rPr>
              <a:t> 1702,69/315=5.41</a:t>
            </a:r>
            <a:endParaRPr lang="pt-BR" sz="1800" b="0" strike="noStrike" spc="-1" dirty="0">
              <a:solidFill>
                <a:srgbClr val="000000"/>
              </a:solidFill>
              <a:uFill>
                <a:solidFill>
                  <a:srgbClr val="FFFFFF"/>
                </a:solidFill>
              </a:uFill>
              <a:latin typeface="Arial"/>
            </a:endParaRPr>
          </a:p>
          <a:p>
            <a:pPr marL="457200">
              <a:lnSpc>
                <a:spcPct val="100000"/>
              </a:lnSpc>
            </a:pPr>
            <a:r>
              <a:rPr lang="pt-BR" sz="2000" b="1" strike="noStrike" spc="-1" dirty="0">
                <a:solidFill>
                  <a:srgbClr val="000000"/>
                </a:solidFill>
                <a:uFill>
                  <a:solidFill>
                    <a:srgbClr val="FFFFFF"/>
                  </a:solidFill>
                </a:uFill>
                <a:latin typeface="Times New Roman"/>
                <a:ea typeface="Times New Roman"/>
              </a:rPr>
              <a:t>Preço total:</a:t>
            </a:r>
            <a:r>
              <a:rPr lang="pt-BR" sz="2000" b="0" strike="noStrike" spc="-1" dirty="0">
                <a:solidFill>
                  <a:srgbClr val="000000"/>
                </a:solidFill>
                <a:uFill>
                  <a:solidFill>
                    <a:srgbClr val="FFFFFF"/>
                  </a:solidFill>
                </a:uFill>
                <a:latin typeface="Times New Roman"/>
                <a:ea typeface="Times New Roman"/>
              </a:rPr>
              <a:t> 1702,69*9 = 15.324,21</a:t>
            </a:r>
            <a:endParaRPr lang="pt-BR" sz="1800" b="0" strike="noStrike" spc="-1" dirty="0">
              <a:solidFill>
                <a:srgbClr val="000000"/>
              </a:solidFill>
              <a:uFill>
                <a:solidFill>
                  <a:srgbClr val="FFFFFF"/>
                </a:solidFill>
              </a:uFill>
              <a:latin typeface="Arial"/>
            </a:endParaRPr>
          </a:p>
          <a:p>
            <a:pPr marL="457200" algn="just">
              <a:lnSpc>
                <a:spcPct val="100000"/>
              </a:lnSpc>
            </a:pPr>
            <a:endParaRPr lang="pt-BR" sz="18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CustomShape 1"/>
          <p:cNvSpPr/>
          <p:nvPr/>
        </p:nvSpPr>
        <p:spPr>
          <a:xfrm>
            <a:off x="1261800" y="39235"/>
            <a:ext cx="9691920" cy="92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90000"/>
              </a:lnSpc>
            </a:pPr>
            <a:r>
              <a:rPr lang="pt-BR" sz="4400" b="0" strike="noStrike" spc="-46" dirty="0">
                <a:solidFill>
                  <a:srgbClr val="000000"/>
                </a:solidFill>
                <a:uFill>
                  <a:solidFill>
                    <a:srgbClr val="FFFFFF"/>
                  </a:solidFill>
                </a:uFill>
                <a:latin typeface="Century Schoolbook"/>
                <a:ea typeface="DejaVu Sans"/>
              </a:rPr>
              <a:t>Diagrama Conceitual (MER)</a:t>
            </a:r>
            <a:endParaRPr lang="pt-BR" sz="1800" b="0" strike="noStrike" spc="-1" dirty="0">
              <a:solidFill>
                <a:srgbClr val="000000"/>
              </a:solidFill>
              <a:uFill>
                <a:solidFill>
                  <a:srgbClr val="FFFFFF"/>
                </a:solidFill>
              </a:uFill>
              <a:latin typeface="Arial"/>
            </a:endParaRPr>
          </a:p>
        </p:txBody>
      </p:sp>
      <p:sp>
        <p:nvSpPr>
          <p:cNvPr id="139" name="CustomShape 2"/>
          <p:cNvSpPr/>
          <p:nvPr/>
        </p:nvSpPr>
        <p:spPr>
          <a:xfrm>
            <a:off x="1261800" y="1828800"/>
            <a:ext cx="8594640" cy="4350600"/>
          </a:xfrm>
          <a:prstGeom prst="rect">
            <a:avLst/>
          </a:prstGeom>
          <a:noFill/>
          <a:ln>
            <a:noFill/>
          </a:ln>
        </p:spPr>
        <p:style>
          <a:lnRef idx="0">
            <a:scrgbClr r="0" g="0" b="0"/>
          </a:lnRef>
          <a:fillRef idx="0">
            <a:scrgbClr r="0" g="0" b="0"/>
          </a:fillRef>
          <a:effectRef idx="0">
            <a:scrgbClr r="0" g="0" b="0"/>
          </a:effectRef>
          <a:fontRef idx="minor"/>
        </p:style>
      </p:sp>
      <p:pic>
        <p:nvPicPr>
          <p:cNvPr id="140" name="Imagem 3"/>
          <p:cNvPicPr/>
          <p:nvPr/>
        </p:nvPicPr>
        <p:blipFill>
          <a:blip r:embed="rId2"/>
          <a:stretch/>
        </p:blipFill>
        <p:spPr>
          <a:xfrm>
            <a:off x="11347200" y="69840"/>
            <a:ext cx="798840" cy="691560"/>
          </a:xfrm>
          <a:prstGeom prst="rect">
            <a:avLst/>
          </a:prstGeom>
          <a:ln>
            <a:noFill/>
          </a:ln>
        </p:spPr>
      </p:pic>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943" y="968395"/>
            <a:ext cx="7272601" cy="5871308"/>
          </a:xfrm>
          <a:prstGeom prst="rect">
            <a:avLst/>
          </a:prstGeom>
        </p:spPr>
      </p:pic>
      <p:sp>
        <p:nvSpPr>
          <p:cNvPr id="141" name="CustomShape 3"/>
          <p:cNvSpPr/>
          <p:nvPr/>
        </p:nvSpPr>
        <p:spPr>
          <a:xfrm>
            <a:off x="5987936" y="5926743"/>
            <a:ext cx="5746864" cy="912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just">
              <a:lnSpc>
                <a:spcPct val="100000"/>
              </a:lnSpc>
            </a:pPr>
            <a:r>
              <a:rPr lang="pt-BR" sz="1800" b="0" strike="noStrike" spc="-1" dirty="0">
                <a:solidFill>
                  <a:srgbClr val="000000"/>
                </a:solidFill>
                <a:uFill>
                  <a:solidFill>
                    <a:srgbClr val="FFFFFF"/>
                  </a:solidFill>
                </a:uFill>
                <a:latin typeface="Century Schoolbook"/>
                <a:ea typeface="DejaVu Sans"/>
              </a:rPr>
              <a:t>Quantidade de entidades: 05</a:t>
            </a:r>
            <a:endParaRPr lang="pt-BR" sz="1800" b="0" strike="noStrike" spc="-1" dirty="0">
              <a:solidFill>
                <a:srgbClr val="000000"/>
              </a:solidFill>
              <a:uFill>
                <a:solidFill>
                  <a:srgbClr val="FFFFFF"/>
                </a:solidFill>
              </a:uFill>
              <a:latin typeface="Arial"/>
            </a:endParaRPr>
          </a:p>
          <a:p>
            <a:pPr algn="just">
              <a:lnSpc>
                <a:spcPct val="100000"/>
              </a:lnSpc>
            </a:pPr>
            <a:r>
              <a:rPr lang="pt-BR" sz="1800" b="0" strike="noStrike" spc="-1" dirty="0">
                <a:solidFill>
                  <a:srgbClr val="000000"/>
                </a:solidFill>
                <a:uFill>
                  <a:solidFill>
                    <a:srgbClr val="FFFFFF"/>
                  </a:solidFill>
                </a:uFill>
                <a:latin typeface="Century Schoolbook"/>
                <a:ea typeface="DejaVu Sans"/>
              </a:rPr>
              <a:t>Quantidade de atributos: 21</a:t>
            </a:r>
            <a:endParaRPr lang="pt-BR" sz="1800" b="0" strike="noStrike" spc="-1" dirty="0">
              <a:solidFill>
                <a:srgbClr val="000000"/>
              </a:solidFill>
              <a:uFill>
                <a:solidFill>
                  <a:srgbClr val="FFFFFF"/>
                </a:solidFill>
              </a:uFill>
              <a:latin typeface="Arial"/>
            </a:endParaRPr>
          </a:p>
          <a:p>
            <a:pPr algn="just">
              <a:lnSpc>
                <a:spcPct val="100000"/>
              </a:lnSpc>
            </a:pPr>
            <a:r>
              <a:rPr lang="pt-BR" sz="1800" b="0" strike="noStrike" spc="-1" dirty="0">
                <a:solidFill>
                  <a:srgbClr val="000000"/>
                </a:solidFill>
                <a:uFill>
                  <a:solidFill>
                    <a:srgbClr val="FFFFFF"/>
                  </a:solidFill>
                </a:uFill>
                <a:latin typeface="Century Schoolbook"/>
                <a:ea typeface="DejaVu Sans"/>
              </a:rPr>
              <a:t>Quantidade de relacionamentos (0,n) – (0.n</a:t>
            </a:r>
            <a:r>
              <a:rPr lang="pt-BR" spc="-1" dirty="0">
                <a:solidFill>
                  <a:srgbClr val="000000"/>
                </a:solidFill>
                <a:uFill>
                  <a:solidFill>
                    <a:srgbClr val="FFFFFF"/>
                  </a:solidFill>
                </a:uFill>
                <a:latin typeface="Century Schoolbook"/>
                <a:ea typeface="DejaVu Sans"/>
              </a:rPr>
              <a:t>): 00</a:t>
            </a:r>
            <a:endParaRPr lang="pt-BR" sz="18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CustomShape 1"/>
          <p:cNvSpPr/>
          <p:nvPr/>
        </p:nvSpPr>
        <p:spPr>
          <a:xfrm>
            <a:off x="1655280" y="69840"/>
            <a:ext cx="9691920" cy="76230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90000"/>
              </a:lnSpc>
            </a:pPr>
            <a:r>
              <a:rPr lang="pt-BR" sz="4400" b="0" strike="noStrike" spc="-46" dirty="0">
                <a:uFill>
                  <a:solidFill>
                    <a:srgbClr val="FFFFFF"/>
                  </a:solidFill>
                </a:uFill>
                <a:latin typeface="Century Schoolbook"/>
                <a:ea typeface="DejaVu Sans"/>
              </a:rPr>
              <a:t>Dicionário do Banco de Dados</a:t>
            </a:r>
            <a:endParaRPr lang="pt-BR" sz="1800" b="0" strike="noStrike" spc="-1" dirty="0">
              <a:uFill>
                <a:solidFill>
                  <a:srgbClr val="FFFFFF"/>
                </a:solidFill>
              </a:uFill>
              <a:latin typeface="Arial"/>
            </a:endParaRPr>
          </a:p>
        </p:txBody>
      </p:sp>
      <p:pic>
        <p:nvPicPr>
          <p:cNvPr id="143" name="Imagem 3"/>
          <p:cNvPicPr/>
          <p:nvPr/>
        </p:nvPicPr>
        <p:blipFill>
          <a:blip r:embed="rId2"/>
          <a:stretch/>
        </p:blipFill>
        <p:spPr>
          <a:xfrm>
            <a:off x="11347200" y="69840"/>
            <a:ext cx="798840" cy="691560"/>
          </a:xfrm>
          <a:prstGeom prst="rect">
            <a:avLst/>
          </a:prstGeom>
          <a:ln>
            <a:noFill/>
          </a:ln>
        </p:spPr>
      </p:pic>
      <p:graphicFrame>
        <p:nvGraphicFramePr>
          <p:cNvPr id="144" name="Table 2"/>
          <p:cNvGraphicFramePr/>
          <p:nvPr>
            <p:extLst>
              <p:ext uri="{D42A27DB-BD31-4B8C-83A1-F6EECF244321}">
                <p14:modId xmlns:p14="http://schemas.microsoft.com/office/powerpoint/2010/main" val="178852051"/>
              </p:ext>
            </p:extLst>
          </p:nvPr>
        </p:nvGraphicFramePr>
        <p:xfrm>
          <a:off x="360218" y="947675"/>
          <a:ext cx="10598727" cy="4595319"/>
        </p:xfrm>
        <a:graphic>
          <a:graphicData uri="http://schemas.openxmlformats.org/drawingml/2006/table">
            <a:tbl>
              <a:tblPr/>
              <a:tblGrid>
                <a:gridCol w="2119746">
                  <a:extLst>
                    <a:ext uri="{9D8B030D-6E8A-4147-A177-3AD203B41FA5}">
                      <a16:colId xmlns:a16="http://schemas.microsoft.com/office/drawing/2014/main" val="20000"/>
                    </a:ext>
                  </a:extLst>
                </a:gridCol>
                <a:gridCol w="2501910">
                  <a:extLst>
                    <a:ext uri="{9D8B030D-6E8A-4147-A177-3AD203B41FA5}">
                      <a16:colId xmlns:a16="http://schemas.microsoft.com/office/drawing/2014/main" val="20001"/>
                    </a:ext>
                  </a:extLst>
                </a:gridCol>
                <a:gridCol w="5977071">
                  <a:extLst>
                    <a:ext uri="{9D8B030D-6E8A-4147-A177-3AD203B41FA5}">
                      <a16:colId xmlns:a16="http://schemas.microsoft.com/office/drawing/2014/main" val="20002"/>
                    </a:ext>
                  </a:extLst>
                </a:gridCol>
              </a:tblGrid>
              <a:tr h="330427">
                <a:tc gridSpan="3">
                  <a:txBody>
                    <a:bodyPr/>
                    <a:lstStyle/>
                    <a:p>
                      <a:pPr>
                        <a:lnSpc>
                          <a:spcPct val="100000"/>
                        </a:lnSpc>
                      </a:pPr>
                      <a:r>
                        <a:rPr lang="pt-BR" sz="1800" b="1" strike="noStrike" spc="-1" dirty="0">
                          <a:solidFill>
                            <a:srgbClr val="FFFFFF"/>
                          </a:solidFill>
                          <a:uFill>
                            <a:solidFill>
                              <a:srgbClr val="FFFFFF"/>
                            </a:solidFill>
                          </a:uFill>
                          <a:latin typeface="Century Schoolbook"/>
                          <a:ea typeface="DejaVu Sans"/>
                        </a:rPr>
                        <a:t>Entidade: PCD</a:t>
                      </a:r>
                      <a:endParaRPr lang="pt-BR" sz="1800" b="0" strike="noStrike" spc="-1" dirty="0">
                        <a:solidFill>
                          <a:srgbClr val="000000"/>
                        </a:solidFill>
                        <a:uFill>
                          <a:solidFill>
                            <a:srgbClr val="FFFFFF"/>
                          </a:solidFill>
                        </a:uFill>
                        <a:latin typeface="Arial"/>
                      </a:endParaRPr>
                    </a:p>
                  </a:txBody>
                  <a:tcPr marL="7920" marR="7920">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hMerge="1">
                  <a:txBody>
                    <a:bodyPr/>
                    <a:lstStyle/>
                    <a:p>
                      <a:endParaRPr lang="pt-BR"/>
                    </a:p>
                  </a:txBody>
                  <a:tcPr>
                    <a:solidFill>
                      <a:srgbClr val="729FCF"/>
                    </a:solidFill>
                  </a:tcPr>
                </a:tc>
                <a:tc hMerge="1">
                  <a:txBody>
                    <a:bodyPr/>
                    <a:lstStyle/>
                    <a:p>
                      <a:endParaRPr lang="pt-BR"/>
                    </a:p>
                  </a:txBody>
                  <a:tcPr>
                    <a:solidFill>
                      <a:srgbClr val="729FCF"/>
                    </a:solidFill>
                  </a:tcPr>
                </a:tc>
                <a:extLst>
                  <a:ext uri="{0D108BD9-81ED-4DB2-BD59-A6C34878D82A}">
                    <a16:rowId xmlns:a16="http://schemas.microsoft.com/office/drawing/2014/main" val="10000"/>
                  </a:ext>
                </a:extLst>
              </a:tr>
              <a:tr h="330427">
                <a:tc gridSpan="3">
                  <a:txBody>
                    <a:bodyPr/>
                    <a:lstStyle/>
                    <a:p>
                      <a:pPr>
                        <a:lnSpc>
                          <a:spcPct val="100000"/>
                        </a:lnSpc>
                      </a:pPr>
                      <a:r>
                        <a:rPr lang="pt-BR" sz="1800" b="1" strike="noStrike" spc="-1" dirty="0">
                          <a:solidFill>
                            <a:srgbClr val="FFFFFF"/>
                          </a:solidFill>
                          <a:uFill>
                            <a:solidFill>
                              <a:srgbClr val="FFFFFF"/>
                            </a:solidFill>
                          </a:uFill>
                          <a:latin typeface="Century Schoolbook"/>
                          <a:ea typeface="DejaVu Sans"/>
                        </a:rPr>
                        <a:t>Trigrama: PCD</a:t>
                      </a:r>
                      <a:endParaRPr lang="pt-BR" sz="1800" b="0" strike="noStrike" spc="-1" dirty="0">
                        <a:solidFill>
                          <a:srgbClr val="000000"/>
                        </a:solidFill>
                        <a:uFill>
                          <a:solidFill>
                            <a:srgbClr val="FFFFFF"/>
                          </a:solidFill>
                        </a:uFill>
                        <a:latin typeface="Arial"/>
                      </a:endParaRPr>
                    </a:p>
                  </a:txBody>
                  <a:tcPr marL="7920" marR="7920">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hMerge="1">
                  <a:txBody>
                    <a:bodyPr/>
                    <a:lstStyle/>
                    <a:p>
                      <a:endParaRPr lang="pt-BR"/>
                    </a:p>
                  </a:txBody>
                  <a:tcPr>
                    <a:solidFill>
                      <a:srgbClr val="729FCF"/>
                    </a:solidFill>
                  </a:tcPr>
                </a:tc>
                <a:tc hMerge="1">
                  <a:txBody>
                    <a:bodyPr/>
                    <a:lstStyle/>
                    <a:p>
                      <a:endParaRPr lang="pt-BR"/>
                    </a:p>
                  </a:txBody>
                  <a:tcPr>
                    <a:solidFill>
                      <a:srgbClr val="729FCF"/>
                    </a:solidFill>
                  </a:tcPr>
                </a:tc>
                <a:extLst>
                  <a:ext uri="{0D108BD9-81ED-4DB2-BD59-A6C34878D82A}">
                    <a16:rowId xmlns:a16="http://schemas.microsoft.com/office/drawing/2014/main" val="10001"/>
                  </a:ext>
                </a:extLst>
              </a:tr>
              <a:tr h="330427">
                <a:tc>
                  <a:txBody>
                    <a:bodyPr/>
                    <a:lstStyle/>
                    <a:p>
                      <a:pPr algn="ctr">
                        <a:lnSpc>
                          <a:spcPct val="100000"/>
                        </a:lnSpc>
                      </a:pPr>
                      <a:r>
                        <a:rPr lang="pt-BR" sz="1800" b="0" strike="noStrike" spc="-1" dirty="0">
                          <a:solidFill>
                            <a:srgbClr val="000000"/>
                          </a:solidFill>
                          <a:uFill>
                            <a:solidFill>
                              <a:srgbClr val="FFFFFF"/>
                            </a:solidFill>
                          </a:uFill>
                          <a:latin typeface="Century Schoolbook"/>
                          <a:ea typeface="DejaVu Sans"/>
                        </a:rPr>
                        <a:t>Atributo</a:t>
                      </a:r>
                      <a:endParaRPr lang="pt-BR" sz="1800" b="0" strike="noStrike" spc="-1" dirty="0">
                        <a:solidFill>
                          <a:srgbClr val="000000"/>
                        </a:solidFill>
                        <a:uFill>
                          <a:solidFill>
                            <a:srgbClr val="FFFFFF"/>
                          </a:solidFill>
                        </a:uFill>
                        <a:latin typeface="Arial"/>
                      </a:endParaRPr>
                    </a:p>
                  </a:txBody>
                  <a:tcPr marL="7920" marR="7920">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B1BEDD"/>
                    </a:solidFill>
                  </a:tcPr>
                </a:tc>
                <a:tc>
                  <a:txBody>
                    <a:bodyPr/>
                    <a:lstStyle/>
                    <a:p>
                      <a:pPr algn="ctr">
                        <a:lnSpc>
                          <a:spcPct val="100000"/>
                        </a:lnSpc>
                      </a:pPr>
                      <a:r>
                        <a:rPr lang="pt-BR" sz="1800" b="0" strike="noStrike" spc="-1">
                          <a:solidFill>
                            <a:srgbClr val="000000"/>
                          </a:solidFill>
                          <a:uFill>
                            <a:solidFill>
                              <a:srgbClr val="FFFFFF"/>
                            </a:solidFill>
                          </a:uFill>
                          <a:latin typeface="Century Schoolbook"/>
                          <a:ea typeface="DejaVu Sans"/>
                        </a:rPr>
                        <a:t>Domínio(Tamanho)</a:t>
                      </a:r>
                      <a:endParaRPr lang="pt-BR" sz="1800" b="0" strike="noStrike" spc="-1">
                        <a:solidFill>
                          <a:srgbClr val="000000"/>
                        </a:solidFill>
                        <a:uFill>
                          <a:solidFill>
                            <a:srgbClr val="FFFFFF"/>
                          </a:solidFill>
                        </a:uFill>
                        <a:latin typeface="Arial"/>
                      </a:endParaRPr>
                    </a:p>
                  </a:txBody>
                  <a:tcPr marL="7920" marR="7920">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B1BEDD"/>
                    </a:solidFill>
                  </a:tcPr>
                </a:tc>
                <a:tc>
                  <a:txBody>
                    <a:bodyPr/>
                    <a:lstStyle/>
                    <a:p>
                      <a:pPr algn="ctr">
                        <a:lnSpc>
                          <a:spcPct val="100000"/>
                        </a:lnSpc>
                      </a:pPr>
                      <a:r>
                        <a:rPr lang="pt-BR" sz="1800" b="0" strike="noStrike" spc="-1">
                          <a:solidFill>
                            <a:srgbClr val="000000"/>
                          </a:solidFill>
                          <a:uFill>
                            <a:solidFill>
                              <a:srgbClr val="FFFFFF"/>
                            </a:solidFill>
                          </a:uFill>
                          <a:latin typeface="Century Schoolbook"/>
                          <a:ea typeface="DejaVu Sans"/>
                        </a:rPr>
                        <a:t>Descrição</a:t>
                      </a:r>
                      <a:endParaRPr lang="pt-BR" sz="1800" b="0" strike="noStrike" spc="-1">
                        <a:solidFill>
                          <a:srgbClr val="000000"/>
                        </a:solidFill>
                        <a:uFill>
                          <a:solidFill>
                            <a:srgbClr val="FFFFFF"/>
                          </a:solidFill>
                        </a:uFill>
                        <a:latin typeface="Arial"/>
                      </a:endParaRPr>
                    </a:p>
                  </a:txBody>
                  <a:tcPr marL="7920" marR="7920">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B1BEDD"/>
                    </a:solidFill>
                  </a:tcPr>
                </a:tc>
                <a:extLst>
                  <a:ext uri="{0D108BD9-81ED-4DB2-BD59-A6C34878D82A}">
                    <a16:rowId xmlns:a16="http://schemas.microsoft.com/office/drawing/2014/main" val="10002"/>
                  </a:ext>
                </a:extLst>
              </a:tr>
              <a:tr h="587409">
                <a:tc>
                  <a:txBody>
                    <a:bodyPr/>
                    <a:lstStyle/>
                    <a:p>
                      <a:pPr marL="0" algn="l" defTabSz="914400" rtl="0" eaLnBrk="1" fontAlgn="b" latinLnBrk="0" hangingPunct="1">
                        <a:lnSpc>
                          <a:spcPct val="100000"/>
                        </a:lnSpc>
                      </a:pPr>
                      <a:r>
                        <a:rPr lang="pt-BR" sz="1600" b="0" strike="noStrike" kern="1200" spc="-1" dirty="0">
                          <a:solidFill>
                            <a:srgbClr val="000000"/>
                          </a:solidFill>
                          <a:uFill>
                            <a:solidFill>
                              <a:srgbClr val="FFFFFF"/>
                            </a:solidFill>
                          </a:uFill>
                          <a:latin typeface="Century Schoolbook"/>
                          <a:ea typeface="DejaVu Sans"/>
                          <a:cs typeface="+mn-cs"/>
                        </a:rPr>
                        <a:t>PCD_ID</a:t>
                      </a:r>
                    </a:p>
                  </a:txBody>
                  <a:tcPr marL="9525" marR="9525" marT="9525" marB="0" anchor="b">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marL="0" algn="l" defTabSz="914400" rtl="0" eaLnBrk="1" fontAlgn="b" latinLnBrk="0" hangingPunct="1">
                        <a:lnSpc>
                          <a:spcPct val="100000"/>
                        </a:lnSpc>
                      </a:pPr>
                      <a:r>
                        <a:rPr lang="pt-BR" sz="1600" b="0" strike="noStrike" kern="1200" spc="-1">
                          <a:solidFill>
                            <a:srgbClr val="000000"/>
                          </a:solidFill>
                          <a:uFill>
                            <a:solidFill>
                              <a:srgbClr val="FFFFFF"/>
                            </a:solidFill>
                          </a:uFill>
                          <a:latin typeface="Century Schoolbook"/>
                          <a:ea typeface="DejaVu Sans"/>
                          <a:cs typeface="+mn-cs"/>
                        </a:rPr>
                        <a:t>AUTO INCREMENT</a:t>
                      </a:r>
                    </a:p>
                  </a:txBody>
                  <a:tcPr marL="9525" marR="9525" marT="9525" marB="0" anchor="b">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marL="0" algn="l" defTabSz="914400" rtl="0" eaLnBrk="1" fontAlgn="b" latinLnBrk="0" hangingPunct="1">
                        <a:lnSpc>
                          <a:spcPct val="100000"/>
                        </a:lnSpc>
                      </a:pPr>
                      <a:r>
                        <a:rPr lang="pt-BR" sz="1600" b="0" strike="noStrike" kern="1200" spc="-1">
                          <a:solidFill>
                            <a:srgbClr val="000000"/>
                          </a:solidFill>
                          <a:uFill>
                            <a:solidFill>
                              <a:srgbClr val="FFFFFF"/>
                            </a:solidFill>
                          </a:uFill>
                          <a:latin typeface="Century Schoolbook"/>
                          <a:ea typeface="DejaVu Sans"/>
                          <a:cs typeface="+mn-cs"/>
                        </a:rPr>
                        <a:t>Código de identificação de cada PCD. Chave primária da tabela. </a:t>
                      </a:r>
                    </a:p>
                  </a:txBody>
                  <a:tcPr marL="9525" marR="9525" marT="9525" marB="0" anchor="b">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3"/>
                  </a:ext>
                </a:extLst>
              </a:tr>
              <a:tr h="514528">
                <a:tc>
                  <a:txBody>
                    <a:bodyPr/>
                    <a:lstStyle/>
                    <a:p>
                      <a:pPr marL="0" algn="l" defTabSz="914400" rtl="0" eaLnBrk="1" fontAlgn="b" latinLnBrk="0" hangingPunct="1">
                        <a:lnSpc>
                          <a:spcPct val="100000"/>
                        </a:lnSpc>
                      </a:pPr>
                      <a:r>
                        <a:rPr lang="pt-BR" sz="1600" b="0" strike="noStrike" kern="1200" spc="-1" dirty="0">
                          <a:solidFill>
                            <a:srgbClr val="000000"/>
                          </a:solidFill>
                          <a:uFill>
                            <a:solidFill>
                              <a:srgbClr val="FFFFFF"/>
                            </a:solidFill>
                          </a:uFill>
                          <a:latin typeface="Century Schoolbook"/>
                          <a:ea typeface="DejaVu Sans"/>
                          <a:cs typeface="+mn-cs"/>
                        </a:rPr>
                        <a:t>PCD_NOME</a:t>
                      </a:r>
                    </a:p>
                  </a:txBody>
                  <a:tcPr marL="9525" marR="9525" marT="9525" marB="0" anchor="b">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marL="0" algn="l" defTabSz="914400" rtl="0" eaLnBrk="1" fontAlgn="b" latinLnBrk="0" hangingPunct="1">
                        <a:lnSpc>
                          <a:spcPct val="100000"/>
                        </a:lnSpc>
                      </a:pPr>
                      <a:r>
                        <a:rPr lang="pt-BR" sz="1600" b="0" strike="noStrike" kern="1200" spc="-1" dirty="0">
                          <a:solidFill>
                            <a:srgbClr val="000000"/>
                          </a:solidFill>
                          <a:uFill>
                            <a:solidFill>
                              <a:srgbClr val="FFFFFF"/>
                            </a:solidFill>
                          </a:uFill>
                          <a:latin typeface="Century Schoolbook"/>
                          <a:ea typeface="DejaVu Sans"/>
                          <a:cs typeface="+mn-cs"/>
                        </a:rPr>
                        <a:t>VARCHAR(100)</a:t>
                      </a:r>
                    </a:p>
                  </a:txBody>
                  <a:tcPr marL="9525" marR="9525" marT="9525" marB="0" anchor="b">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marL="0" algn="l" defTabSz="914400" rtl="0" eaLnBrk="1" fontAlgn="b" latinLnBrk="0" hangingPunct="1">
                        <a:lnSpc>
                          <a:spcPct val="100000"/>
                        </a:lnSpc>
                      </a:pPr>
                      <a:r>
                        <a:rPr lang="pt-BR" sz="1600" b="0" strike="noStrike" kern="1200" spc="-1">
                          <a:solidFill>
                            <a:srgbClr val="000000"/>
                          </a:solidFill>
                          <a:uFill>
                            <a:solidFill>
                              <a:srgbClr val="FFFFFF"/>
                            </a:solidFill>
                          </a:uFill>
                          <a:latin typeface="Century Schoolbook"/>
                          <a:ea typeface="DejaVu Sans"/>
                          <a:cs typeface="+mn-cs"/>
                        </a:rPr>
                        <a:t>Nome da PCD a ser cadastrada.</a:t>
                      </a:r>
                    </a:p>
                  </a:txBody>
                  <a:tcPr marL="9525" marR="9525" marT="9525" marB="0" anchor="b">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4"/>
                  </a:ext>
                </a:extLst>
              </a:tr>
              <a:tr h="594047">
                <a:tc>
                  <a:txBody>
                    <a:bodyPr/>
                    <a:lstStyle/>
                    <a:p>
                      <a:pPr marL="0" algn="l" defTabSz="914400" rtl="0" eaLnBrk="1" fontAlgn="b" latinLnBrk="0" hangingPunct="1">
                        <a:lnSpc>
                          <a:spcPct val="100000"/>
                        </a:lnSpc>
                      </a:pPr>
                      <a:r>
                        <a:rPr lang="pt-BR" sz="1600" b="0" strike="noStrike" kern="1200" spc="-1" dirty="0">
                          <a:solidFill>
                            <a:srgbClr val="000000"/>
                          </a:solidFill>
                          <a:uFill>
                            <a:solidFill>
                              <a:srgbClr val="FFFFFF"/>
                            </a:solidFill>
                          </a:uFill>
                          <a:latin typeface="Century Schoolbook"/>
                          <a:ea typeface="DejaVu Sans"/>
                          <a:cs typeface="+mn-cs"/>
                        </a:rPr>
                        <a:t>PCD_LATITUDE</a:t>
                      </a:r>
                    </a:p>
                  </a:txBody>
                  <a:tcPr marL="9525" marR="9525" marT="9525" marB="0" anchor="b">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marL="0" algn="l" defTabSz="914400" rtl="0" eaLnBrk="1" fontAlgn="b" latinLnBrk="0" hangingPunct="1">
                        <a:lnSpc>
                          <a:spcPct val="100000"/>
                        </a:lnSpc>
                      </a:pPr>
                      <a:r>
                        <a:rPr lang="pt-BR" sz="1600" b="0" strike="noStrike" kern="1200" spc="-1" dirty="0">
                          <a:solidFill>
                            <a:srgbClr val="000000"/>
                          </a:solidFill>
                          <a:uFill>
                            <a:solidFill>
                              <a:srgbClr val="FFFFFF"/>
                            </a:solidFill>
                          </a:uFill>
                          <a:latin typeface="Century Schoolbook"/>
                          <a:ea typeface="DejaVu Sans"/>
                          <a:cs typeface="+mn-cs"/>
                        </a:rPr>
                        <a:t>VARCHAR(10)</a:t>
                      </a:r>
                    </a:p>
                  </a:txBody>
                  <a:tcPr marL="9525" marR="9525" marT="9525" marB="0" anchor="b">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marL="0" algn="l" defTabSz="914400" rtl="0" eaLnBrk="1" fontAlgn="b" latinLnBrk="0" hangingPunct="1">
                        <a:lnSpc>
                          <a:spcPct val="100000"/>
                        </a:lnSpc>
                      </a:pPr>
                      <a:r>
                        <a:rPr lang="pt-BR" sz="1600" b="0" strike="noStrike" kern="1200" spc="-1">
                          <a:solidFill>
                            <a:srgbClr val="000000"/>
                          </a:solidFill>
                          <a:uFill>
                            <a:solidFill>
                              <a:srgbClr val="FFFFFF"/>
                            </a:solidFill>
                          </a:uFill>
                          <a:latin typeface="Century Schoolbook"/>
                          <a:ea typeface="DejaVu Sans"/>
                          <a:cs typeface="+mn-cs"/>
                        </a:rPr>
                        <a:t>Latitude da PCD a ser cadastrada.</a:t>
                      </a:r>
                    </a:p>
                  </a:txBody>
                  <a:tcPr marL="9525" marR="9525" marT="9525" marB="0" anchor="b">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5"/>
                  </a:ext>
                </a:extLst>
              </a:tr>
              <a:tr h="673566">
                <a:tc>
                  <a:txBody>
                    <a:bodyPr/>
                    <a:lstStyle/>
                    <a:p>
                      <a:pPr marL="0" algn="l" defTabSz="914400" rtl="0" eaLnBrk="1" fontAlgn="b" latinLnBrk="0" hangingPunct="1">
                        <a:lnSpc>
                          <a:spcPct val="100000"/>
                        </a:lnSpc>
                      </a:pPr>
                      <a:r>
                        <a:rPr lang="pt-BR" sz="1600" b="0" strike="noStrike" kern="1200" spc="-1" dirty="0">
                          <a:solidFill>
                            <a:srgbClr val="000000"/>
                          </a:solidFill>
                          <a:uFill>
                            <a:solidFill>
                              <a:srgbClr val="FFFFFF"/>
                            </a:solidFill>
                          </a:uFill>
                          <a:latin typeface="Century Schoolbook"/>
                          <a:ea typeface="DejaVu Sans"/>
                          <a:cs typeface="+mn-cs"/>
                        </a:rPr>
                        <a:t>PCD_LONGITUDE</a:t>
                      </a:r>
                    </a:p>
                  </a:txBody>
                  <a:tcPr marL="9525" marR="9525" marT="9525" marB="0" anchor="b">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marL="0" algn="l" defTabSz="914400" rtl="0" eaLnBrk="1" fontAlgn="b" latinLnBrk="0" hangingPunct="1">
                        <a:lnSpc>
                          <a:spcPct val="100000"/>
                        </a:lnSpc>
                      </a:pPr>
                      <a:r>
                        <a:rPr lang="pt-BR" sz="1600" b="0" strike="noStrike" kern="1200" spc="-1" dirty="0">
                          <a:solidFill>
                            <a:srgbClr val="000000"/>
                          </a:solidFill>
                          <a:uFill>
                            <a:solidFill>
                              <a:srgbClr val="FFFFFF"/>
                            </a:solidFill>
                          </a:uFill>
                          <a:latin typeface="Century Schoolbook"/>
                          <a:ea typeface="DejaVu Sans"/>
                          <a:cs typeface="+mn-cs"/>
                        </a:rPr>
                        <a:t>VARCHAR(10)</a:t>
                      </a:r>
                    </a:p>
                  </a:txBody>
                  <a:tcPr marL="9525" marR="9525" marT="9525" marB="0" anchor="b">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marL="0" algn="l" defTabSz="914400" rtl="0" eaLnBrk="1" fontAlgn="b" latinLnBrk="0" hangingPunct="1">
                        <a:lnSpc>
                          <a:spcPct val="100000"/>
                        </a:lnSpc>
                      </a:pPr>
                      <a:r>
                        <a:rPr lang="pt-BR" sz="1600" b="0" strike="noStrike" kern="1200" spc="-1" dirty="0">
                          <a:solidFill>
                            <a:srgbClr val="000000"/>
                          </a:solidFill>
                          <a:uFill>
                            <a:solidFill>
                              <a:srgbClr val="FFFFFF"/>
                            </a:solidFill>
                          </a:uFill>
                          <a:latin typeface="Century Schoolbook"/>
                          <a:ea typeface="DejaVu Sans"/>
                          <a:cs typeface="+mn-cs"/>
                        </a:rPr>
                        <a:t>Longitude da PCD a ser cadastrada.</a:t>
                      </a:r>
                    </a:p>
                  </a:txBody>
                  <a:tcPr marL="9525" marR="9525" marT="9525" marB="0" anchor="b">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6"/>
                  </a:ext>
                </a:extLst>
              </a:tr>
              <a:tr h="600685">
                <a:tc>
                  <a:txBody>
                    <a:bodyPr/>
                    <a:lstStyle/>
                    <a:p>
                      <a:pPr marL="0" algn="l" defTabSz="914400" rtl="0" eaLnBrk="1" fontAlgn="b" latinLnBrk="0" hangingPunct="1">
                        <a:lnSpc>
                          <a:spcPct val="100000"/>
                        </a:lnSpc>
                      </a:pPr>
                      <a:r>
                        <a:rPr lang="pt-BR" sz="1600" b="0" strike="noStrike" kern="1200" spc="-1" dirty="0">
                          <a:solidFill>
                            <a:srgbClr val="000000"/>
                          </a:solidFill>
                          <a:uFill>
                            <a:solidFill>
                              <a:srgbClr val="FFFFFF"/>
                            </a:solidFill>
                          </a:uFill>
                          <a:latin typeface="Century Schoolbook"/>
                          <a:ea typeface="DejaVu Sans"/>
                          <a:cs typeface="+mn-cs"/>
                        </a:rPr>
                        <a:t>PCD_ESTADO</a:t>
                      </a:r>
                    </a:p>
                  </a:txBody>
                  <a:tcPr marL="9525" marR="9525" marT="9525" marB="0" anchor="b">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FFFFFF"/>
                    </a:solidFill>
                  </a:tcPr>
                </a:tc>
                <a:tc>
                  <a:txBody>
                    <a:bodyPr/>
                    <a:lstStyle/>
                    <a:p>
                      <a:pPr marL="0" algn="l" defTabSz="914400" rtl="0" eaLnBrk="1" fontAlgn="b" latinLnBrk="0" hangingPunct="1">
                        <a:lnSpc>
                          <a:spcPct val="100000"/>
                        </a:lnSpc>
                      </a:pPr>
                      <a:r>
                        <a:rPr lang="pt-BR" sz="1600" b="0" strike="noStrike" kern="1200" spc="-1">
                          <a:solidFill>
                            <a:srgbClr val="000000"/>
                          </a:solidFill>
                          <a:uFill>
                            <a:solidFill>
                              <a:srgbClr val="FFFFFF"/>
                            </a:solidFill>
                          </a:uFill>
                          <a:latin typeface="Century Schoolbook"/>
                          <a:ea typeface="DejaVu Sans"/>
                          <a:cs typeface="+mn-cs"/>
                        </a:rPr>
                        <a:t>VARCHAR(20)</a:t>
                      </a:r>
                    </a:p>
                  </a:txBody>
                  <a:tcPr marL="9525" marR="9525" marT="9525" marB="0" anchor="b">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FFFFFF"/>
                    </a:solidFill>
                  </a:tcPr>
                </a:tc>
                <a:tc>
                  <a:txBody>
                    <a:bodyPr/>
                    <a:lstStyle/>
                    <a:p>
                      <a:pPr marL="0" algn="l" defTabSz="914400" rtl="0" eaLnBrk="1" fontAlgn="b" latinLnBrk="0" hangingPunct="1">
                        <a:lnSpc>
                          <a:spcPct val="100000"/>
                        </a:lnSpc>
                      </a:pPr>
                      <a:r>
                        <a:rPr lang="pt-BR" sz="1600" b="0" strike="noStrike" kern="1200" spc="-1" dirty="0">
                          <a:solidFill>
                            <a:srgbClr val="000000"/>
                          </a:solidFill>
                          <a:uFill>
                            <a:solidFill>
                              <a:srgbClr val="FFFFFF"/>
                            </a:solidFill>
                          </a:uFill>
                          <a:latin typeface="Century Schoolbook"/>
                          <a:ea typeface="DejaVu Sans"/>
                          <a:cs typeface="+mn-cs"/>
                        </a:rPr>
                        <a:t>Nome completo ou sigla do estado em que a PCD a ser cadastrada está situada.</a:t>
                      </a:r>
                    </a:p>
                  </a:txBody>
                  <a:tcPr marL="9525" marR="9525" marT="9525" marB="0" anchor="b">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527804">
                <a:tc>
                  <a:txBody>
                    <a:bodyPr/>
                    <a:lstStyle/>
                    <a:p>
                      <a:pPr marL="0" algn="l" defTabSz="914400" rtl="0" eaLnBrk="1" fontAlgn="b" latinLnBrk="0" hangingPunct="1">
                        <a:lnSpc>
                          <a:spcPct val="100000"/>
                        </a:lnSpc>
                      </a:pPr>
                      <a:r>
                        <a:rPr lang="pt-BR" sz="1600" b="0" strike="noStrike" kern="1200" spc="-1" dirty="0">
                          <a:solidFill>
                            <a:srgbClr val="000000"/>
                          </a:solidFill>
                          <a:uFill>
                            <a:solidFill>
                              <a:srgbClr val="FFFFFF"/>
                            </a:solidFill>
                          </a:uFill>
                          <a:latin typeface="Century Schoolbook"/>
                          <a:ea typeface="DejaVu Sans"/>
                          <a:cs typeface="+mn-cs"/>
                        </a:rPr>
                        <a:t>PCD_CIDADE</a:t>
                      </a:r>
                    </a:p>
                  </a:txBody>
                  <a:tcPr marL="9525" marR="9525" marT="9525" marB="0" anchor="b">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solidFill>
                      <a:srgbClr val="FFFFFF"/>
                    </a:solidFill>
                  </a:tcPr>
                </a:tc>
                <a:tc>
                  <a:txBody>
                    <a:bodyPr/>
                    <a:lstStyle/>
                    <a:p>
                      <a:pPr marL="0" algn="l" defTabSz="914400" rtl="0" eaLnBrk="1" fontAlgn="b" latinLnBrk="0" hangingPunct="1">
                        <a:lnSpc>
                          <a:spcPct val="100000"/>
                        </a:lnSpc>
                      </a:pPr>
                      <a:r>
                        <a:rPr lang="pt-BR" sz="1600" b="0" strike="noStrike" kern="1200" spc="-1">
                          <a:solidFill>
                            <a:srgbClr val="000000"/>
                          </a:solidFill>
                          <a:uFill>
                            <a:solidFill>
                              <a:srgbClr val="FFFFFF"/>
                            </a:solidFill>
                          </a:uFill>
                          <a:latin typeface="Century Schoolbook"/>
                          <a:ea typeface="DejaVu Sans"/>
                          <a:cs typeface="+mn-cs"/>
                        </a:rPr>
                        <a:t>VARCHAR(50)</a:t>
                      </a:r>
                    </a:p>
                  </a:txBody>
                  <a:tcPr marL="9525" marR="9525" marT="9525" marB="0" anchor="b">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solidFill>
                      <a:srgbClr val="FFFFFF"/>
                    </a:solidFill>
                  </a:tcPr>
                </a:tc>
                <a:tc>
                  <a:txBody>
                    <a:bodyPr/>
                    <a:lstStyle/>
                    <a:p>
                      <a:pPr marL="0" algn="l" defTabSz="914400" rtl="0" eaLnBrk="1" fontAlgn="b" latinLnBrk="0" hangingPunct="1">
                        <a:lnSpc>
                          <a:spcPct val="100000"/>
                        </a:lnSpc>
                      </a:pPr>
                      <a:r>
                        <a:rPr lang="pt-BR" sz="1600" b="0" strike="noStrike" kern="1200" spc="-1" dirty="0">
                          <a:solidFill>
                            <a:srgbClr val="000000"/>
                          </a:solidFill>
                          <a:uFill>
                            <a:solidFill>
                              <a:srgbClr val="FFFFFF"/>
                            </a:solidFill>
                          </a:uFill>
                          <a:latin typeface="Century Schoolbook"/>
                          <a:ea typeface="DejaVu Sans"/>
                          <a:cs typeface="+mn-cs"/>
                        </a:rPr>
                        <a:t>Nome completo da cidade em que a PCD a ser cadastrada está situada.</a:t>
                      </a:r>
                    </a:p>
                  </a:txBody>
                  <a:tcPr marL="9525" marR="9525" marT="9525" marB="0" anchor="b">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947238722"/>
                  </a:ext>
                </a:extLst>
              </a:tr>
            </a:tbl>
          </a:graphicData>
        </a:graphic>
      </p:graphicFrame>
      <p:sp>
        <p:nvSpPr>
          <p:cNvPr id="145" name="CustomShape 3"/>
          <p:cNvSpPr/>
          <p:nvPr/>
        </p:nvSpPr>
        <p:spPr>
          <a:xfrm>
            <a:off x="7977022" y="6219360"/>
            <a:ext cx="2785320" cy="638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r>
              <a:rPr lang="pt-BR" sz="1800" b="0" strike="noStrike" spc="-1" dirty="0">
                <a:solidFill>
                  <a:srgbClr val="000000"/>
                </a:solidFill>
                <a:uFill>
                  <a:solidFill>
                    <a:srgbClr val="FFFFFF"/>
                  </a:solidFill>
                </a:uFill>
                <a:latin typeface="Century Schoolbook"/>
                <a:ea typeface="DejaVu Sans"/>
              </a:rPr>
              <a:t>Quantidade de atributos: </a:t>
            </a:r>
            <a:r>
              <a:rPr lang="pt-BR" spc="-1" dirty="0">
                <a:solidFill>
                  <a:srgbClr val="000000"/>
                </a:solidFill>
                <a:uFill>
                  <a:solidFill>
                    <a:srgbClr val="FFFFFF"/>
                  </a:solidFill>
                </a:uFill>
                <a:latin typeface="Century Schoolbook"/>
                <a:ea typeface="DejaVu Sans"/>
              </a:rPr>
              <a:t>05</a:t>
            </a:r>
            <a:endParaRPr lang="pt-BR" sz="1800" b="0" strike="noStrike" spc="-1" dirty="0">
              <a:solidFill>
                <a:srgbClr val="000000"/>
              </a:solidFill>
              <a:uFill>
                <a:solidFill>
                  <a:srgbClr val="FFFFFF"/>
                </a:solidFill>
              </a:uFill>
              <a:latin typeface="Arial"/>
            </a:endParaRPr>
          </a:p>
          <a:p>
            <a:pPr>
              <a:lnSpc>
                <a:spcPct val="100000"/>
              </a:lnSpc>
            </a:pPr>
            <a:r>
              <a:rPr lang="pt-BR" sz="1800" b="0" strike="noStrike" spc="-1" dirty="0">
                <a:solidFill>
                  <a:srgbClr val="000000"/>
                </a:solidFill>
                <a:uFill>
                  <a:solidFill>
                    <a:srgbClr val="FFFFFF"/>
                  </a:solidFill>
                </a:uFill>
                <a:latin typeface="Century Schoolbook"/>
                <a:ea typeface="DejaVu Sans"/>
              </a:rPr>
              <a:t>Quantidade de entidades:01</a:t>
            </a:r>
            <a:endParaRPr lang="pt-BR" sz="18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CustomShape 1"/>
          <p:cNvSpPr/>
          <p:nvPr/>
        </p:nvSpPr>
        <p:spPr>
          <a:xfrm>
            <a:off x="1655280" y="217988"/>
            <a:ext cx="9691920" cy="76230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90000"/>
              </a:lnSpc>
            </a:pPr>
            <a:r>
              <a:rPr lang="pt-BR" sz="4400" b="0" strike="noStrike" spc="-46" dirty="0">
                <a:uFill>
                  <a:solidFill>
                    <a:srgbClr val="FFFFFF"/>
                  </a:solidFill>
                </a:uFill>
                <a:latin typeface="Century Schoolbook"/>
                <a:ea typeface="DejaVu Sans"/>
              </a:rPr>
              <a:t>Dicionário do Banco de Dados</a:t>
            </a:r>
            <a:endParaRPr lang="pt-BR" sz="1800" b="0" strike="noStrike" spc="-1" dirty="0">
              <a:uFill>
                <a:solidFill>
                  <a:srgbClr val="FFFFFF"/>
                </a:solidFill>
              </a:uFill>
              <a:latin typeface="Arial"/>
            </a:endParaRPr>
          </a:p>
        </p:txBody>
      </p:sp>
      <p:pic>
        <p:nvPicPr>
          <p:cNvPr id="143" name="Imagem 3"/>
          <p:cNvPicPr/>
          <p:nvPr/>
        </p:nvPicPr>
        <p:blipFill>
          <a:blip r:embed="rId2"/>
          <a:stretch/>
        </p:blipFill>
        <p:spPr>
          <a:xfrm>
            <a:off x="11347200" y="69840"/>
            <a:ext cx="798840" cy="691560"/>
          </a:xfrm>
          <a:prstGeom prst="rect">
            <a:avLst/>
          </a:prstGeom>
          <a:ln>
            <a:noFill/>
          </a:ln>
        </p:spPr>
      </p:pic>
      <p:graphicFrame>
        <p:nvGraphicFramePr>
          <p:cNvPr id="144" name="Table 2"/>
          <p:cNvGraphicFramePr/>
          <p:nvPr>
            <p:extLst>
              <p:ext uri="{D42A27DB-BD31-4B8C-83A1-F6EECF244321}">
                <p14:modId xmlns:p14="http://schemas.microsoft.com/office/powerpoint/2010/main" val="2080867786"/>
              </p:ext>
            </p:extLst>
          </p:nvPr>
        </p:nvGraphicFramePr>
        <p:xfrm>
          <a:off x="665018" y="1269931"/>
          <a:ext cx="9809019" cy="4511643"/>
        </p:xfrm>
        <a:graphic>
          <a:graphicData uri="http://schemas.openxmlformats.org/drawingml/2006/table">
            <a:tbl>
              <a:tblPr/>
              <a:tblGrid>
                <a:gridCol w="1720780">
                  <a:extLst>
                    <a:ext uri="{9D8B030D-6E8A-4147-A177-3AD203B41FA5}">
                      <a16:colId xmlns:a16="http://schemas.microsoft.com/office/drawing/2014/main" val="20000"/>
                    </a:ext>
                  </a:extLst>
                </a:gridCol>
                <a:gridCol w="2556517">
                  <a:extLst>
                    <a:ext uri="{9D8B030D-6E8A-4147-A177-3AD203B41FA5}">
                      <a16:colId xmlns:a16="http://schemas.microsoft.com/office/drawing/2014/main" val="20001"/>
                    </a:ext>
                  </a:extLst>
                </a:gridCol>
                <a:gridCol w="5531722">
                  <a:extLst>
                    <a:ext uri="{9D8B030D-6E8A-4147-A177-3AD203B41FA5}">
                      <a16:colId xmlns:a16="http://schemas.microsoft.com/office/drawing/2014/main" val="20002"/>
                    </a:ext>
                  </a:extLst>
                </a:gridCol>
              </a:tblGrid>
              <a:tr h="440599">
                <a:tc gridSpan="3">
                  <a:txBody>
                    <a:bodyPr/>
                    <a:lstStyle/>
                    <a:p>
                      <a:pPr>
                        <a:lnSpc>
                          <a:spcPct val="100000"/>
                        </a:lnSpc>
                      </a:pPr>
                      <a:r>
                        <a:rPr lang="pt-BR" sz="1800" b="1" strike="noStrike" spc="-1" dirty="0">
                          <a:solidFill>
                            <a:srgbClr val="FFFFFF"/>
                          </a:solidFill>
                          <a:uFill>
                            <a:solidFill>
                              <a:srgbClr val="FFFFFF"/>
                            </a:solidFill>
                          </a:uFill>
                          <a:latin typeface="Century Schoolbook"/>
                          <a:ea typeface="DejaVu Sans"/>
                        </a:rPr>
                        <a:t>Entidade: SENSORES</a:t>
                      </a:r>
                      <a:endParaRPr lang="pt-BR" sz="1800" b="0" strike="noStrike" spc="-1" dirty="0">
                        <a:solidFill>
                          <a:srgbClr val="000000"/>
                        </a:solidFill>
                        <a:uFill>
                          <a:solidFill>
                            <a:srgbClr val="FFFFFF"/>
                          </a:solidFill>
                        </a:uFill>
                        <a:latin typeface="Arial"/>
                      </a:endParaRPr>
                    </a:p>
                  </a:txBody>
                  <a:tcPr marL="7920" marR="7920">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hMerge="1">
                  <a:txBody>
                    <a:bodyPr/>
                    <a:lstStyle/>
                    <a:p>
                      <a:endParaRPr lang="pt-BR"/>
                    </a:p>
                  </a:txBody>
                  <a:tcPr>
                    <a:solidFill>
                      <a:srgbClr val="729FCF"/>
                    </a:solidFill>
                  </a:tcPr>
                </a:tc>
                <a:tc hMerge="1">
                  <a:txBody>
                    <a:bodyPr/>
                    <a:lstStyle/>
                    <a:p>
                      <a:endParaRPr lang="pt-BR"/>
                    </a:p>
                  </a:txBody>
                  <a:tcPr>
                    <a:solidFill>
                      <a:srgbClr val="729FCF"/>
                    </a:solidFill>
                  </a:tcPr>
                </a:tc>
                <a:extLst>
                  <a:ext uri="{0D108BD9-81ED-4DB2-BD59-A6C34878D82A}">
                    <a16:rowId xmlns:a16="http://schemas.microsoft.com/office/drawing/2014/main" val="10000"/>
                  </a:ext>
                </a:extLst>
              </a:tr>
              <a:tr h="330427">
                <a:tc gridSpan="3">
                  <a:txBody>
                    <a:bodyPr/>
                    <a:lstStyle/>
                    <a:p>
                      <a:pPr>
                        <a:lnSpc>
                          <a:spcPct val="100000"/>
                        </a:lnSpc>
                      </a:pPr>
                      <a:r>
                        <a:rPr lang="pt-BR" sz="1800" b="1" strike="noStrike" spc="-1" dirty="0">
                          <a:solidFill>
                            <a:srgbClr val="FFFFFF"/>
                          </a:solidFill>
                          <a:uFill>
                            <a:solidFill>
                              <a:srgbClr val="FFFFFF"/>
                            </a:solidFill>
                          </a:uFill>
                          <a:latin typeface="Century Schoolbook"/>
                          <a:ea typeface="DejaVu Sans"/>
                        </a:rPr>
                        <a:t>Trigrama: SEN</a:t>
                      </a:r>
                      <a:endParaRPr lang="pt-BR" sz="1800" b="0" strike="noStrike" spc="-1" dirty="0">
                        <a:solidFill>
                          <a:srgbClr val="000000"/>
                        </a:solidFill>
                        <a:uFill>
                          <a:solidFill>
                            <a:srgbClr val="FFFFFF"/>
                          </a:solidFill>
                        </a:uFill>
                        <a:latin typeface="Arial"/>
                      </a:endParaRPr>
                    </a:p>
                  </a:txBody>
                  <a:tcPr marL="7920" marR="7920">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hMerge="1">
                  <a:txBody>
                    <a:bodyPr/>
                    <a:lstStyle/>
                    <a:p>
                      <a:endParaRPr lang="pt-BR"/>
                    </a:p>
                  </a:txBody>
                  <a:tcPr>
                    <a:solidFill>
                      <a:srgbClr val="729FCF"/>
                    </a:solidFill>
                  </a:tcPr>
                </a:tc>
                <a:tc hMerge="1">
                  <a:txBody>
                    <a:bodyPr/>
                    <a:lstStyle/>
                    <a:p>
                      <a:endParaRPr lang="pt-BR"/>
                    </a:p>
                  </a:txBody>
                  <a:tcPr>
                    <a:solidFill>
                      <a:srgbClr val="729FCF"/>
                    </a:solidFill>
                  </a:tcPr>
                </a:tc>
                <a:extLst>
                  <a:ext uri="{0D108BD9-81ED-4DB2-BD59-A6C34878D82A}">
                    <a16:rowId xmlns:a16="http://schemas.microsoft.com/office/drawing/2014/main" val="10001"/>
                  </a:ext>
                </a:extLst>
              </a:tr>
              <a:tr h="330427">
                <a:tc>
                  <a:txBody>
                    <a:bodyPr/>
                    <a:lstStyle/>
                    <a:p>
                      <a:pPr algn="ctr">
                        <a:lnSpc>
                          <a:spcPct val="100000"/>
                        </a:lnSpc>
                      </a:pPr>
                      <a:r>
                        <a:rPr lang="pt-BR" sz="1800" b="0" strike="noStrike" spc="-1">
                          <a:solidFill>
                            <a:srgbClr val="000000"/>
                          </a:solidFill>
                          <a:uFill>
                            <a:solidFill>
                              <a:srgbClr val="FFFFFF"/>
                            </a:solidFill>
                          </a:uFill>
                          <a:latin typeface="Century Schoolbook"/>
                          <a:ea typeface="DejaVu Sans"/>
                        </a:rPr>
                        <a:t>Atributo</a:t>
                      </a:r>
                      <a:endParaRPr lang="pt-BR" sz="1800" b="0" strike="noStrike" spc="-1">
                        <a:solidFill>
                          <a:srgbClr val="000000"/>
                        </a:solidFill>
                        <a:uFill>
                          <a:solidFill>
                            <a:srgbClr val="FFFFFF"/>
                          </a:solidFill>
                        </a:uFill>
                        <a:latin typeface="Arial"/>
                      </a:endParaRPr>
                    </a:p>
                  </a:txBody>
                  <a:tcPr marL="7920" marR="7920">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B1BEDD"/>
                    </a:solidFill>
                  </a:tcPr>
                </a:tc>
                <a:tc>
                  <a:txBody>
                    <a:bodyPr/>
                    <a:lstStyle/>
                    <a:p>
                      <a:pPr algn="ctr">
                        <a:lnSpc>
                          <a:spcPct val="100000"/>
                        </a:lnSpc>
                      </a:pPr>
                      <a:r>
                        <a:rPr lang="pt-BR" sz="1800" b="0" strike="noStrike" spc="-1">
                          <a:solidFill>
                            <a:srgbClr val="000000"/>
                          </a:solidFill>
                          <a:uFill>
                            <a:solidFill>
                              <a:srgbClr val="FFFFFF"/>
                            </a:solidFill>
                          </a:uFill>
                          <a:latin typeface="Century Schoolbook"/>
                          <a:ea typeface="DejaVu Sans"/>
                        </a:rPr>
                        <a:t>Domínio(Tamanho)</a:t>
                      </a:r>
                      <a:endParaRPr lang="pt-BR" sz="1800" b="0" strike="noStrike" spc="-1">
                        <a:solidFill>
                          <a:srgbClr val="000000"/>
                        </a:solidFill>
                        <a:uFill>
                          <a:solidFill>
                            <a:srgbClr val="FFFFFF"/>
                          </a:solidFill>
                        </a:uFill>
                        <a:latin typeface="Arial"/>
                      </a:endParaRPr>
                    </a:p>
                  </a:txBody>
                  <a:tcPr marL="7920" marR="7920">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B1BEDD"/>
                    </a:solidFill>
                  </a:tcPr>
                </a:tc>
                <a:tc>
                  <a:txBody>
                    <a:bodyPr/>
                    <a:lstStyle/>
                    <a:p>
                      <a:pPr algn="ctr">
                        <a:lnSpc>
                          <a:spcPct val="100000"/>
                        </a:lnSpc>
                      </a:pPr>
                      <a:r>
                        <a:rPr lang="pt-BR" sz="1800" b="0" strike="noStrike" spc="-1">
                          <a:solidFill>
                            <a:srgbClr val="000000"/>
                          </a:solidFill>
                          <a:uFill>
                            <a:solidFill>
                              <a:srgbClr val="FFFFFF"/>
                            </a:solidFill>
                          </a:uFill>
                          <a:latin typeface="Century Schoolbook"/>
                          <a:ea typeface="DejaVu Sans"/>
                        </a:rPr>
                        <a:t>Descrição</a:t>
                      </a:r>
                      <a:endParaRPr lang="pt-BR" sz="1800" b="0" strike="noStrike" spc="-1">
                        <a:solidFill>
                          <a:srgbClr val="000000"/>
                        </a:solidFill>
                        <a:uFill>
                          <a:solidFill>
                            <a:srgbClr val="FFFFFF"/>
                          </a:solidFill>
                        </a:uFill>
                        <a:latin typeface="Arial"/>
                      </a:endParaRPr>
                    </a:p>
                  </a:txBody>
                  <a:tcPr marL="7920" marR="7920">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B1BEDD"/>
                    </a:solidFill>
                  </a:tcPr>
                </a:tc>
                <a:extLst>
                  <a:ext uri="{0D108BD9-81ED-4DB2-BD59-A6C34878D82A}">
                    <a16:rowId xmlns:a16="http://schemas.microsoft.com/office/drawing/2014/main" val="10002"/>
                  </a:ext>
                </a:extLst>
              </a:tr>
              <a:tr h="834881">
                <a:tc>
                  <a:txBody>
                    <a:bodyPr/>
                    <a:lstStyle/>
                    <a:p>
                      <a:pPr marL="0" algn="l" defTabSz="914400" rtl="0" eaLnBrk="1" fontAlgn="b" latinLnBrk="0" hangingPunct="1">
                        <a:lnSpc>
                          <a:spcPct val="100000"/>
                        </a:lnSpc>
                      </a:pPr>
                      <a:r>
                        <a:rPr lang="pt-BR" sz="1600" b="0" strike="noStrike" kern="1200" spc="-1" dirty="0">
                          <a:solidFill>
                            <a:srgbClr val="000000"/>
                          </a:solidFill>
                          <a:uFill>
                            <a:solidFill>
                              <a:srgbClr val="FFFFFF"/>
                            </a:solidFill>
                          </a:uFill>
                          <a:latin typeface="Century Schoolbook"/>
                          <a:ea typeface="DejaVu Sans"/>
                          <a:cs typeface="+mn-cs"/>
                        </a:rPr>
                        <a:t>SEN_ID</a:t>
                      </a:r>
                    </a:p>
                  </a:txBody>
                  <a:tcPr marL="9525" marR="9525" marT="9525" marB="0" anchor="b">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marL="0" algn="l" defTabSz="914400" rtl="0" eaLnBrk="1" fontAlgn="b" latinLnBrk="0" hangingPunct="1">
                        <a:lnSpc>
                          <a:spcPct val="100000"/>
                        </a:lnSpc>
                      </a:pPr>
                      <a:r>
                        <a:rPr lang="pt-BR" sz="1600" b="0" strike="noStrike" kern="1200" spc="-1">
                          <a:solidFill>
                            <a:srgbClr val="000000"/>
                          </a:solidFill>
                          <a:uFill>
                            <a:solidFill>
                              <a:srgbClr val="FFFFFF"/>
                            </a:solidFill>
                          </a:uFill>
                          <a:latin typeface="Century Schoolbook"/>
                          <a:ea typeface="DejaVu Sans"/>
                          <a:cs typeface="+mn-cs"/>
                        </a:rPr>
                        <a:t>AUTO INCREMENT</a:t>
                      </a:r>
                    </a:p>
                  </a:txBody>
                  <a:tcPr marL="9525" marR="9525" marT="9525" marB="0" anchor="b">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marL="0" algn="l" defTabSz="914400" rtl="0" eaLnBrk="1" fontAlgn="b" latinLnBrk="0" hangingPunct="1">
                        <a:lnSpc>
                          <a:spcPct val="100000"/>
                        </a:lnSpc>
                      </a:pPr>
                      <a:r>
                        <a:rPr lang="pt-BR" sz="1600" b="0" strike="noStrike" kern="1200" spc="-1" dirty="0">
                          <a:solidFill>
                            <a:srgbClr val="000000"/>
                          </a:solidFill>
                          <a:uFill>
                            <a:solidFill>
                              <a:srgbClr val="FFFFFF"/>
                            </a:solidFill>
                          </a:uFill>
                          <a:latin typeface="Century Schoolbook"/>
                          <a:ea typeface="DejaVu Sans"/>
                          <a:cs typeface="+mn-cs"/>
                        </a:rPr>
                        <a:t>Código do sensor a ser cadastrado. Chave primária da tabela.</a:t>
                      </a:r>
                    </a:p>
                  </a:txBody>
                  <a:tcPr marL="9525" marR="9525" marT="9525" marB="0" anchor="b">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3"/>
                  </a:ext>
                </a:extLst>
              </a:tr>
              <a:tr h="834881">
                <a:tc>
                  <a:txBody>
                    <a:bodyPr/>
                    <a:lstStyle/>
                    <a:p>
                      <a:pPr marL="0" algn="l" defTabSz="914400" rtl="0" eaLnBrk="1" fontAlgn="b" latinLnBrk="0" hangingPunct="1">
                        <a:lnSpc>
                          <a:spcPct val="100000"/>
                        </a:lnSpc>
                      </a:pPr>
                      <a:r>
                        <a:rPr lang="pt-BR" sz="1600" b="0" strike="noStrike" kern="1200" spc="-1" dirty="0">
                          <a:solidFill>
                            <a:srgbClr val="000000"/>
                          </a:solidFill>
                          <a:uFill>
                            <a:solidFill>
                              <a:srgbClr val="FFFFFF"/>
                            </a:solidFill>
                          </a:uFill>
                          <a:latin typeface="Century Schoolbook"/>
                          <a:ea typeface="DejaVu Sans"/>
                          <a:cs typeface="+mn-cs"/>
                        </a:rPr>
                        <a:t>SEN_UNIDADE_MEDIDA</a:t>
                      </a:r>
                    </a:p>
                  </a:txBody>
                  <a:tcPr marL="9525" marR="9525" marT="9525" marB="0" anchor="b">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marL="0" algn="l" defTabSz="914400" rtl="0" eaLnBrk="1" fontAlgn="b" latinLnBrk="0" hangingPunct="1">
                        <a:lnSpc>
                          <a:spcPct val="100000"/>
                        </a:lnSpc>
                      </a:pPr>
                      <a:r>
                        <a:rPr lang="pt-BR" sz="1600" b="0" strike="noStrike" kern="1200" spc="-1" dirty="0">
                          <a:solidFill>
                            <a:srgbClr val="000000"/>
                          </a:solidFill>
                          <a:uFill>
                            <a:solidFill>
                              <a:srgbClr val="FFFFFF"/>
                            </a:solidFill>
                          </a:uFill>
                          <a:latin typeface="Century Schoolbook"/>
                          <a:ea typeface="DejaVu Sans"/>
                          <a:cs typeface="+mn-cs"/>
                        </a:rPr>
                        <a:t>VARCHAR(100)</a:t>
                      </a:r>
                    </a:p>
                  </a:txBody>
                  <a:tcPr marL="9525" marR="9525" marT="9525" marB="0" anchor="b">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marL="0" algn="l" defTabSz="914400" rtl="0" eaLnBrk="1" fontAlgn="b" latinLnBrk="0" hangingPunct="1">
                        <a:lnSpc>
                          <a:spcPct val="100000"/>
                        </a:lnSpc>
                      </a:pPr>
                      <a:r>
                        <a:rPr lang="pt-BR" sz="1600" b="0" strike="noStrike" kern="1200" spc="-1" dirty="0">
                          <a:solidFill>
                            <a:srgbClr val="000000"/>
                          </a:solidFill>
                          <a:uFill>
                            <a:solidFill>
                              <a:srgbClr val="FFFFFF"/>
                            </a:solidFill>
                          </a:uFill>
                          <a:latin typeface="Century Schoolbook"/>
                          <a:ea typeface="DejaVu Sans"/>
                          <a:cs typeface="+mn-cs"/>
                        </a:rPr>
                        <a:t>Unidade de medida do sensor a ser cadastrado.</a:t>
                      </a:r>
                    </a:p>
                  </a:txBody>
                  <a:tcPr marL="9525" marR="9525" marT="9525" marB="0" anchor="b">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4"/>
                  </a:ext>
                </a:extLst>
              </a:tr>
              <a:tr h="834881">
                <a:tc>
                  <a:txBody>
                    <a:bodyPr/>
                    <a:lstStyle/>
                    <a:p>
                      <a:pPr marL="0" algn="l" defTabSz="914400" rtl="0" eaLnBrk="1" fontAlgn="b" latinLnBrk="0" hangingPunct="1">
                        <a:lnSpc>
                          <a:spcPct val="100000"/>
                        </a:lnSpc>
                      </a:pPr>
                      <a:r>
                        <a:rPr lang="pt-BR" sz="1600" b="0" strike="noStrike" kern="1200" spc="-1">
                          <a:solidFill>
                            <a:srgbClr val="000000"/>
                          </a:solidFill>
                          <a:uFill>
                            <a:solidFill>
                              <a:srgbClr val="FFFFFF"/>
                            </a:solidFill>
                          </a:uFill>
                          <a:latin typeface="Century Schoolbook"/>
                          <a:ea typeface="DejaVu Sans"/>
                          <a:cs typeface="+mn-cs"/>
                        </a:rPr>
                        <a:t>SEN_PCD_ID</a:t>
                      </a:r>
                    </a:p>
                  </a:txBody>
                  <a:tcPr marL="9525" marR="9525" marT="9525" marB="0" anchor="b">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marL="0" algn="l" defTabSz="914400" rtl="0" eaLnBrk="1" fontAlgn="b" latinLnBrk="0" hangingPunct="1">
                        <a:lnSpc>
                          <a:spcPct val="100000"/>
                        </a:lnSpc>
                      </a:pPr>
                      <a:r>
                        <a:rPr lang="pt-BR" sz="1600" b="0" strike="noStrike" kern="1200" spc="-1" dirty="0">
                          <a:solidFill>
                            <a:srgbClr val="000000"/>
                          </a:solidFill>
                          <a:uFill>
                            <a:solidFill>
                              <a:srgbClr val="FFFFFF"/>
                            </a:solidFill>
                          </a:uFill>
                          <a:latin typeface="Century Schoolbook"/>
                          <a:ea typeface="DejaVu Sans"/>
                          <a:cs typeface="+mn-cs"/>
                        </a:rPr>
                        <a:t>AUTO INCREMENT</a:t>
                      </a:r>
                    </a:p>
                  </a:txBody>
                  <a:tcPr marL="9525" marR="9525" marT="9525" marB="0" anchor="b">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marL="0" algn="l" defTabSz="914400" rtl="0" eaLnBrk="1" fontAlgn="b" latinLnBrk="0" hangingPunct="1">
                        <a:lnSpc>
                          <a:spcPct val="100000"/>
                        </a:lnSpc>
                      </a:pPr>
                      <a:r>
                        <a:rPr lang="pt-BR" sz="1600" b="0" strike="noStrike" kern="1200" spc="-1" dirty="0">
                          <a:solidFill>
                            <a:srgbClr val="000000"/>
                          </a:solidFill>
                          <a:uFill>
                            <a:solidFill>
                              <a:srgbClr val="FFFFFF"/>
                            </a:solidFill>
                          </a:uFill>
                          <a:latin typeface="Century Schoolbook"/>
                          <a:ea typeface="DejaVu Sans"/>
                          <a:cs typeface="+mn-cs"/>
                        </a:rPr>
                        <a:t>Código de identificação de cada PCD. Chave estrangeira da Tabela "PCDs".</a:t>
                      </a:r>
                    </a:p>
                  </a:txBody>
                  <a:tcPr marL="9525" marR="9525" marT="9525" marB="0" anchor="b">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5"/>
                  </a:ext>
                </a:extLst>
              </a:tr>
              <a:tr h="834881">
                <a:tc>
                  <a:txBody>
                    <a:bodyPr/>
                    <a:lstStyle/>
                    <a:p>
                      <a:pPr marL="0" algn="l" defTabSz="914400" rtl="0" eaLnBrk="1" fontAlgn="b" latinLnBrk="0" hangingPunct="1">
                        <a:lnSpc>
                          <a:spcPct val="100000"/>
                        </a:lnSpc>
                      </a:pPr>
                      <a:r>
                        <a:rPr lang="pt-BR" sz="1600" b="0" strike="noStrike" kern="1200" spc="-1">
                          <a:solidFill>
                            <a:srgbClr val="000000"/>
                          </a:solidFill>
                          <a:uFill>
                            <a:solidFill>
                              <a:srgbClr val="FFFFFF"/>
                            </a:solidFill>
                          </a:uFill>
                          <a:latin typeface="Century Schoolbook"/>
                          <a:ea typeface="DejaVu Sans"/>
                          <a:cs typeface="+mn-cs"/>
                        </a:rPr>
                        <a:t>SEN_TIPO</a:t>
                      </a:r>
                    </a:p>
                  </a:txBody>
                  <a:tcPr marL="9525" marR="9525" marT="9525" marB="0" anchor="b">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marL="0" algn="l" defTabSz="914400" rtl="0" eaLnBrk="1" fontAlgn="b" latinLnBrk="0" hangingPunct="1">
                        <a:lnSpc>
                          <a:spcPct val="100000"/>
                        </a:lnSpc>
                      </a:pPr>
                      <a:r>
                        <a:rPr lang="pt-BR" sz="1600" b="0" strike="noStrike" kern="1200" spc="-1">
                          <a:solidFill>
                            <a:srgbClr val="000000"/>
                          </a:solidFill>
                          <a:uFill>
                            <a:solidFill>
                              <a:srgbClr val="FFFFFF"/>
                            </a:solidFill>
                          </a:uFill>
                          <a:latin typeface="Century Schoolbook"/>
                          <a:ea typeface="DejaVu Sans"/>
                          <a:cs typeface="+mn-cs"/>
                        </a:rPr>
                        <a:t>VARCHAR(100)</a:t>
                      </a:r>
                    </a:p>
                  </a:txBody>
                  <a:tcPr marL="9525" marR="9525" marT="9525" marB="0" anchor="b">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marL="0" algn="l" defTabSz="914400" rtl="0" eaLnBrk="1" fontAlgn="b" latinLnBrk="0" hangingPunct="1">
                        <a:lnSpc>
                          <a:spcPct val="100000"/>
                        </a:lnSpc>
                      </a:pPr>
                      <a:r>
                        <a:rPr lang="pt-BR" sz="1600" b="0" strike="noStrike" kern="1200" spc="-1" dirty="0">
                          <a:solidFill>
                            <a:srgbClr val="000000"/>
                          </a:solidFill>
                          <a:uFill>
                            <a:solidFill>
                              <a:srgbClr val="FFFFFF"/>
                            </a:solidFill>
                          </a:uFill>
                          <a:latin typeface="Century Schoolbook"/>
                          <a:ea typeface="DejaVu Sans"/>
                          <a:cs typeface="+mn-cs"/>
                        </a:rPr>
                        <a:t>Funcinalidade do sensor a ser cadastrado.</a:t>
                      </a:r>
                    </a:p>
                  </a:txBody>
                  <a:tcPr marL="9525" marR="9525" marT="9525" marB="0" anchor="b">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6"/>
                  </a:ext>
                </a:extLst>
              </a:tr>
            </a:tbl>
          </a:graphicData>
        </a:graphic>
      </p:graphicFrame>
      <p:sp>
        <p:nvSpPr>
          <p:cNvPr id="145" name="CustomShape 3"/>
          <p:cNvSpPr/>
          <p:nvPr/>
        </p:nvSpPr>
        <p:spPr>
          <a:xfrm>
            <a:off x="7977022" y="6219360"/>
            <a:ext cx="2785320" cy="638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r>
              <a:rPr lang="pt-BR" sz="1800" b="0" strike="noStrike" spc="-1" dirty="0">
                <a:solidFill>
                  <a:srgbClr val="000000"/>
                </a:solidFill>
                <a:uFill>
                  <a:solidFill>
                    <a:srgbClr val="FFFFFF"/>
                  </a:solidFill>
                </a:uFill>
                <a:latin typeface="Century Schoolbook"/>
                <a:ea typeface="DejaVu Sans"/>
              </a:rPr>
              <a:t>Quantidade de atributos: </a:t>
            </a:r>
            <a:r>
              <a:rPr lang="pt-BR" spc="-1" dirty="0">
                <a:solidFill>
                  <a:srgbClr val="000000"/>
                </a:solidFill>
                <a:uFill>
                  <a:solidFill>
                    <a:srgbClr val="FFFFFF"/>
                  </a:solidFill>
                </a:uFill>
                <a:latin typeface="Century Schoolbook"/>
                <a:ea typeface="DejaVu Sans"/>
              </a:rPr>
              <a:t>04</a:t>
            </a:r>
            <a:endParaRPr lang="pt-BR" sz="1800" b="0" strike="noStrike" spc="-1" dirty="0">
              <a:solidFill>
                <a:srgbClr val="000000"/>
              </a:solidFill>
              <a:uFill>
                <a:solidFill>
                  <a:srgbClr val="FFFFFF"/>
                </a:solidFill>
              </a:uFill>
              <a:latin typeface="Arial"/>
            </a:endParaRPr>
          </a:p>
          <a:p>
            <a:pPr>
              <a:lnSpc>
                <a:spcPct val="100000"/>
              </a:lnSpc>
            </a:pPr>
            <a:r>
              <a:rPr lang="pt-BR" sz="1800" b="0" strike="noStrike" spc="-1" dirty="0">
                <a:solidFill>
                  <a:srgbClr val="000000"/>
                </a:solidFill>
                <a:uFill>
                  <a:solidFill>
                    <a:srgbClr val="FFFFFF"/>
                  </a:solidFill>
                </a:uFill>
                <a:latin typeface="Century Schoolbook"/>
                <a:ea typeface="DejaVu Sans"/>
              </a:rPr>
              <a:t>Quantidade de entidades:01</a:t>
            </a:r>
            <a:endParaRPr lang="pt-BR"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53654547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CustomShape 1"/>
          <p:cNvSpPr/>
          <p:nvPr/>
        </p:nvSpPr>
        <p:spPr>
          <a:xfrm>
            <a:off x="1835390" y="747545"/>
            <a:ext cx="9691920" cy="76230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90000"/>
              </a:lnSpc>
            </a:pPr>
            <a:r>
              <a:rPr lang="pt-BR" sz="4400" b="0" strike="noStrike" spc="-46" dirty="0">
                <a:uFill>
                  <a:solidFill>
                    <a:srgbClr val="FFFFFF"/>
                  </a:solidFill>
                </a:uFill>
                <a:latin typeface="Century Schoolbook"/>
                <a:ea typeface="DejaVu Sans"/>
              </a:rPr>
              <a:t>Dicionário do Banco de Dados</a:t>
            </a:r>
            <a:endParaRPr lang="pt-BR" sz="1800" b="0" strike="noStrike" spc="-1" dirty="0">
              <a:uFill>
                <a:solidFill>
                  <a:srgbClr val="FFFFFF"/>
                </a:solidFill>
              </a:uFill>
              <a:latin typeface="Arial"/>
            </a:endParaRPr>
          </a:p>
        </p:txBody>
      </p:sp>
      <p:pic>
        <p:nvPicPr>
          <p:cNvPr id="143" name="Imagem 3"/>
          <p:cNvPicPr/>
          <p:nvPr/>
        </p:nvPicPr>
        <p:blipFill>
          <a:blip r:embed="rId2"/>
          <a:stretch/>
        </p:blipFill>
        <p:spPr>
          <a:xfrm>
            <a:off x="11347200" y="69840"/>
            <a:ext cx="798840" cy="691560"/>
          </a:xfrm>
          <a:prstGeom prst="rect">
            <a:avLst/>
          </a:prstGeom>
          <a:ln>
            <a:noFill/>
          </a:ln>
        </p:spPr>
      </p:pic>
      <p:graphicFrame>
        <p:nvGraphicFramePr>
          <p:cNvPr id="144" name="Table 2"/>
          <p:cNvGraphicFramePr/>
          <p:nvPr>
            <p:extLst>
              <p:ext uri="{D42A27DB-BD31-4B8C-83A1-F6EECF244321}">
                <p14:modId xmlns:p14="http://schemas.microsoft.com/office/powerpoint/2010/main" val="468622977"/>
              </p:ext>
            </p:extLst>
          </p:nvPr>
        </p:nvGraphicFramePr>
        <p:xfrm>
          <a:off x="775854" y="2028329"/>
          <a:ext cx="9809019" cy="3601923"/>
        </p:xfrm>
        <a:graphic>
          <a:graphicData uri="http://schemas.openxmlformats.org/drawingml/2006/table">
            <a:tbl>
              <a:tblPr/>
              <a:tblGrid>
                <a:gridCol w="1720780">
                  <a:extLst>
                    <a:ext uri="{9D8B030D-6E8A-4147-A177-3AD203B41FA5}">
                      <a16:colId xmlns:a16="http://schemas.microsoft.com/office/drawing/2014/main" val="20000"/>
                    </a:ext>
                  </a:extLst>
                </a:gridCol>
                <a:gridCol w="2556517">
                  <a:extLst>
                    <a:ext uri="{9D8B030D-6E8A-4147-A177-3AD203B41FA5}">
                      <a16:colId xmlns:a16="http://schemas.microsoft.com/office/drawing/2014/main" val="20001"/>
                    </a:ext>
                  </a:extLst>
                </a:gridCol>
                <a:gridCol w="5531722">
                  <a:extLst>
                    <a:ext uri="{9D8B030D-6E8A-4147-A177-3AD203B41FA5}">
                      <a16:colId xmlns:a16="http://schemas.microsoft.com/office/drawing/2014/main" val="20002"/>
                    </a:ext>
                  </a:extLst>
                </a:gridCol>
              </a:tblGrid>
              <a:tr h="330427">
                <a:tc gridSpan="3">
                  <a:txBody>
                    <a:bodyPr/>
                    <a:lstStyle/>
                    <a:p>
                      <a:pPr>
                        <a:lnSpc>
                          <a:spcPct val="100000"/>
                        </a:lnSpc>
                      </a:pPr>
                      <a:r>
                        <a:rPr lang="pt-BR" sz="1800" b="1" strike="noStrike" spc="-1" dirty="0">
                          <a:solidFill>
                            <a:srgbClr val="FFFFFF"/>
                          </a:solidFill>
                          <a:uFill>
                            <a:solidFill>
                              <a:srgbClr val="FFFFFF"/>
                            </a:solidFill>
                          </a:uFill>
                          <a:latin typeface="Century Schoolbook"/>
                          <a:ea typeface="DejaVu Sans"/>
                        </a:rPr>
                        <a:t>Entidade: MEDIÇÕES</a:t>
                      </a:r>
                      <a:endParaRPr lang="pt-BR" sz="1800" b="0" strike="noStrike" spc="-1" dirty="0">
                        <a:solidFill>
                          <a:srgbClr val="000000"/>
                        </a:solidFill>
                        <a:uFill>
                          <a:solidFill>
                            <a:srgbClr val="FFFFFF"/>
                          </a:solidFill>
                        </a:uFill>
                        <a:latin typeface="Arial"/>
                      </a:endParaRPr>
                    </a:p>
                  </a:txBody>
                  <a:tcPr marL="7920" marR="7920">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hMerge="1">
                  <a:txBody>
                    <a:bodyPr/>
                    <a:lstStyle/>
                    <a:p>
                      <a:endParaRPr lang="pt-BR"/>
                    </a:p>
                  </a:txBody>
                  <a:tcPr>
                    <a:solidFill>
                      <a:srgbClr val="729FCF"/>
                    </a:solidFill>
                  </a:tcPr>
                </a:tc>
                <a:tc hMerge="1">
                  <a:txBody>
                    <a:bodyPr/>
                    <a:lstStyle/>
                    <a:p>
                      <a:endParaRPr lang="pt-BR"/>
                    </a:p>
                  </a:txBody>
                  <a:tcPr>
                    <a:solidFill>
                      <a:srgbClr val="729FCF"/>
                    </a:solidFill>
                  </a:tcPr>
                </a:tc>
                <a:extLst>
                  <a:ext uri="{0D108BD9-81ED-4DB2-BD59-A6C34878D82A}">
                    <a16:rowId xmlns:a16="http://schemas.microsoft.com/office/drawing/2014/main" val="10000"/>
                  </a:ext>
                </a:extLst>
              </a:tr>
              <a:tr h="330427">
                <a:tc gridSpan="3">
                  <a:txBody>
                    <a:bodyPr/>
                    <a:lstStyle/>
                    <a:p>
                      <a:pPr>
                        <a:lnSpc>
                          <a:spcPct val="100000"/>
                        </a:lnSpc>
                      </a:pPr>
                      <a:r>
                        <a:rPr lang="pt-BR" sz="1800" b="1" strike="noStrike" spc="-1" dirty="0">
                          <a:solidFill>
                            <a:srgbClr val="FFFFFF"/>
                          </a:solidFill>
                          <a:uFill>
                            <a:solidFill>
                              <a:srgbClr val="FFFFFF"/>
                            </a:solidFill>
                          </a:uFill>
                          <a:latin typeface="Century Schoolbook"/>
                          <a:ea typeface="DejaVu Sans"/>
                        </a:rPr>
                        <a:t>Trigrama: MED</a:t>
                      </a:r>
                      <a:endParaRPr lang="pt-BR" sz="1800" b="0" strike="noStrike" spc="-1" dirty="0">
                        <a:solidFill>
                          <a:srgbClr val="000000"/>
                        </a:solidFill>
                        <a:uFill>
                          <a:solidFill>
                            <a:srgbClr val="FFFFFF"/>
                          </a:solidFill>
                        </a:uFill>
                        <a:latin typeface="Arial"/>
                      </a:endParaRPr>
                    </a:p>
                  </a:txBody>
                  <a:tcPr marL="7920" marR="7920">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hMerge="1">
                  <a:txBody>
                    <a:bodyPr/>
                    <a:lstStyle/>
                    <a:p>
                      <a:endParaRPr lang="pt-BR"/>
                    </a:p>
                  </a:txBody>
                  <a:tcPr>
                    <a:solidFill>
                      <a:srgbClr val="729FCF"/>
                    </a:solidFill>
                  </a:tcPr>
                </a:tc>
                <a:tc hMerge="1">
                  <a:txBody>
                    <a:bodyPr/>
                    <a:lstStyle/>
                    <a:p>
                      <a:endParaRPr lang="pt-BR"/>
                    </a:p>
                  </a:txBody>
                  <a:tcPr>
                    <a:solidFill>
                      <a:srgbClr val="729FCF"/>
                    </a:solidFill>
                  </a:tcPr>
                </a:tc>
                <a:extLst>
                  <a:ext uri="{0D108BD9-81ED-4DB2-BD59-A6C34878D82A}">
                    <a16:rowId xmlns:a16="http://schemas.microsoft.com/office/drawing/2014/main" val="10001"/>
                  </a:ext>
                </a:extLst>
              </a:tr>
              <a:tr h="330427">
                <a:tc>
                  <a:txBody>
                    <a:bodyPr/>
                    <a:lstStyle/>
                    <a:p>
                      <a:pPr algn="ctr">
                        <a:lnSpc>
                          <a:spcPct val="100000"/>
                        </a:lnSpc>
                      </a:pPr>
                      <a:r>
                        <a:rPr lang="pt-BR" sz="1800" b="0" strike="noStrike" spc="-1">
                          <a:solidFill>
                            <a:srgbClr val="000000"/>
                          </a:solidFill>
                          <a:uFill>
                            <a:solidFill>
                              <a:srgbClr val="FFFFFF"/>
                            </a:solidFill>
                          </a:uFill>
                          <a:latin typeface="Century Schoolbook"/>
                          <a:ea typeface="DejaVu Sans"/>
                        </a:rPr>
                        <a:t>Atributo</a:t>
                      </a:r>
                      <a:endParaRPr lang="pt-BR" sz="1800" b="0" strike="noStrike" spc="-1">
                        <a:solidFill>
                          <a:srgbClr val="000000"/>
                        </a:solidFill>
                        <a:uFill>
                          <a:solidFill>
                            <a:srgbClr val="FFFFFF"/>
                          </a:solidFill>
                        </a:uFill>
                        <a:latin typeface="Arial"/>
                      </a:endParaRPr>
                    </a:p>
                  </a:txBody>
                  <a:tcPr marL="7920" marR="7920">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B1BEDD"/>
                    </a:solidFill>
                  </a:tcPr>
                </a:tc>
                <a:tc>
                  <a:txBody>
                    <a:bodyPr/>
                    <a:lstStyle/>
                    <a:p>
                      <a:pPr algn="ctr">
                        <a:lnSpc>
                          <a:spcPct val="100000"/>
                        </a:lnSpc>
                      </a:pPr>
                      <a:r>
                        <a:rPr lang="pt-BR" sz="1800" b="0" strike="noStrike" spc="-1">
                          <a:solidFill>
                            <a:srgbClr val="000000"/>
                          </a:solidFill>
                          <a:uFill>
                            <a:solidFill>
                              <a:srgbClr val="FFFFFF"/>
                            </a:solidFill>
                          </a:uFill>
                          <a:latin typeface="Century Schoolbook"/>
                          <a:ea typeface="DejaVu Sans"/>
                        </a:rPr>
                        <a:t>Domínio(Tamanho)</a:t>
                      </a:r>
                      <a:endParaRPr lang="pt-BR" sz="1800" b="0" strike="noStrike" spc="-1">
                        <a:solidFill>
                          <a:srgbClr val="000000"/>
                        </a:solidFill>
                        <a:uFill>
                          <a:solidFill>
                            <a:srgbClr val="FFFFFF"/>
                          </a:solidFill>
                        </a:uFill>
                        <a:latin typeface="Arial"/>
                      </a:endParaRPr>
                    </a:p>
                  </a:txBody>
                  <a:tcPr marL="7920" marR="7920">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B1BEDD"/>
                    </a:solidFill>
                  </a:tcPr>
                </a:tc>
                <a:tc>
                  <a:txBody>
                    <a:bodyPr/>
                    <a:lstStyle/>
                    <a:p>
                      <a:pPr algn="ctr">
                        <a:lnSpc>
                          <a:spcPct val="100000"/>
                        </a:lnSpc>
                      </a:pPr>
                      <a:r>
                        <a:rPr lang="pt-BR" sz="1800" b="0" strike="noStrike" spc="-1">
                          <a:solidFill>
                            <a:srgbClr val="000000"/>
                          </a:solidFill>
                          <a:uFill>
                            <a:solidFill>
                              <a:srgbClr val="FFFFFF"/>
                            </a:solidFill>
                          </a:uFill>
                          <a:latin typeface="Century Schoolbook"/>
                          <a:ea typeface="DejaVu Sans"/>
                        </a:rPr>
                        <a:t>Descrição</a:t>
                      </a:r>
                      <a:endParaRPr lang="pt-BR" sz="1800" b="0" strike="noStrike" spc="-1">
                        <a:solidFill>
                          <a:srgbClr val="000000"/>
                        </a:solidFill>
                        <a:uFill>
                          <a:solidFill>
                            <a:srgbClr val="FFFFFF"/>
                          </a:solidFill>
                        </a:uFill>
                        <a:latin typeface="Arial"/>
                      </a:endParaRPr>
                    </a:p>
                  </a:txBody>
                  <a:tcPr marL="7920" marR="7920">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B1BEDD"/>
                    </a:solidFill>
                  </a:tcPr>
                </a:tc>
                <a:extLst>
                  <a:ext uri="{0D108BD9-81ED-4DB2-BD59-A6C34878D82A}">
                    <a16:rowId xmlns:a16="http://schemas.microsoft.com/office/drawing/2014/main" val="10002"/>
                  </a:ext>
                </a:extLst>
              </a:tr>
              <a:tr h="834881">
                <a:tc>
                  <a:txBody>
                    <a:bodyPr/>
                    <a:lstStyle/>
                    <a:p>
                      <a:pPr marL="0" algn="l" defTabSz="914400" rtl="0" eaLnBrk="1" fontAlgn="b" latinLnBrk="0" hangingPunct="1">
                        <a:lnSpc>
                          <a:spcPct val="100000"/>
                        </a:lnSpc>
                      </a:pPr>
                      <a:r>
                        <a:rPr lang="pt-BR" sz="1600" b="0" strike="noStrike" kern="1200" spc="-1" dirty="0">
                          <a:solidFill>
                            <a:srgbClr val="000000"/>
                          </a:solidFill>
                          <a:uFill>
                            <a:solidFill>
                              <a:srgbClr val="FFFFFF"/>
                            </a:solidFill>
                          </a:uFill>
                          <a:latin typeface="Century Schoolbook"/>
                          <a:ea typeface="DejaVu Sans"/>
                          <a:cs typeface="+mn-cs"/>
                        </a:rPr>
                        <a:t>MED_ID</a:t>
                      </a:r>
                    </a:p>
                  </a:txBody>
                  <a:tcPr marL="9525" marR="9525" marT="9525" marB="0" anchor="b">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marL="0" algn="l" defTabSz="914400" rtl="0" eaLnBrk="1" fontAlgn="b" latinLnBrk="0" hangingPunct="1">
                        <a:lnSpc>
                          <a:spcPct val="100000"/>
                        </a:lnSpc>
                      </a:pPr>
                      <a:r>
                        <a:rPr lang="pt-BR" sz="1600" b="0" strike="noStrike" kern="1200" spc="-1" dirty="0">
                          <a:solidFill>
                            <a:srgbClr val="000000"/>
                          </a:solidFill>
                          <a:uFill>
                            <a:solidFill>
                              <a:srgbClr val="FFFFFF"/>
                            </a:solidFill>
                          </a:uFill>
                          <a:latin typeface="Century Schoolbook"/>
                          <a:ea typeface="DejaVu Sans"/>
                          <a:cs typeface="+mn-cs"/>
                        </a:rPr>
                        <a:t>AUTO INCREMENT</a:t>
                      </a:r>
                    </a:p>
                  </a:txBody>
                  <a:tcPr marL="9525" marR="9525" marT="9525" marB="0" anchor="b">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marL="0" algn="l" defTabSz="914400" rtl="0" eaLnBrk="1" fontAlgn="b" latinLnBrk="0" hangingPunct="1">
                        <a:lnSpc>
                          <a:spcPct val="100000"/>
                        </a:lnSpc>
                      </a:pPr>
                      <a:r>
                        <a:rPr lang="pt-BR" sz="1600" b="0" strike="noStrike" kern="1200" spc="-1" dirty="0">
                          <a:solidFill>
                            <a:srgbClr val="000000"/>
                          </a:solidFill>
                          <a:uFill>
                            <a:solidFill>
                              <a:srgbClr val="FFFFFF"/>
                            </a:solidFill>
                          </a:uFill>
                          <a:latin typeface="Century Schoolbook"/>
                          <a:ea typeface="DejaVu Sans"/>
                          <a:cs typeface="+mn-cs"/>
                        </a:rPr>
                        <a:t>Código da medição a ser cadastrada. Chave primária da tabela.</a:t>
                      </a:r>
                    </a:p>
                  </a:txBody>
                  <a:tcPr marL="9525" marR="9525" marT="9525" marB="0" anchor="b">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3"/>
                  </a:ext>
                </a:extLst>
              </a:tr>
              <a:tr h="834881">
                <a:tc>
                  <a:txBody>
                    <a:bodyPr/>
                    <a:lstStyle/>
                    <a:p>
                      <a:pPr marL="0" algn="l" defTabSz="914400" rtl="0" eaLnBrk="1" fontAlgn="b" latinLnBrk="0" hangingPunct="1">
                        <a:lnSpc>
                          <a:spcPct val="100000"/>
                        </a:lnSpc>
                      </a:pPr>
                      <a:r>
                        <a:rPr lang="pt-BR" sz="1600" b="0" strike="noStrike" kern="1200" spc="-1" dirty="0">
                          <a:solidFill>
                            <a:srgbClr val="000000"/>
                          </a:solidFill>
                          <a:uFill>
                            <a:solidFill>
                              <a:srgbClr val="FFFFFF"/>
                            </a:solidFill>
                          </a:uFill>
                          <a:latin typeface="Century Schoolbook"/>
                          <a:ea typeface="DejaVu Sans"/>
                          <a:cs typeface="+mn-cs"/>
                        </a:rPr>
                        <a:t>MED_SEN_ID</a:t>
                      </a:r>
                    </a:p>
                  </a:txBody>
                  <a:tcPr marL="9525" marR="9525" marT="9525" marB="0" anchor="b">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FFFFFF"/>
                    </a:solidFill>
                  </a:tcPr>
                </a:tc>
                <a:tc>
                  <a:txBody>
                    <a:bodyPr/>
                    <a:lstStyle/>
                    <a:p>
                      <a:pPr marL="0" algn="l" defTabSz="914400" rtl="0" eaLnBrk="1" fontAlgn="b" latinLnBrk="0" hangingPunct="1">
                        <a:lnSpc>
                          <a:spcPct val="100000"/>
                        </a:lnSpc>
                      </a:pPr>
                      <a:r>
                        <a:rPr lang="pt-BR" sz="1600" b="0" strike="noStrike" kern="1200" spc="-1" dirty="0">
                          <a:solidFill>
                            <a:srgbClr val="000000"/>
                          </a:solidFill>
                          <a:uFill>
                            <a:solidFill>
                              <a:srgbClr val="FFFFFF"/>
                            </a:solidFill>
                          </a:uFill>
                          <a:latin typeface="Century Schoolbook"/>
                          <a:ea typeface="DejaVu Sans"/>
                          <a:cs typeface="+mn-cs"/>
                        </a:rPr>
                        <a:t>AUTO INCREMENT</a:t>
                      </a:r>
                    </a:p>
                  </a:txBody>
                  <a:tcPr marL="9525" marR="9525" marT="9525" marB="0" anchor="b">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FFFFFF"/>
                    </a:solidFill>
                  </a:tcPr>
                </a:tc>
                <a:tc>
                  <a:txBody>
                    <a:bodyPr/>
                    <a:lstStyle/>
                    <a:p>
                      <a:pPr marL="0" algn="l" defTabSz="914400" rtl="0" eaLnBrk="1" fontAlgn="b" latinLnBrk="0" hangingPunct="1">
                        <a:lnSpc>
                          <a:spcPct val="100000"/>
                        </a:lnSpc>
                      </a:pPr>
                      <a:r>
                        <a:rPr lang="pt-BR" sz="1600" b="0" strike="noStrike" kern="1200" spc="-1" dirty="0">
                          <a:solidFill>
                            <a:srgbClr val="000000"/>
                          </a:solidFill>
                          <a:uFill>
                            <a:solidFill>
                              <a:srgbClr val="FFFFFF"/>
                            </a:solidFill>
                          </a:uFill>
                          <a:latin typeface="Century Schoolbook"/>
                          <a:ea typeface="DejaVu Sans"/>
                          <a:cs typeface="+mn-cs"/>
                        </a:rPr>
                        <a:t>Código do sensor a ser cadastrado. Chave estrangeira da tabela "Sensores".</a:t>
                      </a:r>
                    </a:p>
                  </a:txBody>
                  <a:tcPr marL="9525" marR="9525" marT="9525" marB="0" anchor="b">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834881">
                <a:tc>
                  <a:txBody>
                    <a:bodyPr/>
                    <a:lstStyle/>
                    <a:p>
                      <a:pPr marL="0" algn="l" defTabSz="914400" rtl="0" eaLnBrk="1" fontAlgn="b" latinLnBrk="0" hangingPunct="1">
                        <a:lnSpc>
                          <a:spcPct val="100000"/>
                        </a:lnSpc>
                      </a:pPr>
                      <a:r>
                        <a:rPr lang="pt-BR" sz="1600" b="0" strike="noStrike" kern="1200" spc="-1" dirty="0">
                          <a:solidFill>
                            <a:srgbClr val="000000"/>
                          </a:solidFill>
                          <a:uFill>
                            <a:solidFill>
                              <a:srgbClr val="FFFFFF"/>
                            </a:solidFill>
                          </a:uFill>
                          <a:latin typeface="Century Schoolbook"/>
                          <a:ea typeface="DejaVu Sans"/>
                          <a:cs typeface="+mn-cs"/>
                        </a:rPr>
                        <a:t>MED_VALOR</a:t>
                      </a:r>
                    </a:p>
                  </a:txBody>
                  <a:tcPr marL="9525" marR="9525" marT="9525" marB="0" anchor="b">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solidFill>
                      <a:srgbClr val="FFFFFF"/>
                    </a:solidFill>
                  </a:tcPr>
                </a:tc>
                <a:tc>
                  <a:txBody>
                    <a:bodyPr/>
                    <a:lstStyle/>
                    <a:p>
                      <a:pPr marL="0" algn="l" defTabSz="914400" rtl="0" eaLnBrk="1" fontAlgn="b" latinLnBrk="0" hangingPunct="1">
                        <a:lnSpc>
                          <a:spcPct val="100000"/>
                        </a:lnSpc>
                      </a:pPr>
                      <a:r>
                        <a:rPr lang="pt-BR" sz="1600" b="0" strike="noStrike" kern="1200" spc="-1" dirty="0">
                          <a:solidFill>
                            <a:srgbClr val="000000"/>
                          </a:solidFill>
                          <a:uFill>
                            <a:solidFill>
                              <a:srgbClr val="FFFFFF"/>
                            </a:solidFill>
                          </a:uFill>
                          <a:latin typeface="Century Schoolbook"/>
                          <a:ea typeface="DejaVu Sans"/>
                          <a:cs typeface="+mn-cs"/>
                        </a:rPr>
                        <a:t>INTEGER</a:t>
                      </a:r>
                    </a:p>
                  </a:txBody>
                  <a:tcPr marL="9525" marR="9525" marT="9525" marB="0" anchor="b">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solidFill>
                      <a:srgbClr val="FFFFFF"/>
                    </a:solidFill>
                  </a:tcPr>
                </a:tc>
                <a:tc>
                  <a:txBody>
                    <a:bodyPr/>
                    <a:lstStyle/>
                    <a:p>
                      <a:pPr marL="0" algn="l" defTabSz="914400" rtl="0" eaLnBrk="1" fontAlgn="b" latinLnBrk="0" hangingPunct="1">
                        <a:lnSpc>
                          <a:spcPct val="100000"/>
                        </a:lnSpc>
                      </a:pPr>
                      <a:r>
                        <a:rPr lang="pt-BR" sz="1600" b="0" strike="noStrike" kern="1200" spc="-1" dirty="0">
                          <a:solidFill>
                            <a:srgbClr val="000000"/>
                          </a:solidFill>
                          <a:uFill>
                            <a:solidFill>
                              <a:srgbClr val="FFFFFF"/>
                            </a:solidFill>
                          </a:uFill>
                          <a:latin typeface="Century Schoolbook"/>
                          <a:ea typeface="DejaVu Sans"/>
                          <a:cs typeface="+mn-cs"/>
                        </a:rPr>
                        <a:t>Valores da medição captada pelo sensor a ser cadastrada.</a:t>
                      </a:r>
                    </a:p>
                  </a:txBody>
                  <a:tcPr marL="9525" marR="9525" marT="9525" marB="0" anchor="b">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solidFill>
                      <a:srgbClr val="FFFFFF"/>
                    </a:solidFill>
                  </a:tcPr>
                </a:tc>
                <a:extLst>
                  <a:ext uri="{0D108BD9-81ED-4DB2-BD59-A6C34878D82A}">
                    <a16:rowId xmlns:a16="http://schemas.microsoft.com/office/drawing/2014/main" val="10006"/>
                  </a:ext>
                </a:extLst>
              </a:tr>
            </a:tbl>
          </a:graphicData>
        </a:graphic>
      </p:graphicFrame>
      <p:sp>
        <p:nvSpPr>
          <p:cNvPr id="145" name="CustomShape 3"/>
          <p:cNvSpPr/>
          <p:nvPr/>
        </p:nvSpPr>
        <p:spPr>
          <a:xfrm>
            <a:off x="7977022" y="6219360"/>
            <a:ext cx="2785320" cy="638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r>
              <a:rPr lang="pt-BR" sz="1800" b="0" strike="noStrike" spc="-1" dirty="0">
                <a:solidFill>
                  <a:srgbClr val="000000"/>
                </a:solidFill>
                <a:uFill>
                  <a:solidFill>
                    <a:srgbClr val="FFFFFF"/>
                  </a:solidFill>
                </a:uFill>
                <a:latin typeface="Century Schoolbook"/>
                <a:ea typeface="DejaVu Sans"/>
              </a:rPr>
              <a:t>Quantidade de atributos: 3</a:t>
            </a:r>
            <a:endParaRPr lang="pt-BR" sz="1800" b="0" strike="noStrike" spc="-1" dirty="0">
              <a:solidFill>
                <a:srgbClr val="000000"/>
              </a:solidFill>
              <a:uFill>
                <a:solidFill>
                  <a:srgbClr val="FFFFFF"/>
                </a:solidFill>
              </a:uFill>
              <a:latin typeface="Arial"/>
            </a:endParaRPr>
          </a:p>
          <a:p>
            <a:pPr>
              <a:lnSpc>
                <a:spcPct val="100000"/>
              </a:lnSpc>
            </a:pPr>
            <a:r>
              <a:rPr lang="pt-BR" sz="1800" b="0" strike="noStrike" spc="-1" dirty="0">
                <a:solidFill>
                  <a:srgbClr val="000000"/>
                </a:solidFill>
                <a:uFill>
                  <a:solidFill>
                    <a:srgbClr val="FFFFFF"/>
                  </a:solidFill>
                </a:uFill>
                <a:latin typeface="Century Schoolbook"/>
                <a:ea typeface="DejaVu Sans"/>
              </a:rPr>
              <a:t>Quantidade de entidades:01</a:t>
            </a:r>
            <a:endParaRPr lang="pt-BR"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63401164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CustomShape 1"/>
          <p:cNvSpPr/>
          <p:nvPr/>
        </p:nvSpPr>
        <p:spPr>
          <a:xfrm>
            <a:off x="1835390" y="747545"/>
            <a:ext cx="9691920" cy="76230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90000"/>
              </a:lnSpc>
            </a:pPr>
            <a:r>
              <a:rPr lang="pt-BR" sz="4400" b="0" strike="noStrike" spc="-46" dirty="0">
                <a:uFill>
                  <a:solidFill>
                    <a:srgbClr val="FFFFFF"/>
                  </a:solidFill>
                </a:uFill>
                <a:latin typeface="Century Schoolbook"/>
                <a:ea typeface="DejaVu Sans"/>
              </a:rPr>
              <a:t>Dicionário do Banco de Dados</a:t>
            </a:r>
            <a:endParaRPr lang="pt-BR" sz="1800" b="0" strike="noStrike" spc="-1" dirty="0">
              <a:uFill>
                <a:solidFill>
                  <a:srgbClr val="FFFFFF"/>
                </a:solidFill>
              </a:uFill>
              <a:latin typeface="Arial"/>
            </a:endParaRPr>
          </a:p>
        </p:txBody>
      </p:sp>
      <p:pic>
        <p:nvPicPr>
          <p:cNvPr id="143" name="Imagem 3"/>
          <p:cNvPicPr/>
          <p:nvPr/>
        </p:nvPicPr>
        <p:blipFill>
          <a:blip r:embed="rId2"/>
          <a:stretch/>
        </p:blipFill>
        <p:spPr>
          <a:xfrm>
            <a:off x="11347200" y="69840"/>
            <a:ext cx="798840" cy="691560"/>
          </a:xfrm>
          <a:prstGeom prst="rect">
            <a:avLst/>
          </a:prstGeom>
          <a:ln>
            <a:noFill/>
          </a:ln>
        </p:spPr>
      </p:pic>
      <p:graphicFrame>
        <p:nvGraphicFramePr>
          <p:cNvPr id="144" name="Table 2"/>
          <p:cNvGraphicFramePr/>
          <p:nvPr>
            <p:extLst>
              <p:ext uri="{D42A27DB-BD31-4B8C-83A1-F6EECF244321}">
                <p14:modId xmlns:p14="http://schemas.microsoft.com/office/powerpoint/2010/main" val="1736298614"/>
              </p:ext>
            </p:extLst>
          </p:nvPr>
        </p:nvGraphicFramePr>
        <p:xfrm>
          <a:off x="678872" y="1509043"/>
          <a:ext cx="9809019" cy="4711124"/>
        </p:xfrm>
        <a:graphic>
          <a:graphicData uri="http://schemas.openxmlformats.org/drawingml/2006/table">
            <a:tbl>
              <a:tblPr/>
              <a:tblGrid>
                <a:gridCol w="2576946">
                  <a:extLst>
                    <a:ext uri="{9D8B030D-6E8A-4147-A177-3AD203B41FA5}">
                      <a16:colId xmlns:a16="http://schemas.microsoft.com/office/drawing/2014/main" val="20000"/>
                    </a:ext>
                  </a:extLst>
                </a:gridCol>
                <a:gridCol w="1700351">
                  <a:extLst>
                    <a:ext uri="{9D8B030D-6E8A-4147-A177-3AD203B41FA5}">
                      <a16:colId xmlns:a16="http://schemas.microsoft.com/office/drawing/2014/main" val="20001"/>
                    </a:ext>
                  </a:extLst>
                </a:gridCol>
                <a:gridCol w="5531722">
                  <a:extLst>
                    <a:ext uri="{9D8B030D-6E8A-4147-A177-3AD203B41FA5}">
                      <a16:colId xmlns:a16="http://schemas.microsoft.com/office/drawing/2014/main" val="20002"/>
                    </a:ext>
                  </a:extLst>
                </a:gridCol>
              </a:tblGrid>
              <a:tr h="330427">
                <a:tc gridSpan="3">
                  <a:txBody>
                    <a:bodyPr/>
                    <a:lstStyle/>
                    <a:p>
                      <a:pPr>
                        <a:lnSpc>
                          <a:spcPct val="100000"/>
                        </a:lnSpc>
                      </a:pPr>
                      <a:r>
                        <a:rPr lang="pt-BR" sz="1800" b="1" strike="noStrike" spc="-1" dirty="0">
                          <a:solidFill>
                            <a:srgbClr val="FFFFFF"/>
                          </a:solidFill>
                          <a:uFill>
                            <a:solidFill>
                              <a:srgbClr val="FFFFFF"/>
                            </a:solidFill>
                          </a:uFill>
                          <a:latin typeface="Century Schoolbook"/>
                          <a:ea typeface="DejaVu Sans"/>
                        </a:rPr>
                        <a:t>Entidade: ALERTAS_USUARIOS</a:t>
                      </a:r>
                      <a:endParaRPr lang="pt-BR" sz="1800" b="0" strike="noStrike" spc="-1" dirty="0">
                        <a:solidFill>
                          <a:srgbClr val="000000"/>
                        </a:solidFill>
                        <a:uFill>
                          <a:solidFill>
                            <a:srgbClr val="FFFFFF"/>
                          </a:solidFill>
                        </a:uFill>
                        <a:latin typeface="Arial"/>
                      </a:endParaRPr>
                    </a:p>
                  </a:txBody>
                  <a:tcPr marL="7920" marR="7920">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hMerge="1">
                  <a:txBody>
                    <a:bodyPr/>
                    <a:lstStyle/>
                    <a:p>
                      <a:endParaRPr lang="pt-BR"/>
                    </a:p>
                  </a:txBody>
                  <a:tcPr>
                    <a:solidFill>
                      <a:srgbClr val="729FCF"/>
                    </a:solidFill>
                  </a:tcPr>
                </a:tc>
                <a:tc hMerge="1">
                  <a:txBody>
                    <a:bodyPr/>
                    <a:lstStyle/>
                    <a:p>
                      <a:endParaRPr lang="pt-BR"/>
                    </a:p>
                  </a:txBody>
                  <a:tcPr>
                    <a:solidFill>
                      <a:srgbClr val="729FCF"/>
                    </a:solidFill>
                  </a:tcPr>
                </a:tc>
                <a:extLst>
                  <a:ext uri="{0D108BD9-81ED-4DB2-BD59-A6C34878D82A}">
                    <a16:rowId xmlns:a16="http://schemas.microsoft.com/office/drawing/2014/main" val="10000"/>
                  </a:ext>
                </a:extLst>
              </a:tr>
              <a:tr h="330427">
                <a:tc gridSpan="3">
                  <a:txBody>
                    <a:bodyPr/>
                    <a:lstStyle/>
                    <a:p>
                      <a:pPr>
                        <a:lnSpc>
                          <a:spcPct val="100000"/>
                        </a:lnSpc>
                      </a:pPr>
                      <a:r>
                        <a:rPr lang="pt-BR" sz="1800" b="1" strike="noStrike" spc="-1" dirty="0">
                          <a:solidFill>
                            <a:srgbClr val="FFFFFF"/>
                          </a:solidFill>
                          <a:uFill>
                            <a:solidFill>
                              <a:srgbClr val="FFFFFF"/>
                            </a:solidFill>
                          </a:uFill>
                          <a:latin typeface="Century Schoolbook"/>
                          <a:ea typeface="DejaVu Sans"/>
                        </a:rPr>
                        <a:t>Trigrama: ALU</a:t>
                      </a:r>
                      <a:endParaRPr lang="pt-BR" sz="1800" b="0" strike="noStrike" spc="-1" dirty="0">
                        <a:solidFill>
                          <a:srgbClr val="000000"/>
                        </a:solidFill>
                        <a:uFill>
                          <a:solidFill>
                            <a:srgbClr val="FFFFFF"/>
                          </a:solidFill>
                        </a:uFill>
                        <a:latin typeface="Arial"/>
                      </a:endParaRPr>
                    </a:p>
                  </a:txBody>
                  <a:tcPr marL="7920" marR="7920">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hMerge="1">
                  <a:txBody>
                    <a:bodyPr/>
                    <a:lstStyle/>
                    <a:p>
                      <a:endParaRPr lang="pt-BR"/>
                    </a:p>
                  </a:txBody>
                  <a:tcPr>
                    <a:solidFill>
                      <a:srgbClr val="729FCF"/>
                    </a:solidFill>
                  </a:tcPr>
                </a:tc>
                <a:tc hMerge="1">
                  <a:txBody>
                    <a:bodyPr/>
                    <a:lstStyle/>
                    <a:p>
                      <a:endParaRPr lang="pt-BR"/>
                    </a:p>
                  </a:txBody>
                  <a:tcPr>
                    <a:solidFill>
                      <a:srgbClr val="729FCF"/>
                    </a:solidFill>
                  </a:tcPr>
                </a:tc>
                <a:extLst>
                  <a:ext uri="{0D108BD9-81ED-4DB2-BD59-A6C34878D82A}">
                    <a16:rowId xmlns:a16="http://schemas.microsoft.com/office/drawing/2014/main" val="10001"/>
                  </a:ext>
                </a:extLst>
              </a:tr>
              <a:tr h="330427">
                <a:tc>
                  <a:txBody>
                    <a:bodyPr/>
                    <a:lstStyle/>
                    <a:p>
                      <a:pPr algn="ctr">
                        <a:lnSpc>
                          <a:spcPct val="100000"/>
                        </a:lnSpc>
                      </a:pPr>
                      <a:r>
                        <a:rPr lang="pt-BR" sz="1800" b="0" strike="noStrike" spc="-1">
                          <a:solidFill>
                            <a:srgbClr val="000000"/>
                          </a:solidFill>
                          <a:uFill>
                            <a:solidFill>
                              <a:srgbClr val="FFFFFF"/>
                            </a:solidFill>
                          </a:uFill>
                          <a:latin typeface="Century Schoolbook"/>
                          <a:ea typeface="DejaVu Sans"/>
                        </a:rPr>
                        <a:t>Atributo</a:t>
                      </a:r>
                      <a:endParaRPr lang="pt-BR" sz="1800" b="0" strike="noStrike" spc="-1">
                        <a:solidFill>
                          <a:srgbClr val="000000"/>
                        </a:solidFill>
                        <a:uFill>
                          <a:solidFill>
                            <a:srgbClr val="FFFFFF"/>
                          </a:solidFill>
                        </a:uFill>
                        <a:latin typeface="Arial"/>
                      </a:endParaRPr>
                    </a:p>
                  </a:txBody>
                  <a:tcPr marL="7920" marR="7920">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B1BEDD"/>
                    </a:solidFill>
                  </a:tcPr>
                </a:tc>
                <a:tc>
                  <a:txBody>
                    <a:bodyPr/>
                    <a:lstStyle/>
                    <a:p>
                      <a:pPr algn="ctr">
                        <a:lnSpc>
                          <a:spcPct val="100000"/>
                        </a:lnSpc>
                      </a:pPr>
                      <a:r>
                        <a:rPr lang="pt-BR" sz="1800" b="0" strike="noStrike" spc="-1">
                          <a:solidFill>
                            <a:srgbClr val="000000"/>
                          </a:solidFill>
                          <a:uFill>
                            <a:solidFill>
                              <a:srgbClr val="FFFFFF"/>
                            </a:solidFill>
                          </a:uFill>
                          <a:latin typeface="Century Schoolbook"/>
                          <a:ea typeface="DejaVu Sans"/>
                        </a:rPr>
                        <a:t>Domínio(Tamanho)</a:t>
                      </a:r>
                      <a:endParaRPr lang="pt-BR" sz="1800" b="0" strike="noStrike" spc="-1">
                        <a:solidFill>
                          <a:srgbClr val="000000"/>
                        </a:solidFill>
                        <a:uFill>
                          <a:solidFill>
                            <a:srgbClr val="FFFFFF"/>
                          </a:solidFill>
                        </a:uFill>
                        <a:latin typeface="Arial"/>
                      </a:endParaRPr>
                    </a:p>
                  </a:txBody>
                  <a:tcPr marL="7920" marR="7920">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B1BEDD"/>
                    </a:solidFill>
                  </a:tcPr>
                </a:tc>
                <a:tc>
                  <a:txBody>
                    <a:bodyPr/>
                    <a:lstStyle/>
                    <a:p>
                      <a:pPr algn="ctr">
                        <a:lnSpc>
                          <a:spcPct val="100000"/>
                        </a:lnSpc>
                      </a:pPr>
                      <a:r>
                        <a:rPr lang="pt-BR" sz="1800" b="0" strike="noStrike" spc="-1">
                          <a:solidFill>
                            <a:srgbClr val="000000"/>
                          </a:solidFill>
                          <a:uFill>
                            <a:solidFill>
                              <a:srgbClr val="FFFFFF"/>
                            </a:solidFill>
                          </a:uFill>
                          <a:latin typeface="Century Schoolbook"/>
                          <a:ea typeface="DejaVu Sans"/>
                        </a:rPr>
                        <a:t>Descrição</a:t>
                      </a:r>
                      <a:endParaRPr lang="pt-BR" sz="1800" b="0" strike="noStrike" spc="-1">
                        <a:solidFill>
                          <a:srgbClr val="000000"/>
                        </a:solidFill>
                        <a:uFill>
                          <a:solidFill>
                            <a:srgbClr val="FFFFFF"/>
                          </a:solidFill>
                        </a:uFill>
                        <a:latin typeface="Arial"/>
                      </a:endParaRPr>
                    </a:p>
                  </a:txBody>
                  <a:tcPr marL="7920" marR="7920">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B1BEDD"/>
                    </a:solidFill>
                  </a:tcPr>
                </a:tc>
                <a:extLst>
                  <a:ext uri="{0D108BD9-81ED-4DB2-BD59-A6C34878D82A}">
                    <a16:rowId xmlns:a16="http://schemas.microsoft.com/office/drawing/2014/main" val="10002"/>
                  </a:ext>
                </a:extLst>
              </a:tr>
              <a:tr h="834881">
                <a:tc>
                  <a:txBody>
                    <a:bodyPr/>
                    <a:lstStyle/>
                    <a:p>
                      <a:pPr marL="0" algn="l" defTabSz="914400" rtl="0" eaLnBrk="1" fontAlgn="b" latinLnBrk="0" hangingPunct="1">
                        <a:lnSpc>
                          <a:spcPct val="100000"/>
                        </a:lnSpc>
                      </a:pPr>
                      <a:r>
                        <a:rPr lang="pt-BR" sz="1600" b="0" strike="noStrike" kern="1200" spc="-1" dirty="0">
                          <a:solidFill>
                            <a:srgbClr val="000000"/>
                          </a:solidFill>
                          <a:uFill>
                            <a:solidFill>
                              <a:srgbClr val="FFFFFF"/>
                            </a:solidFill>
                          </a:uFill>
                          <a:latin typeface="Century Schoolbook"/>
                          <a:ea typeface="DejaVu Sans"/>
                          <a:cs typeface="+mn-cs"/>
                        </a:rPr>
                        <a:t>ALU_ID</a:t>
                      </a:r>
                    </a:p>
                  </a:txBody>
                  <a:tcPr marL="9525" marR="9525" marT="9525" marB="0" anchor="b">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marL="0" algn="l" defTabSz="914400" rtl="0" eaLnBrk="1" fontAlgn="b" latinLnBrk="0" hangingPunct="1">
                        <a:lnSpc>
                          <a:spcPct val="100000"/>
                        </a:lnSpc>
                      </a:pPr>
                      <a:r>
                        <a:rPr lang="pt-BR" sz="1600" b="0" strike="noStrike" kern="1200" spc="-1" dirty="0">
                          <a:solidFill>
                            <a:srgbClr val="000000"/>
                          </a:solidFill>
                          <a:uFill>
                            <a:solidFill>
                              <a:srgbClr val="FFFFFF"/>
                            </a:solidFill>
                          </a:uFill>
                          <a:latin typeface="Century Schoolbook"/>
                          <a:ea typeface="DejaVu Sans"/>
                          <a:cs typeface="+mn-cs"/>
                        </a:rPr>
                        <a:t>AUTO INCREMENT</a:t>
                      </a:r>
                    </a:p>
                  </a:txBody>
                  <a:tcPr marL="9525" marR="9525" marT="9525" marB="0" anchor="b">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marL="0" algn="l" defTabSz="914400" rtl="0" eaLnBrk="1" fontAlgn="b" latinLnBrk="0" hangingPunct="1">
                        <a:lnSpc>
                          <a:spcPct val="100000"/>
                        </a:lnSpc>
                      </a:pPr>
                      <a:r>
                        <a:rPr lang="pt-BR" sz="1600" b="0" strike="noStrike" kern="1200" spc="-1">
                          <a:solidFill>
                            <a:srgbClr val="000000"/>
                          </a:solidFill>
                          <a:uFill>
                            <a:solidFill>
                              <a:srgbClr val="FFFFFF"/>
                            </a:solidFill>
                          </a:uFill>
                          <a:latin typeface="Century Schoolbook"/>
                          <a:ea typeface="DejaVu Sans"/>
                          <a:cs typeface="+mn-cs"/>
                        </a:rPr>
                        <a:t>Código do alerta a ser cadastrado. Chave primária da tabela.</a:t>
                      </a:r>
                    </a:p>
                  </a:txBody>
                  <a:tcPr marL="9525" marR="9525" marT="9525" marB="0" anchor="b">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3"/>
                  </a:ext>
                </a:extLst>
              </a:tr>
              <a:tr h="834881">
                <a:tc>
                  <a:txBody>
                    <a:bodyPr/>
                    <a:lstStyle/>
                    <a:p>
                      <a:pPr marL="0" algn="l" defTabSz="914400" rtl="0" eaLnBrk="1" fontAlgn="b" latinLnBrk="0" hangingPunct="1">
                        <a:lnSpc>
                          <a:spcPct val="100000"/>
                        </a:lnSpc>
                      </a:pPr>
                      <a:r>
                        <a:rPr lang="pt-BR" sz="1600" b="0" strike="noStrike" kern="1200" spc="-1">
                          <a:solidFill>
                            <a:srgbClr val="000000"/>
                          </a:solidFill>
                          <a:uFill>
                            <a:solidFill>
                              <a:srgbClr val="FFFFFF"/>
                            </a:solidFill>
                          </a:uFill>
                          <a:latin typeface="Century Schoolbook"/>
                          <a:ea typeface="DejaVu Sans"/>
                          <a:cs typeface="+mn-cs"/>
                        </a:rPr>
                        <a:t>ALU_PCD_ID</a:t>
                      </a:r>
                    </a:p>
                  </a:txBody>
                  <a:tcPr marL="9525" marR="9525" marT="9525" marB="0" anchor="b">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marL="0" algn="l" defTabSz="914400" rtl="0" eaLnBrk="1" fontAlgn="b" latinLnBrk="0" hangingPunct="1">
                        <a:lnSpc>
                          <a:spcPct val="100000"/>
                        </a:lnSpc>
                      </a:pPr>
                      <a:r>
                        <a:rPr lang="pt-BR" sz="1600" b="0" strike="noStrike" kern="1200" spc="-1" dirty="0">
                          <a:solidFill>
                            <a:srgbClr val="000000"/>
                          </a:solidFill>
                          <a:uFill>
                            <a:solidFill>
                              <a:srgbClr val="FFFFFF"/>
                            </a:solidFill>
                          </a:uFill>
                          <a:latin typeface="Century Schoolbook"/>
                          <a:ea typeface="DejaVu Sans"/>
                          <a:cs typeface="+mn-cs"/>
                        </a:rPr>
                        <a:t>AUTO INCREMENT</a:t>
                      </a:r>
                    </a:p>
                  </a:txBody>
                  <a:tcPr marL="9525" marR="9525" marT="9525" marB="0" anchor="b">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marL="0" algn="l" defTabSz="914400" rtl="0" eaLnBrk="1" fontAlgn="b" latinLnBrk="0" hangingPunct="1">
                        <a:lnSpc>
                          <a:spcPct val="100000"/>
                        </a:lnSpc>
                      </a:pPr>
                      <a:r>
                        <a:rPr lang="pt-BR" sz="1600" b="0" strike="noStrike" kern="1200" spc="-1" dirty="0">
                          <a:solidFill>
                            <a:srgbClr val="000000"/>
                          </a:solidFill>
                          <a:uFill>
                            <a:solidFill>
                              <a:srgbClr val="FFFFFF"/>
                            </a:solidFill>
                          </a:uFill>
                          <a:latin typeface="Century Schoolbook"/>
                          <a:ea typeface="DejaVu Sans"/>
                          <a:cs typeface="+mn-cs"/>
                        </a:rPr>
                        <a:t>Código da PCD a ser cadastrada. Chave estrangeira da tabela "PCD".</a:t>
                      </a:r>
                    </a:p>
                  </a:txBody>
                  <a:tcPr marL="9525" marR="9525" marT="9525" marB="0" anchor="b">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4"/>
                  </a:ext>
                </a:extLst>
              </a:tr>
              <a:tr h="834881">
                <a:tc>
                  <a:txBody>
                    <a:bodyPr/>
                    <a:lstStyle/>
                    <a:p>
                      <a:pPr marL="0" algn="l" defTabSz="914400" rtl="0" eaLnBrk="1" fontAlgn="b" latinLnBrk="0" hangingPunct="1">
                        <a:lnSpc>
                          <a:spcPct val="100000"/>
                        </a:lnSpc>
                      </a:pPr>
                      <a:r>
                        <a:rPr lang="pt-BR" sz="1600" b="0" strike="noStrike" kern="1200" spc="-1">
                          <a:solidFill>
                            <a:srgbClr val="000000"/>
                          </a:solidFill>
                          <a:uFill>
                            <a:solidFill>
                              <a:srgbClr val="FFFFFF"/>
                            </a:solidFill>
                          </a:uFill>
                          <a:latin typeface="Century Schoolbook"/>
                          <a:ea typeface="DejaVu Sans"/>
                          <a:cs typeface="+mn-cs"/>
                        </a:rPr>
                        <a:t>ALU_PERICULOSIDADE</a:t>
                      </a:r>
                    </a:p>
                  </a:txBody>
                  <a:tcPr marL="9525" marR="9525" marT="9525" marB="0" anchor="b">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solidFill>
                      <a:srgbClr val="FFFFFF"/>
                    </a:solidFill>
                  </a:tcPr>
                </a:tc>
                <a:tc>
                  <a:txBody>
                    <a:bodyPr/>
                    <a:lstStyle/>
                    <a:p>
                      <a:pPr marL="0" algn="l" defTabSz="914400" rtl="0" eaLnBrk="1" fontAlgn="b" latinLnBrk="0" hangingPunct="1">
                        <a:lnSpc>
                          <a:spcPct val="100000"/>
                        </a:lnSpc>
                      </a:pPr>
                      <a:r>
                        <a:rPr lang="pt-BR" sz="1600" b="0" strike="noStrike" kern="1200" spc="-1">
                          <a:solidFill>
                            <a:srgbClr val="000000"/>
                          </a:solidFill>
                          <a:uFill>
                            <a:solidFill>
                              <a:srgbClr val="FFFFFF"/>
                            </a:solidFill>
                          </a:uFill>
                          <a:latin typeface="Century Schoolbook"/>
                          <a:ea typeface="DejaVu Sans"/>
                          <a:cs typeface="+mn-cs"/>
                        </a:rPr>
                        <a:t>INTEGER</a:t>
                      </a:r>
                    </a:p>
                  </a:txBody>
                  <a:tcPr marL="9525" marR="9525" marT="9525" marB="0" anchor="b">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solidFill>
                      <a:srgbClr val="FFFFFF"/>
                    </a:solidFill>
                  </a:tcPr>
                </a:tc>
                <a:tc>
                  <a:txBody>
                    <a:bodyPr/>
                    <a:lstStyle/>
                    <a:p>
                      <a:pPr marL="0" algn="l" defTabSz="914400" rtl="0" eaLnBrk="1" fontAlgn="b" latinLnBrk="0" hangingPunct="1">
                        <a:lnSpc>
                          <a:spcPct val="100000"/>
                        </a:lnSpc>
                      </a:pPr>
                      <a:r>
                        <a:rPr lang="pt-BR" sz="1600" b="0" strike="noStrike" kern="1200" spc="-1" dirty="0">
                          <a:solidFill>
                            <a:srgbClr val="000000"/>
                          </a:solidFill>
                          <a:uFill>
                            <a:solidFill>
                              <a:srgbClr val="FFFFFF"/>
                            </a:solidFill>
                          </a:uFill>
                          <a:latin typeface="Century Schoolbook"/>
                          <a:ea typeface="DejaVu Sans"/>
                          <a:cs typeface="+mn-cs"/>
                        </a:rPr>
                        <a:t>Nível do alerta a ser cadastrado, conforme sua periculosidade.</a:t>
                      </a:r>
                    </a:p>
                  </a:txBody>
                  <a:tcPr marL="9525" marR="9525" marT="9525" marB="0" anchor="b">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834881">
                <a:tc>
                  <a:txBody>
                    <a:bodyPr/>
                    <a:lstStyle/>
                    <a:p>
                      <a:pPr marL="0" algn="l" defTabSz="914400" rtl="0" eaLnBrk="1" fontAlgn="b" latinLnBrk="0" hangingPunct="1">
                        <a:lnSpc>
                          <a:spcPct val="100000"/>
                        </a:lnSpc>
                      </a:pPr>
                      <a:r>
                        <a:rPr lang="pt-BR" sz="1600" b="0" strike="noStrike" kern="1200" spc="-1">
                          <a:solidFill>
                            <a:srgbClr val="000000"/>
                          </a:solidFill>
                          <a:uFill>
                            <a:solidFill>
                              <a:srgbClr val="FFFFFF"/>
                            </a:solidFill>
                          </a:uFill>
                          <a:latin typeface="Century Schoolbook"/>
                          <a:ea typeface="DejaVu Sans"/>
                          <a:cs typeface="+mn-cs"/>
                        </a:rPr>
                        <a:t>ALU_DESCRICAO</a:t>
                      </a:r>
                    </a:p>
                  </a:txBody>
                  <a:tcPr marL="9525" marR="9525" marT="9525" marB="0" anchor="b">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solidFill>
                      <a:srgbClr val="FFFFFF"/>
                    </a:solidFill>
                  </a:tcPr>
                </a:tc>
                <a:tc>
                  <a:txBody>
                    <a:bodyPr/>
                    <a:lstStyle/>
                    <a:p>
                      <a:pPr marL="0" algn="l" defTabSz="914400" rtl="0" eaLnBrk="1" fontAlgn="b" latinLnBrk="0" hangingPunct="1">
                        <a:lnSpc>
                          <a:spcPct val="100000"/>
                        </a:lnSpc>
                      </a:pPr>
                      <a:r>
                        <a:rPr lang="pt-BR" sz="1600" b="0" strike="noStrike" kern="1200" spc="-1" dirty="0">
                          <a:solidFill>
                            <a:srgbClr val="000000"/>
                          </a:solidFill>
                          <a:uFill>
                            <a:solidFill>
                              <a:srgbClr val="FFFFFF"/>
                            </a:solidFill>
                          </a:uFill>
                          <a:latin typeface="Century Schoolbook"/>
                          <a:ea typeface="DejaVu Sans"/>
                          <a:cs typeface="+mn-cs"/>
                        </a:rPr>
                        <a:t>VARCHAR(300)</a:t>
                      </a:r>
                    </a:p>
                  </a:txBody>
                  <a:tcPr marL="9525" marR="9525" marT="9525" marB="0" anchor="b">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solidFill>
                      <a:srgbClr val="FFFFFF"/>
                    </a:solidFill>
                  </a:tcPr>
                </a:tc>
                <a:tc>
                  <a:txBody>
                    <a:bodyPr/>
                    <a:lstStyle/>
                    <a:p>
                      <a:pPr marL="0" algn="l" defTabSz="914400" rtl="0" eaLnBrk="1" fontAlgn="b" latinLnBrk="0" hangingPunct="1">
                        <a:lnSpc>
                          <a:spcPct val="100000"/>
                        </a:lnSpc>
                      </a:pPr>
                      <a:r>
                        <a:rPr lang="pt-BR" sz="1600" b="0" strike="noStrike" kern="1200" spc="-1" dirty="0">
                          <a:solidFill>
                            <a:srgbClr val="000000"/>
                          </a:solidFill>
                          <a:uFill>
                            <a:solidFill>
                              <a:srgbClr val="FFFFFF"/>
                            </a:solidFill>
                          </a:uFill>
                          <a:latin typeface="Century Schoolbook"/>
                          <a:ea typeface="DejaVu Sans"/>
                          <a:cs typeface="+mn-cs"/>
                        </a:rPr>
                        <a:t>Descrição do alerta a ser cadastrado, contendo previsão de algum desastre ocorrer.</a:t>
                      </a:r>
                    </a:p>
                  </a:txBody>
                  <a:tcPr marL="9525" marR="9525" marT="9525" marB="0" anchor="b">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solidFill>
                      <a:srgbClr val="FFFFFF"/>
                    </a:solidFill>
                  </a:tcPr>
                </a:tc>
                <a:extLst>
                  <a:ext uri="{0D108BD9-81ED-4DB2-BD59-A6C34878D82A}">
                    <a16:rowId xmlns:a16="http://schemas.microsoft.com/office/drawing/2014/main" val="3578771587"/>
                  </a:ext>
                </a:extLst>
              </a:tr>
            </a:tbl>
          </a:graphicData>
        </a:graphic>
      </p:graphicFrame>
      <p:sp>
        <p:nvSpPr>
          <p:cNvPr id="145" name="CustomShape 3"/>
          <p:cNvSpPr/>
          <p:nvPr/>
        </p:nvSpPr>
        <p:spPr>
          <a:xfrm>
            <a:off x="7977022" y="6219360"/>
            <a:ext cx="2785320" cy="638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r>
              <a:rPr lang="pt-BR" sz="1800" b="0" strike="noStrike" spc="-1" dirty="0">
                <a:solidFill>
                  <a:srgbClr val="000000"/>
                </a:solidFill>
                <a:uFill>
                  <a:solidFill>
                    <a:srgbClr val="FFFFFF"/>
                  </a:solidFill>
                </a:uFill>
                <a:latin typeface="Century Schoolbook"/>
                <a:ea typeface="DejaVu Sans"/>
              </a:rPr>
              <a:t>Quantidade de atributos:04</a:t>
            </a:r>
            <a:endParaRPr lang="pt-BR" sz="1800" b="0" strike="noStrike" spc="-1" dirty="0">
              <a:solidFill>
                <a:srgbClr val="000000"/>
              </a:solidFill>
              <a:uFill>
                <a:solidFill>
                  <a:srgbClr val="FFFFFF"/>
                </a:solidFill>
              </a:uFill>
              <a:latin typeface="Arial"/>
            </a:endParaRPr>
          </a:p>
          <a:p>
            <a:pPr>
              <a:lnSpc>
                <a:spcPct val="100000"/>
              </a:lnSpc>
            </a:pPr>
            <a:r>
              <a:rPr lang="pt-BR" sz="1800" b="0" strike="noStrike" spc="-1" dirty="0">
                <a:solidFill>
                  <a:srgbClr val="000000"/>
                </a:solidFill>
                <a:uFill>
                  <a:solidFill>
                    <a:srgbClr val="FFFFFF"/>
                  </a:solidFill>
                </a:uFill>
                <a:latin typeface="Century Schoolbook"/>
                <a:ea typeface="DejaVu Sans"/>
              </a:rPr>
              <a:t>Quantidade de entidades:01</a:t>
            </a:r>
            <a:endParaRPr lang="pt-BR"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414178142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CustomShape 1"/>
          <p:cNvSpPr/>
          <p:nvPr/>
        </p:nvSpPr>
        <p:spPr>
          <a:xfrm>
            <a:off x="1525037" y="69840"/>
            <a:ext cx="9691920" cy="82603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90000"/>
              </a:lnSpc>
            </a:pPr>
            <a:r>
              <a:rPr lang="pt-BR" sz="4400" b="0" strike="noStrike" spc="-46" dirty="0">
                <a:uFill>
                  <a:solidFill>
                    <a:srgbClr val="FFFFFF"/>
                  </a:solidFill>
                </a:uFill>
                <a:latin typeface="Century Schoolbook"/>
                <a:ea typeface="DejaVu Sans"/>
              </a:rPr>
              <a:t>Diagrama de Classes</a:t>
            </a:r>
            <a:endParaRPr lang="pt-BR" sz="1800" b="0" strike="noStrike" spc="-1" dirty="0">
              <a:uFill>
                <a:solidFill>
                  <a:srgbClr val="FFFFFF"/>
                </a:solidFill>
              </a:uFill>
              <a:latin typeface="Arial"/>
            </a:endParaRPr>
          </a:p>
        </p:txBody>
      </p:sp>
      <p:pic>
        <p:nvPicPr>
          <p:cNvPr id="147" name="Imagem 3"/>
          <p:cNvPicPr/>
          <p:nvPr/>
        </p:nvPicPr>
        <p:blipFill>
          <a:blip r:embed="rId2"/>
          <a:stretch/>
        </p:blipFill>
        <p:spPr>
          <a:xfrm>
            <a:off x="11347200" y="69840"/>
            <a:ext cx="798840" cy="691560"/>
          </a:xfrm>
          <a:prstGeom prst="rect">
            <a:avLst/>
          </a:prstGeom>
          <a:ln>
            <a:noFill/>
          </a:ln>
        </p:spPr>
      </p:pic>
      <p:sp>
        <p:nvSpPr>
          <p:cNvPr id="148" name="CustomShape 2"/>
          <p:cNvSpPr/>
          <p:nvPr/>
        </p:nvSpPr>
        <p:spPr>
          <a:xfrm>
            <a:off x="1261800" y="1690560"/>
            <a:ext cx="8594640" cy="4488840"/>
          </a:xfrm>
          <a:prstGeom prst="rect">
            <a:avLst/>
          </a:prstGeom>
          <a:noFill/>
          <a:ln>
            <a:noFill/>
          </a:ln>
        </p:spPr>
        <p:style>
          <a:lnRef idx="0">
            <a:scrgbClr r="0" g="0" b="0"/>
          </a:lnRef>
          <a:fillRef idx="0">
            <a:scrgbClr r="0" g="0" b="0"/>
          </a:fillRef>
          <a:effectRef idx="0">
            <a:scrgbClr r="0" g="0" b="0"/>
          </a:effectRef>
          <a:fontRef idx="minor"/>
        </p:style>
      </p:sp>
      <p:sp>
        <p:nvSpPr>
          <p:cNvPr id="149" name="CustomShape 3"/>
          <p:cNvSpPr/>
          <p:nvPr/>
        </p:nvSpPr>
        <p:spPr>
          <a:xfrm>
            <a:off x="8258400" y="5861160"/>
            <a:ext cx="3088800" cy="912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r>
              <a:rPr lang="pt-BR" sz="1800" b="0" strike="noStrike" spc="-1" dirty="0">
                <a:solidFill>
                  <a:srgbClr val="000000"/>
                </a:solidFill>
                <a:uFill>
                  <a:solidFill>
                    <a:srgbClr val="FFFFFF"/>
                  </a:solidFill>
                </a:uFill>
                <a:latin typeface="Century Schoolbook"/>
                <a:ea typeface="DejaVu Sans"/>
              </a:rPr>
              <a:t>Quantidade de classes: </a:t>
            </a:r>
            <a:r>
              <a:rPr lang="pt-BR" spc="-1" dirty="0">
                <a:solidFill>
                  <a:srgbClr val="000000"/>
                </a:solidFill>
                <a:uFill>
                  <a:solidFill>
                    <a:srgbClr val="FFFFFF"/>
                  </a:solidFill>
                </a:uFill>
                <a:latin typeface="Century Schoolbook"/>
                <a:ea typeface="DejaVu Sans"/>
              </a:rPr>
              <a:t>11</a:t>
            </a:r>
            <a:endParaRPr lang="pt-BR" sz="1800" b="0" strike="noStrike" spc="-1" dirty="0">
              <a:solidFill>
                <a:srgbClr val="000000"/>
              </a:solidFill>
              <a:uFill>
                <a:solidFill>
                  <a:srgbClr val="FFFFFF"/>
                </a:solidFill>
              </a:uFill>
              <a:latin typeface="Arial"/>
            </a:endParaRPr>
          </a:p>
          <a:p>
            <a:pPr>
              <a:lnSpc>
                <a:spcPct val="100000"/>
              </a:lnSpc>
            </a:pPr>
            <a:r>
              <a:rPr lang="pt-BR" sz="1800" b="0" strike="noStrike" spc="-1" dirty="0">
                <a:solidFill>
                  <a:srgbClr val="000000"/>
                </a:solidFill>
                <a:uFill>
                  <a:solidFill>
                    <a:srgbClr val="FFFFFF"/>
                  </a:solidFill>
                </a:uFill>
                <a:latin typeface="Century Schoolbook"/>
                <a:ea typeface="DejaVu Sans"/>
              </a:rPr>
              <a:t>Quantidade de métodos: </a:t>
            </a:r>
            <a:r>
              <a:rPr lang="pt-BR" spc="-1" dirty="0">
                <a:solidFill>
                  <a:srgbClr val="000000"/>
                </a:solidFill>
                <a:uFill>
                  <a:solidFill>
                    <a:srgbClr val="FFFFFF"/>
                  </a:solidFill>
                </a:uFill>
                <a:latin typeface="Century Schoolbook"/>
                <a:ea typeface="DejaVu Sans"/>
              </a:rPr>
              <a:t>21</a:t>
            </a:r>
            <a:endParaRPr lang="pt-BR" sz="1800" b="0" strike="noStrike" spc="-1" dirty="0">
              <a:solidFill>
                <a:srgbClr val="000000"/>
              </a:solidFill>
              <a:uFill>
                <a:solidFill>
                  <a:srgbClr val="FFFFFF"/>
                </a:solidFill>
              </a:uFill>
              <a:latin typeface="Arial"/>
            </a:endParaRPr>
          </a:p>
          <a:p>
            <a:pPr>
              <a:lnSpc>
                <a:spcPct val="100000"/>
              </a:lnSpc>
            </a:pPr>
            <a:r>
              <a:rPr lang="pt-BR" sz="1800" b="0" strike="noStrike" spc="-1" dirty="0">
                <a:solidFill>
                  <a:srgbClr val="000000"/>
                </a:solidFill>
                <a:uFill>
                  <a:solidFill>
                    <a:srgbClr val="FFFFFF"/>
                  </a:solidFill>
                </a:uFill>
                <a:latin typeface="Century Schoolbook"/>
                <a:ea typeface="DejaVu Sans"/>
              </a:rPr>
              <a:t>Quantiades de atributos: </a:t>
            </a:r>
            <a:r>
              <a:rPr lang="pt-BR" spc="-1" dirty="0">
                <a:solidFill>
                  <a:srgbClr val="000000"/>
                </a:solidFill>
                <a:uFill>
                  <a:solidFill>
                    <a:srgbClr val="FFFFFF"/>
                  </a:solidFill>
                </a:uFill>
                <a:latin typeface="Century Schoolbook"/>
                <a:ea typeface="DejaVu Sans"/>
              </a:rPr>
              <a:t>29</a:t>
            </a:r>
            <a:endParaRPr lang="pt-BR" sz="1800" b="0" strike="noStrike" spc="-1" dirty="0">
              <a:solidFill>
                <a:srgbClr val="000000"/>
              </a:solidFill>
              <a:uFill>
                <a:solidFill>
                  <a:srgbClr val="FFFFFF"/>
                </a:solidFill>
              </a:uFill>
              <a:latin typeface="Arial"/>
            </a:endParaRPr>
          </a:p>
        </p:txBody>
      </p:sp>
      <p:pic>
        <p:nvPicPr>
          <p:cNvPr id="2" name="Imagem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1800" y="845280"/>
            <a:ext cx="6545071" cy="6012720"/>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Casos </a:t>
            </a:r>
            <a:r>
              <a:rPr lang="pt-BR" dirty="0"/>
              <a:t>de </a:t>
            </a:r>
            <a:r>
              <a:rPr lang="pt-BR" dirty="0" smtClean="0"/>
              <a:t>Uso </a:t>
            </a:r>
            <a:r>
              <a:rPr lang="pt-BR" dirty="0"/>
              <a:t>- Documentação</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ext uri="{D42A27DB-BD31-4B8C-83A1-F6EECF244321}">
                <p14:modId xmlns:p14="http://schemas.microsoft.com/office/powerpoint/2010/main" val="2794761825"/>
              </p:ext>
            </p:extLst>
          </p:nvPr>
        </p:nvGraphicFramePr>
        <p:xfrm>
          <a:off x="1261872" y="1945322"/>
          <a:ext cx="8594726" cy="202184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184453126"/>
                    </a:ext>
                  </a:extLst>
                </a:gridCol>
                <a:gridCol w="4297363">
                  <a:extLst>
                    <a:ext uri="{9D8B030D-6E8A-4147-A177-3AD203B41FA5}">
                      <a16:colId xmlns:a16="http://schemas.microsoft.com/office/drawing/2014/main" val="996929071"/>
                    </a:ext>
                  </a:extLst>
                </a:gridCol>
              </a:tblGrid>
              <a:tr h="0">
                <a:tc gridSpan="2">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pt-BR" sz="1800" b="1" kern="1200" dirty="0" smtClean="0">
                          <a:solidFill>
                            <a:schemeClr val="lt1"/>
                          </a:solidFill>
                          <a:effectLst/>
                          <a:latin typeface="+mn-lt"/>
                          <a:ea typeface="+mn-ea"/>
                          <a:cs typeface="+mn-cs"/>
                        </a:rPr>
                        <a:t>Desativar cadastro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1091544215"/>
                  </a:ext>
                </a:extLst>
              </a:tr>
              <a:tr h="370840">
                <a:tc>
                  <a:txBody>
                    <a:bodyPr/>
                    <a:lstStyle/>
                    <a:p>
                      <a:r>
                        <a:rPr lang="pt-BR" b="0" dirty="0" smtClean="0">
                          <a:solidFill>
                            <a:schemeClr val="tx1"/>
                          </a:solidFill>
                        </a:rPr>
                        <a:t>Cenário</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smtClean="0">
                          <a:solidFill>
                            <a:schemeClr val="tx1"/>
                          </a:solidFill>
                        </a:rPr>
                        <a:t>Nome do cenário:</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3387804155"/>
                  </a:ext>
                </a:extLst>
              </a:tr>
              <a:tr h="370840">
                <a:tc>
                  <a:txBody>
                    <a:bodyPr/>
                    <a:lstStyle/>
                    <a:p>
                      <a:r>
                        <a:rPr lang="pt-BR" dirty="0" smtClean="0">
                          <a:solidFill>
                            <a:schemeClr val="tx1"/>
                          </a:solidFill>
                        </a:rPr>
                        <a:t>15</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a:t>
                      </a:r>
                      <a:r>
                        <a:rPr lang="pt-BR" baseline="0" dirty="0" smtClean="0">
                          <a:solidFill>
                            <a:schemeClr val="tx1"/>
                          </a:solidFill>
                        </a:rPr>
                        <a:t> de sucesso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r>
                        <a:rPr lang="pt-BR" dirty="0" smtClean="0">
                          <a:solidFill>
                            <a:schemeClr val="tx1"/>
                          </a:solidFill>
                        </a:rPr>
                        <a:t>16</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b="0" kern="1200" dirty="0" smtClean="0">
                          <a:solidFill>
                            <a:schemeClr val="dk1"/>
                          </a:solidFill>
                          <a:effectLst/>
                          <a:latin typeface="+mn-lt"/>
                          <a:ea typeface="+mn-ea"/>
                          <a:cs typeface="+mn-cs"/>
                        </a:rPr>
                        <a:t>Fluxo Alternativo A – Usuário responde que não deseja desativar sua conta.</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29749477"/>
                  </a:ext>
                </a:extLst>
              </a:tr>
            </a:tbl>
          </a:graphicData>
        </a:graphic>
      </p:graphicFrame>
      <p:graphicFrame>
        <p:nvGraphicFramePr>
          <p:cNvPr id="3" name="Tabela 2"/>
          <p:cNvGraphicFramePr>
            <a:graphicFrameLocks noGrp="1"/>
          </p:cNvGraphicFramePr>
          <p:nvPr>
            <p:extLst>
              <p:ext uri="{D42A27DB-BD31-4B8C-83A1-F6EECF244321}">
                <p14:modId xmlns:p14="http://schemas.microsoft.com/office/powerpoint/2010/main" val="1467280390"/>
              </p:ext>
            </p:extLst>
          </p:nvPr>
        </p:nvGraphicFramePr>
        <p:xfrm>
          <a:off x="1261872" y="3958046"/>
          <a:ext cx="8594726" cy="275844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590812706"/>
                    </a:ext>
                  </a:extLst>
                </a:gridCol>
                <a:gridCol w="4297363">
                  <a:extLst>
                    <a:ext uri="{9D8B030D-6E8A-4147-A177-3AD203B41FA5}">
                      <a16:colId xmlns:a16="http://schemas.microsoft.com/office/drawing/2014/main" val="29426426"/>
                    </a:ext>
                  </a:extLst>
                </a:gridCol>
              </a:tblGrid>
              <a:tr h="339634">
                <a:tc gridSpan="2">
                  <a:txBody>
                    <a:bodyPr/>
                    <a:lstStyle/>
                    <a:p>
                      <a:pPr algn="ctr"/>
                      <a:r>
                        <a:rPr lang="pt-BR" sz="1800" b="1" kern="1200" dirty="0" smtClean="0">
                          <a:solidFill>
                            <a:schemeClr val="lt1"/>
                          </a:solidFill>
                          <a:effectLst/>
                          <a:latin typeface="+mn-lt"/>
                          <a:ea typeface="+mn-ea"/>
                          <a:cs typeface="+mn-cs"/>
                        </a:rPr>
                        <a:t>Gerenciar PCDs de interesse</a:t>
                      </a:r>
                      <a:endParaRPr lang="pt-BR"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2400990871"/>
                  </a:ext>
                </a:extLst>
              </a:tr>
              <a:tr h="370840">
                <a:tc>
                  <a:txBody>
                    <a:bodyPr/>
                    <a:lstStyle/>
                    <a:p>
                      <a:r>
                        <a:rPr lang="pt-BR" b="0" dirty="0" smtClean="0">
                          <a:solidFill>
                            <a:schemeClr val="tx1"/>
                          </a:solidFill>
                        </a:rPr>
                        <a:t>Cenário</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smtClean="0">
                          <a:solidFill>
                            <a:schemeClr val="tx1"/>
                          </a:solidFill>
                        </a:rPr>
                        <a:t>Nome do cenário:</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4122949555"/>
                  </a:ext>
                </a:extLst>
              </a:tr>
              <a:tr h="370840">
                <a:tc>
                  <a:txBody>
                    <a:bodyPr/>
                    <a:lstStyle/>
                    <a:p>
                      <a:r>
                        <a:rPr lang="pt-BR" dirty="0" smtClean="0">
                          <a:solidFill>
                            <a:schemeClr val="tx1"/>
                          </a:solidFill>
                        </a:rPr>
                        <a:t>17</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a:t>
                      </a:r>
                      <a:r>
                        <a:rPr lang="pt-BR" baseline="0" dirty="0" smtClean="0">
                          <a:solidFill>
                            <a:schemeClr val="tx1"/>
                          </a:solidFill>
                        </a:rPr>
                        <a:t> de sucesso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71130023"/>
                  </a:ext>
                </a:extLst>
              </a:tr>
              <a:tr h="370840">
                <a:tc>
                  <a:txBody>
                    <a:bodyPr/>
                    <a:lstStyle/>
                    <a:p>
                      <a:r>
                        <a:rPr lang="pt-BR" dirty="0" smtClean="0">
                          <a:solidFill>
                            <a:schemeClr val="tx1"/>
                          </a:solidFill>
                        </a:rPr>
                        <a:t>18</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b="0" kern="1200" dirty="0" smtClean="0">
                          <a:solidFill>
                            <a:schemeClr val="dk1"/>
                          </a:solidFill>
                          <a:effectLst/>
                          <a:latin typeface="+mn-lt"/>
                          <a:ea typeface="+mn-ea"/>
                          <a:cs typeface="+mn-cs"/>
                        </a:rPr>
                        <a:t>Fluxo Alternativo A - Pesquisar PCD de interesse</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85352310"/>
                  </a:ext>
                </a:extLst>
              </a:tr>
              <a:tr h="370840">
                <a:tc>
                  <a:txBody>
                    <a:bodyPr/>
                    <a:lstStyle/>
                    <a:p>
                      <a:r>
                        <a:rPr lang="pt-BR" dirty="0" smtClean="0">
                          <a:solidFill>
                            <a:schemeClr val="tx1"/>
                          </a:solidFill>
                        </a:rPr>
                        <a:t>19</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b="0" kern="1200" dirty="0" smtClean="0">
                          <a:solidFill>
                            <a:schemeClr val="dk1"/>
                          </a:solidFill>
                          <a:effectLst/>
                          <a:latin typeface="+mn-lt"/>
                          <a:ea typeface="+mn-ea"/>
                          <a:cs typeface="+mn-cs"/>
                        </a:rPr>
                        <a:t>Fluxo Alternativo B - Adicionar PCD de interesse</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53329901"/>
                  </a:ext>
                </a:extLst>
              </a:tr>
              <a:tr h="370840">
                <a:tc>
                  <a:txBody>
                    <a:bodyPr/>
                    <a:lstStyle/>
                    <a:p>
                      <a:r>
                        <a:rPr lang="pt-BR" sz="1400" dirty="0" smtClean="0">
                          <a:solidFill>
                            <a:schemeClr val="tx1"/>
                          </a:solidFill>
                        </a:rPr>
                        <a:t>20</a:t>
                      </a:r>
                      <a:endParaRPr lang="pt-BR"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400" b="0" kern="1200" dirty="0" smtClean="0">
                          <a:solidFill>
                            <a:schemeClr val="dk1"/>
                          </a:solidFill>
                          <a:effectLst/>
                          <a:latin typeface="+mn-lt"/>
                          <a:ea typeface="+mn-ea"/>
                          <a:cs typeface="+mn-cs"/>
                        </a:rPr>
                        <a:t>Fluxo Alternativo C - Retirar PCD de interesse</a:t>
                      </a:r>
                      <a:endParaRPr lang="pt-BR"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20596482"/>
                  </a:ext>
                </a:extLst>
              </a:tr>
            </a:tbl>
          </a:graphicData>
        </a:graphic>
      </p:graphicFrame>
    </p:spTree>
    <p:extLst>
      <p:ext uri="{BB962C8B-B14F-4D97-AF65-F5344CB8AC3E}">
        <p14:creationId xmlns:p14="http://schemas.microsoft.com/office/powerpoint/2010/main" val="1968063030"/>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CustomShape 1"/>
          <p:cNvSpPr/>
          <p:nvPr/>
        </p:nvSpPr>
        <p:spPr>
          <a:xfrm>
            <a:off x="1261800" y="99000"/>
            <a:ext cx="969192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90000"/>
              </a:lnSpc>
            </a:pPr>
            <a:r>
              <a:rPr lang="pt-BR" sz="4400" b="0" strike="noStrike" spc="-46" dirty="0">
                <a:solidFill>
                  <a:srgbClr val="000000"/>
                </a:solidFill>
                <a:uFill>
                  <a:solidFill>
                    <a:srgbClr val="FFFFFF"/>
                  </a:solidFill>
                </a:uFill>
                <a:latin typeface="Century Schoolbook"/>
                <a:ea typeface="DejaVu Sans"/>
              </a:rPr>
              <a:t>Caso de Teste</a:t>
            </a:r>
            <a:endParaRPr lang="pt-BR" sz="1800" b="0" strike="noStrike" spc="-1" dirty="0">
              <a:solidFill>
                <a:srgbClr val="000000"/>
              </a:solidFill>
              <a:uFill>
                <a:solidFill>
                  <a:srgbClr val="FFFFFF"/>
                </a:solidFill>
              </a:uFill>
              <a:latin typeface="Arial"/>
            </a:endParaRPr>
          </a:p>
        </p:txBody>
      </p:sp>
      <p:sp>
        <p:nvSpPr>
          <p:cNvPr id="151" name="CustomShape 2"/>
          <p:cNvSpPr/>
          <p:nvPr/>
        </p:nvSpPr>
        <p:spPr>
          <a:xfrm>
            <a:off x="1261800" y="1828800"/>
            <a:ext cx="859464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182880" indent="-182160">
              <a:lnSpc>
                <a:spcPct val="95000"/>
              </a:lnSpc>
              <a:buClr>
                <a:srgbClr val="4A66AC"/>
              </a:buClr>
              <a:buSzPct val="80000"/>
              <a:buFont typeface="Arial"/>
              <a:buChar char="•"/>
            </a:pPr>
            <a:r>
              <a:rPr lang="pt-BR" b="1" dirty="0"/>
              <a:t>Visualizar PCDs: </a:t>
            </a:r>
            <a:r>
              <a:rPr lang="pt-BR" dirty="0"/>
              <a:t>Este Caso de Uso deve ocorrer sempre que o usuário desejar visualizar a listagem de PCDs disponíveis.</a:t>
            </a:r>
            <a:endParaRPr lang="pt-BR" sz="1800" b="0" strike="noStrike" spc="-1" dirty="0">
              <a:solidFill>
                <a:srgbClr val="000000"/>
              </a:solidFill>
              <a:uFill>
                <a:solidFill>
                  <a:srgbClr val="FFFFFF"/>
                </a:solidFill>
              </a:uFill>
              <a:latin typeface="Arial"/>
            </a:endParaRPr>
          </a:p>
          <a:p>
            <a:pPr>
              <a:lnSpc>
                <a:spcPct val="95000"/>
              </a:lnSpc>
            </a:pPr>
            <a:endParaRPr lang="pt-BR" sz="1800" b="0" strike="noStrike" spc="-1" dirty="0">
              <a:solidFill>
                <a:srgbClr val="000000"/>
              </a:solidFill>
              <a:uFill>
                <a:solidFill>
                  <a:srgbClr val="FFFFFF"/>
                </a:solidFill>
              </a:uFill>
              <a:latin typeface="Arial"/>
            </a:endParaRPr>
          </a:p>
          <a:p>
            <a:pPr>
              <a:lnSpc>
                <a:spcPct val="95000"/>
              </a:lnSpc>
            </a:pPr>
            <a:endParaRPr lang="pt-BR" sz="1800" b="0" strike="noStrike" spc="-1" dirty="0">
              <a:solidFill>
                <a:srgbClr val="000000"/>
              </a:solidFill>
              <a:uFill>
                <a:solidFill>
                  <a:srgbClr val="FFFFFF"/>
                </a:solidFill>
              </a:uFill>
              <a:latin typeface="Arial"/>
            </a:endParaRPr>
          </a:p>
        </p:txBody>
      </p:sp>
      <p:pic>
        <p:nvPicPr>
          <p:cNvPr id="152" name="Imagem 3"/>
          <p:cNvPicPr/>
          <p:nvPr/>
        </p:nvPicPr>
        <p:blipFill>
          <a:blip r:embed="rId2"/>
          <a:stretch/>
        </p:blipFill>
        <p:spPr>
          <a:xfrm>
            <a:off x="11347200" y="69840"/>
            <a:ext cx="798840" cy="691560"/>
          </a:xfrm>
          <a:prstGeom prst="rect">
            <a:avLst/>
          </a:prstGeom>
          <a:ln>
            <a:noFill/>
          </a:ln>
        </p:spPr>
      </p:pic>
      <p:graphicFrame>
        <p:nvGraphicFramePr>
          <p:cNvPr id="153" name="Table 3"/>
          <p:cNvGraphicFramePr/>
          <p:nvPr>
            <p:extLst>
              <p:ext uri="{D42A27DB-BD31-4B8C-83A1-F6EECF244321}">
                <p14:modId xmlns:p14="http://schemas.microsoft.com/office/powerpoint/2010/main" val="2583416760"/>
              </p:ext>
            </p:extLst>
          </p:nvPr>
        </p:nvGraphicFramePr>
        <p:xfrm>
          <a:off x="481428" y="2691545"/>
          <a:ext cx="10155383" cy="3931920"/>
        </p:xfrm>
        <a:graphic>
          <a:graphicData uri="http://schemas.openxmlformats.org/drawingml/2006/table">
            <a:tbl>
              <a:tblPr/>
              <a:tblGrid>
                <a:gridCol w="3384828">
                  <a:extLst>
                    <a:ext uri="{9D8B030D-6E8A-4147-A177-3AD203B41FA5}">
                      <a16:colId xmlns:a16="http://schemas.microsoft.com/office/drawing/2014/main" val="20000"/>
                    </a:ext>
                  </a:extLst>
                </a:gridCol>
                <a:gridCol w="3384828">
                  <a:extLst>
                    <a:ext uri="{9D8B030D-6E8A-4147-A177-3AD203B41FA5}">
                      <a16:colId xmlns:a16="http://schemas.microsoft.com/office/drawing/2014/main" val="20001"/>
                    </a:ext>
                  </a:extLst>
                </a:gridCol>
                <a:gridCol w="3385727">
                  <a:extLst>
                    <a:ext uri="{9D8B030D-6E8A-4147-A177-3AD203B41FA5}">
                      <a16:colId xmlns:a16="http://schemas.microsoft.com/office/drawing/2014/main" val="20002"/>
                    </a:ext>
                  </a:extLst>
                </a:gridCol>
              </a:tblGrid>
              <a:tr h="521640">
                <a:tc>
                  <a:txBody>
                    <a:bodyPr/>
                    <a:lstStyle/>
                    <a:p>
                      <a:pPr algn="ctr">
                        <a:lnSpc>
                          <a:spcPct val="100000"/>
                        </a:lnSpc>
                      </a:pPr>
                      <a:r>
                        <a:rPr lang="pt-BR" sz="1500" b="1" strike="noStrike" spc="-1">
                          <a:solidFill>
                            <a:srgbClr val="FFFFFF"/>
                          </a:solidFill>
                          <a:uFill>
                            <a:solidFill>
                              <a:srgbClr val="FFFFFF"/>
                            </a:solidFill>
                          </a:uFill>
                          <a:latin typeface="Century Schoolbook"/>
                          <a:ea typeface="DejaVu Sans"/>
                        </a:rPr>
                        <a:t>Casos de Teste</a:t>
                      </a:r>
                      <a:endParaRPr lang="pt-BR" sz="1800" b="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gn="ctr">
                        <a:lnSpc>
                          <a:spcPct val="100000"/>
                        </a:lnSpc>
                      </a:pPr>
                      <a:r>
                        <a:rPr lang="pt-BR" sz="1500" b="1" strike="noStrike" spc="-1" dirty="0">
                          <a:solidFill>
                            <a:srgbClr val="FFFFFF"/>
                          </a:solidFill>
                          <a:uFill>
                            <a:solidFill>
                              <a:srgbClr val="FFFFFF"/>
                            </a:solidFill>
                          </a:uFill>
                          <a:latin typeface="Century Schoolbook"/>
                          <a:ea typeface="DejaVu Sans"/>
                        </a:rPr>
                        <a:t>Descrição do </a:t>
                      </a:r>
                      <a:endParaRPr lang="pt-BR" sz="1800" b="0" strike="noStrike" spc="-1" dirty="0">
                        <a:solidFill>
                          <a:srgbClr val="000000"/>
                        </a:solidFill>
                        <a:uFill>
                          <a:solidFill>
                            <a:srgbClr val="FFFFFF"/>
                          </a:solidFill>
                        </a:uFill>
                        <a:latin typeface="Arial"/>
                      </a:endParaRPr>
                    </a:p>
                    <a:p>
                      <a:pPr algn="ctr">
                        <a:lnSpc>
                          <a:spcPct val="100000"/>
                        </a:lnSpc>
                      </a:pPr>
                      <a:r>
                        <a:rPr lang="pt-BR" sz="1500" b="1" strike="noStrike" spc="-1" dirty="0">
                          <a:solidFill>
                            <a:srgbClr val="FFFFFF"/>
                          </a:solidFill>
                          <a:uFill>
                            <a:solidFill>
                              <a:srgbClr val="FFFFFF"/>
                            </a:solidFill>
                          </a:uFill>
                          <a:latin typeface="Century Schoolbook"/>
                          <a:ea typeface="DejaVu Sans"/>
                        </a:rPr>
                        <a:t>Caso de Teste</a:t>
                      </a:r>
                      <a:endParaRPr lang="pt-BR" sz="1800" b="0" strike="noStrike" spc="-1" dirty="0">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1B1E3D"/>
                    </a:solidFill>
                  </a:tcPr>
                </a:tc>
                <a:tc>
                  <a:txBody>
                    <a:bodyPr/>
                    <a:lstStyle/>
                    <a:p>
                      <a:pPr algn="ctr">
                        <a:lnSpc>
                          <a:spcPct val="100000"/>
                        </a:lnSpc>
                      </a:pPr>
                      <a:r>
                        <a:rPr lang="pt-BR" sz="1500" b="1" strike="noStrike" spc="-1">
                          <a:solidFill>
                            <a:srgbClr val="FFFFFF"/>
                          </a:solidFill>
                          <a:uFill>
                            <a:solidFill>
                              <a:srgbClr val="FFFFFF"/>
                            </a:solidFill>
                          </a:uFill>
                          <a:latin typeface="Century Schoolbook"/>
                          <a:ea typeface="DejaVu Sans"/>
                        </a:rPr>
                        <a:t>Resultado Esperado</a:t>
                      </a:r>
                      <a:endParaRPr lang="pt-BR" sz="1800" b="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1B1E3D"/>
                    </a:solidFill>
                  </a:tcPr>
                </a:tc>
                <a:extLst>
                  <a:ext uri="{0D108BD9-81ED-4DB2-BD59-A6C34878D82A}">
                    <a16:rowId xmlns:a16="http://schemas.microsoft.com/office/drawing/2014/main" val="10000"/>
                  </a:ext>
                </a:extLst>
              </a:tr>
              <a:tr h="321840">
                <a:tc>
                  <a:txBody>
                    <a:bodyPr/>
                    <a:lstStyle/>
                    <a:p>
                      <a:pPr algn="ctr">
                        <a:lnSpc>
                          <a:spcPct val="100000"/>
                        </a:lnSpc>
                      </a:pPr>
                      <a:r>
                        <a:rPr lang="pt-BR" sz="1800" kern="1200" dirty="0">
                          <a:solidFill>
                            <a:schemeClr val="tx1"/>
                          </a:solidFill>
                          <a:effectLst/>
                          <a:latin typeface="+mn-lt"/>
                          <a:ea typeface="+mn-ea"/>
                          <a:cs typeface="+mn-cs"/>
                        </a:rPr>
                        <a:t>CT #01</a:t>
                      </a:r>
                      <a:endParaRPr lang="pt-BR" sz="1800" b="0" strike="noStrike" spc="-1" dirty="0">
                        <a:solidFill>
                          <a:srgbClr val="000000"/>
                        </a:solidFill>
                        <a:uFill>
                          <a:solidFill>
                            <a:srgbClr val="FFFFFF"/>
                          </a:solidFill>
                        </a:uFill>
                        <a:latin typeface="Arial"/>
                      </a:endParaRP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solidFill>
                      <a:srgbClr val="FFFFFF"/>
                    </a:solidFill>
                  </a:tcPr>
                </a:tc>
                <a:tc>
                  <a:txBody>
                    <a:bodyPr/>
                    <a:lstStyle/>
                    <a:p>
                      <a:pPr marL="0" algn="l" defTabSz="914400" rtl="0" eaLnBrk="1" latinLnBrk="0" hangingPunct="1">
                        <a:lnSpc>
                          <a:spcPct val="100000"/>
                        </a:lnSpc>
                        <a:spcAft>
                          <a:spcPts val="0"/>
                        </a:spcAft>
                      </a:pPr>
                      <a:r>
                        <a:rPr lang="pt-BR" sz="1800" kern="1200" dirty="0">
                          <a:solidFill>
                            <a:schemeClr val="tx1"/>
                          </a:solidFill>
                          <a:effectLst/>
                          <a:latin typeface="+mn-lt"/>
                          <a:ea typeface="+mn-ea"/>
                          <a:cs typeface="+mn-cs"/>
                        </a:rPr>
                        <a:t>Verificar se a cidade digitada no campo “Procurar” está registrada na tabela.</a:t>
                      </a:r>
                    </a:p>
                  </a:txBody>
                  <a:tcPr marL="68580" marR="68580" marT="0" marB="0">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solidFill>
                      <a:srgbClr val="FFFFFF"/>
                    </a:solidFill>
                  </a:tcPr>
                </a:tc>
                <a:tc>
                  <a:txBody>
                    <a:bodyPr/>
                    <a:lstStyle/>
                    <a:p>
                      <a:pPr marL="0" algn="l" defTabSz="914400" rtl="0" eaLnBrk="1" latinLnBrk="0" hangingPunct="1">
                        <a:lnSpc>
                          <a:spcPct val="100000"/>
                        </a:lnSpc>
                        <a:spcAft>
                          <a:spcPts val="0"/>
                        </a:spcAft>
                      </a:pPr>
                      <a:r>
                        <a:rPr lang="pt-BR" sz="1800" kern="1200" dirty="0">
                          <a:solidFill>
                            <a:schemeClr val="tx1"/>
                          </a:solidFill>
                          <a:effectLst/>
                          <a:latin typeface="+mn-lt"/>
                          <a:ea typeface="+mn-ea"/>
                          <a:cs typeface="+mn-cs"/>
                        </a:rPr>
                        <a:t>Caso a cidade não estiver registrada, o sistema deve exibir a mensagem “Nenhum item encontrado.” na tabela onde deveria estar os dados referentes a cidade. </a:t>
                      </a:r>
                    </a:p>
                  </a:txBody>
                  <a:tcPr marL="68580" marR="68580" marT="0" marB="0">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1"/>
                  </a:ext>
                </a:extLst>
              </a:tr>
              <a:tr h="428760">
                <a:tc>
                  <a:txBody>
                    <a:bodyPr/>
                    <a:lstStyle/>
                    <a:p>
                      <a:pPr algn="ctr"/>
                      <a:r>
                        <a:rPr lang="pt-BR" sz="1800" kern="1200" dirty="0">
                          <a:solidFill>
                            <a:schemeClr val="tx1"/>
                          </a:solidFill>
                          <a:effectLst/>
                          <a:latin typeface="+mn-lt"/>
                          <a:ea typeface="+mn-ea"/>
                          <a:cs typeface="+mn-cs"/>
                        </a:rPr>
                        <a:t>CT #02</a:t>
                      </a:r>
                      <a:endParaRPr lang="pt-BR" dirty="0"/>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r>
                        <a:rPr lang="pt-BR" sz="1800" kern="1200" dirty="0">
                          <a:solidFill>
                            <a:schemeClr val="tx1"/>
                          </a:solidFill>
                          <a:effectLst/>
                          <a:latin typeface="+mn-lt"/>
                          <a:ea typeface="+mn-ea"/>
                          <a:cs typeface="+mn-cs"/>
                        </a:rPr>
                        <a:t>Verificar se selecionou pelo menos duas checkboxes para comparação entre PCDs. </a:t>
                      </a:r>
                      <a:endParaRPr lang="pt-BR" dirty="0"/>
                    </a:p>
                  </a:txBody>
                  <a:tcPr>
                    <a:lnL w="12240">
                      <a:solidFill>
                        <a:srgbClr val="000000"/>
                      </a:solidFill>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solidFill>
                      <a:srgbClr val="FFFFFF"/>
                    </a:solidFill>
                  </a:tcPr>
                </a:tc>
                <a:tc>
                  <a:txBody>
                    <a:bodyPr/>
                    <a:lstStyle/>
                    <a:p>
                      <a:r>
                        <a:rPr lang="pt-BR" sz="1800" kern="1200" dirty="0">
                          <a:solidFill>
                            <a:schemeClr val="tx1"/>
                          </a:solidFill>
                          <a:effectLst/>
                          <a:latin typeface="+mn-lt"/>
                          <a:ea typeface="+mn-ea"/>
                          <a:cs typeface="+mn-cs"/>
                        </a:rPr>
                        <a:t>Caso o usuáro selecione apenas uma checkbox para comparação de PCDs, o sistema deve exibir a mensagem “Selecione mais de um campo”.</a:t>
                      </a:r>
                      <a:endParaRPr lang="pt-BR" dirty="0"/>
                    </a:p>
                  </a:txBody>
                  <a:tcPr>
                    <a:lnL w="12240">
                      <a:solidFill>
                        <a:srgbClr val="000000"/>
                      </a:solidFill>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solidFill>
                      <a:srgbClr val="FFFFFF"/>
                    </a:solidFill>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CustomShape 1"/>
          <p:cNvSpPr/>
          <p:nvPr/>
        </p:nvSpPr>
        <p:spPr>
          <a:xfrm>
            <a:off x="1109400" y="69840"/>
            <a:ext cx="969192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90000"/>
              </a:lnSpc>
            </a:pPr>
            <a:r>
              <a:rPr lang="pt-BR" sz="4400" b="0" strike="noStrike" spc="-46" dirty="0">
                <a:solidFill>
                  <a:srgbClr val="000000"/>
                </a:solidFill>
                <a:uFill>
                  <a:solidFill>
                    <a:srgbClr val="FFFFFF"/>
                  </a:solidFill>
                </a:uFill>
                <a:latin typeface="Century Schoolbook"/>
                <a:ea typeface="DejaVu Sans"/>
              </a:rPr>
              <a:t>Caso de Teste</a:t>
            </a:r>
            <a:endParaRPr lang="pt-BR" sz="1800" b="0" strike="noStrike" spc="-1" dirty="0">
              <a:solidFill>
                <a:srgbClr val="000000"/>
              </a:solidFill>
              <a:uFill>
                <a:solidFill>
                  <a:srgbClr val="FFFFFF"/>
                </a:solidFill>
              </a:uFill>
              <a:latin typeface="Arial"/>
            </a:endParaRPr>
          </a:p>
        </p:txBody>
      </p:sp>
      <p:sp>
        <p:nvSpPr>
          <p:cNvPr id="151" name="CustomShape 2"/>
          <p:cNvSpPr/>
          <p:nvPr/>
        </p:nvSpPr>
        <p:spPr>
          <a:xfrm>
            <a:off x="1261800" y="1828800"/>
            <a:ext cx="859464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pt-BR" sz="1800" b="0" strike="noStrike" spc="-1" dirty="0">
              <a:solidFill>
                <a:srgbClr val="000000"/>
              </a:solidFill>
              <a:uFill>
                <a:solidFill>
                  <a:srgbClr val="FFFFFF"/>
                </a:solidFill>
              </a:uFill>
              <a:latin typeface="Arial"/>
            </a:endParaRPr>
          </a:p>
          <a:p>
            <a:pPr>
              <a:lnSpc>
                <a:spcPct val="95000"/>
              </a:lnSpc>
            </a:pPr>
            <a:endParaRPr lang="pt-BR" sz="1800" b="0" strike="noStrike" spc="-1" dirty="0">
              <a:solidFill>
                <a:srgbClr val="000000"/>
              </a:solidFill>
              <a:uFill>
                <a:solidFill>
                  <a:srgbClr val="FFFFFF"/>
                </a:solidFill>
              </a:uFill>
              <a:latin typeface="Arial"/>
            </a:endParaRPr>
          </a:p>
          <a:p>
            <a:pPr>
              <a:lnSpc>
                <a:spcPct val="95000"/>
              </a:lnSpc>
            </a:pPr>
            <a:endParaRPr lang="pt-BR" sz="1800" b="0" strike="noStrike" spc="-1" dirty="0">
              <a:solidFill>
                <a:srgbClr val="000000"/>
              </a:solidFill>
              <a:uFill>
                <a:solidFill>
                  <a:srgbClr val="FFFFFF"/>
                </a:solidFill>
              </a:uFill>
              <a:latin typeface="Arial"/>
            </a:endParaRPr>
          </a:p>
        </p:txBody>
      </p:sp>
      <p:pic>
        <p:nvPicPr>
          <p:cNvPr id="152" name="Imagem 3"/>
          <p:cNvPicPr/>
          <p:nvPr/>
        </p:nvPicPr>
        <p:blipFill>
          <a:blip r:embed="rId2"/>
          <a:stretch/>
        </p:blipFill>
        <p:spPr>
          <a:xfrm>
            <a:off x="11347200" y="69840"/>
            <a:ext cx="798840" cy="691560"/>
          </a:xfrm>
          <a:prstGeom prst="rect">
            <a:avLst/>
          </a:prstGeom>
          <a:ln>
            <a:noFill/>
          </a:ln>
        </p:spPr>
      </p:pic>
      <p:graphicFrame>
        <p:nvGraphicFramePr>
          <p:cNvPr id="153" name="Table 3"/>
          <p:cNvGraphicFramePr/>
          <p:nvPr>
            <p:extLst>
              <p:ext uri="{D42A27DB-BD31-4B8C-83A1-F6EECF244321}">
                <p14:modId xmlns:p14="http://schemas.microsoft.com/office/powerpoint/2010/main" val="352625919"/>
              </p:ext>
            </p:extLst>
          </p:nvPr>
        </p:nvGraphicFramePr>
        <p:xfrm>
          <a:off x="481428" y="2526186"/>
          <a:ext cx="10155383" cy="2194560"/>
        </p:xfrm>
        <a:graphic>
          <a:graphicData uri="http://schemas.openxmlformats.org/drawingml/2006/table">
            <a:tbl>
              <a:tblPr/>
              <a:tblGrid>
                <a:gridCol w="3384828">
                  <a:extLst>
                    <a:ext uri="{9D8B030D-6E8A-4147-A177-3AD203B41FA5}">
                      <a16:colId xmlns:a16="http://schemas.microsoft.com/office/drawing/2014/main" val="20000"/>
                    </a:ext>
                  </a:extLst>
                </a:gridCol>
                <a:gridCol w="3384828">
                  <a:extLst>
                    <a:ext uri="{9D8B030D-6E8A-4147-A177-3AD203B41FA5}">
                      <a16:colId xmlns:a16="http://schemas.microsoft.com/office/drawing/2014/main" val="20001"/>
                    </a:ext>
                  </a:extLst>
                </a:gridCol>
                <a:gridCol w="3385727">
                  <a:extLst>
                    <a:ext uri="{9D8B030D-6E8A-4147-A177-3AD203B41FA5}">
                      <a16:colId xmlns:a16="http://schemas.microsoft.com/office/drawing/2014/main" val="20002"/>
                    </a:ext>
                  </a:extLst>
                </a:gridCol>
              </a:tblGrid>
              <a:tr h="521640">
                <a:tc>
                  <a:txBody>
                    <a:bodyPr/>
                    <a:lstStyle/>
                    <a:p>
                      <a:pPr algn="ctr">
                        <a:lnSpc>
                          <a:spcPct val="100000"/>
                        </a:lnSpc>
                      </a:pPr>
                      <a:r>
                        <a:rPr lang="pt-BR" sz="1500" b="1" strike="noStrike" spc="-1">
                          <a:solidFill>
                            <a:srgbClr val="FFFFFF"/>
                          </a:solidFill>
                          <a:uFill>
                            <a:solidFill>
                              <a:srgbClr val="FFFFFF"/>
                            </a:solidFill>
                          </a:uFill>
                          <a:latin typeface="Century Schoolbook"/>
                          <a:ea typeface="DejaVu Sans"/>
                        </a:rPr>
                        <a:t>Casos de Teste</a:t>
                      </a:r>
                      <a:endParaRPr lang="pt-BR" sz="1800" b="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gn="ctr">
                        <a:lnSpc>
                          <a:spcPct val="100000"/>
                        </a:lnSpc>
                      </a:pPr>
                      <a:r>
                        <a:rPr lang="pt-BR" sz="1500" b="1" strike="noStrike" spc="-1" dirty="0">
                          <a:solidFill>
                            <a:srgbClr val="FFFFFF"/>
                          </a:solidFill>
                          <a:uFill>
                            <a:solidFill>
                              <a:srgbClr val="FFFFFF"/>
                            </a:solidFill>
                          </a:uFill>
                          <a:latin typeface="Century Schoolbook"/>
                          <a:ea typeface="DejaVu Sans"/>
                        </a:rPr>
                        <a:t>Descrição do </a:t>
                      </a:r>
                      <a:endParaRPr lang="pt-BR" sz="1800" b="0" strike="noStrike" spc="-1" dirty="0">
                        <a:solidFill>
                          <a:srgbClr val="000000"/>
                        </a:solidFill>
                        <a:uFill>
                          <a:solidFill>
                            <a:srgbClr val="FFFFFF"/>
                          </a:solidFill>
                        </a:uFill>
                        <a:latin typeface="Arial"/>
                      </a:endParaRPr>
                    </a:p>
                    <a:p>
                      <a:pPr algn="ctr">
                        <a:lnSpc>
                          <a:spcPct val="100000"/>
                        </a:lnSpc>
                      </a:pPr>
                      <a:r>
                        <a:rPr lang="pt-BR" sz="1500" b="1" strike="noStrike" spc="-1" dirty="0">
                          <a:solidFill>
                            <a:srgbClr val="FFFFFF"/>
                          </a:solidFill>
                          <a:uFill>
                            <a:solidFill>
                              <a:srgbClr val="FFFFFF"/>
                            </a:solidFill>
                          </a:uFill>
                          <a:latin typeface="Century Schoolbook"/>
                          <a:ea typeface="DejaVu Sans"/>
                        </a:rPr>
                        <a:t>Caso de Teste</a:t>
                      </a:r>
                      <a:endParaRPr lang="pt-BR" sz="1800" b="0" strike="noStrike" spc="-1" dirty="0">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1B1E3D"/>
                    </a:solidFill>
                  </a:tcPr>
                </a:tc>
                <a:tc>
                  <a:txBody>
                    <a:bodyPr/>
                    <a:lstStyle/>
                    <a:p>
                      <a:pPr algn="ctr">
                        <a:lnSpc>
                          <a:spcPct val="100000"/>
                        </a:lnSpc>
                      </a:pPr>
                      <a:r>
                        <a:rPr lang="pt-BR" sz="1500" b="1" strike="noStrike" spc="-1">
                          <a:solidFill>
                            <a:srgbClr val="FFFFFF"/>
                          </a:solidFill>
                          <a:uFill>
                            <a:solidFill>
                              <a:srgbClr val="FFFFFF"/>
                            </a:solidFill>
                          </a:uFill>
                          <a:latin typeface="Century Schoolbook"/>
                          <a:ea typeface="DejaVu Sans"/>
                        </a:rPr>
                        <a:t>Resultado Esperado</a:t>
                      </a:r>
                      <a:endParaRPr lang="pt-BR" sz="1800" b="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1B1E3D"/>
                    </a:solidFill>
                  </a:tcPr>
                </a:tc>
                <a:extLst>
                  <a:ext uri="{0D108BD9-81ED-4DB2-BD59-A6C34878D82A}">
                    <a16:rowId xmlns:a16="http://schemas.microsoft.com/office/drawing/2014/main" val="10000"/>
                  </a:ext>
                </a:extLst>
              </a:tr>
              <a:tr h="321840">
                <a:tc>
                  <a:txBody>
                    <a:bodyPr/>
                    <a:lstStyle/>
                    <a:p>
                      <a:pPr algn="ctr">
                        <a:lnSpc>
                          <a:spcPct val="100000"/>
                        </a:lnSpc>
                      </a:pPr>
                      <a:r>
                        <a:rPr lang="pt-BR" sz="1800" kern="1200" dirty="0">
                          <a:solidFill>
                            <a:schemeClr val="tx1"/>
                          </a:solidFill>
                          <a:effectLst/>
                          <a:latin typeface="+mn-lt"/>
                          <a:ea typeface="+mn-ea"/>
                          <a:cs typeface="+mn-cs"/>
                        </a:rPr>
                        <a:t>CT #03</a:t>
                      </a:r>
                      <a:endParaRPr lang="pt-BR" sz="1800" b="0" strike="noStrike" spc="-1" dirty="0">
                        <a:solidFill>
                          <a:srgbClr val="000000"/>
                        </a:solidFill>
                        <a:uFill>
                          <a:solidFill>
                            <a:srgbClr val="FFFFFF"/>
                          </a:solidFill>
                        </a:uFill>
                        <a:latin typeface="Arial"/>
                      </a:endParaRP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solidFill>
                      <a:srgbClr val="FFFFFF"/>
                    </a:solidFill>
                  </a:tcPr>
                </a:tc>
                <a:tc>
                  <a:txBody>
                    <a:bodyPr/>
                    <a:lstStyle/>
                    <a:p>
                      <a:pPr marL="0" algn="l" defTabSz="914400" rtl="0" eaLnBrk="1" latinLnBrk="0" hangingPunct="1">
                        <a:lnSpc>
                          <a:spcPct val="100000"/>
                        </a:lnSpc>
                        <a:spcAft>
                          <a:spcPts val="0"/>
                        </a:spcAft>
                      </a:pPr>
                      <a:r>
                        <a:rPr lang="pt-BR" sz="1800" kern="1200" dirty="0">
                          <a:solidFill>
                            <a:schemeClr val="tx1"/>
                          </a:solidFill>
                          <a:effectLst/>
                          <a:latin typeface="+mn-lt"/>
                          <a:ea typeface="+mn-ea"/>
                          <a:cs typeface="+mn-cs"/>
                        </a:rPr>
                        <a:t>Verificar se o botão “Visualizar Dados” direciona o usuário para a página de dados historicos da PCD respectiva.</a:t>
                      </a:r>
                    </a:p>
                  </a:txBody>
                  <a:tcPr marL="68580" marR="68580" marT="0" marB="0">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solidFill>
                      <a:srgbClr val="FFFFFF"/>
                    </a:solidFill>
                  </a:tcPr>
                </a:tc>
                <a:tc>
                  <a:txBody>
                    <a:bodyPr/>
                    <a:lstStyle/>
                    <a:p>
                      <a:pPr marL="0" algn="l" defTabSz="914400" rtl="0" eaLnBrk="1" latinLnBrk="0" hangingPunct="1">
                        <a:lnSpc>
                          <a:spcPct val="100000"/>
                        </a:lnSpc>
                        <a:spcAft>
                          <a:spcPts val="0"/>
                        </a:spcAft>
                      </a:pPr>
                      <a:r>
                        <a:rPr lang="pt-BR" sz="1800" kern="1200" dirty="0">
                          <a:solidFill>
                            <a:schemeClr val="tx1"/>
                          </a:solidFill>
                          <a:effectLst/>
                          <a:latin typeface="+mn-lt"/>
                          <a:ea typeface="+mn-ea"/>
                          <a:cs typeface="+mn-cs"/>
                        </a:rPr>
                        <a:t>Caso o botão não direcione o usuário para a página em questão, o sistema deve apresentar a mensagem “Não existe dados históricos de medições dessa PCD” </a:t>
                      </a:r>
                    </a:p>
                  </a:txBody>
                  <a:tcPr marL="68580" marR="68580" marT="0" marB="0">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52074019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CustomShape 1"/>
          <p:cNvSpPr/>
          <p:nvPr/>
        </p:nvSpPr>
        <p:spPr>
          <a:xfrm>
            <a:off x="1261800" y="99000"/>
            <a:ext cx="969192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90000"/>
              </a:lnSpc>
            </a:pPr>
            <a:r>
              <a:rPr lang="pt-BR" sz="4400" b="0" strike="noStrike" spc="-46" dirty="0">
                <a:uFill>
                  <a:solidFill>
                    <a:srgbClr val="FFFFFF"/>
                  </a:solidFill>
                </a:uFill>
                <a:latin typeface="Century Schoolbook"/>
                <a:ea typeface="DejaVu Sans"/>
              </a:rPr>
              <a:t>Caso de Teste</a:t>
            </a:r>
            <a:endParaRPr lang="pt-BR" sz="1800" b="0" strike="noStrike" spc="-1" dirty="0">
              <a:uFill>
                <a:solidFill>
                  <a:srgbClr val="FFFFFF"/>
                </a:solidFill>
              </a:uFill>
              <a:latin typeface="Arial"/>
            </a:endParaRPr>
          </a:p>
        </p:txBody>
      </p:sp>
      <p:sp>
        <p:nvSpPr>
          <p:cNvPr id="151" name="CustomShape 2"/>
          <p:cNvSpPr/>
          <p:nvPr/>
        </p:nvSpPr>
        <p:spPr>
          <a:xfrm>
            <a:off x="1261800" y="1828800"/>
            <a:ext cx="859464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5000"/>
              </a:lnSpc>
            </a:pPr>
            <a:endParaRPr lang="pt-BR" sz="1800" b="0" strike="noStrike" spc="-1" dirty="0">
              <a:solidFill>
                <a:srgbClr val="000000"/>
              </a:solidFill>
              <a:uFill>
                <a:solidFill>
                  <a:srgbClr val="FFFFFF"/>
                </a:solidFill>
              </a:uFill>
              <a:latin typeface="Arial"/>
            </a:endParaRPr>
          </a:p>
          <a:p>
            <a:pPr>
              <a:lnSpc>
                <a:spcPct val="95000"/>
              </a:lnSpc>
            </a:pPr>
            <a:endParaRPr lang="pt-BR" sz="1800" b="0" strike="noStrike" spc="-1" dirty="0">
              <a:solidFill>
                <a:srgbClr val="000000"/>
              </a:solidFill>
              <a:uFill>
                <a:solidFill>
                  <a:srgbClr val="FFFFFF"/>
                </a:solidFill>
              </a:uFill>
              <a:latin typeface="Arial"/>
            </a:endParaRPr>
          </a:p>
        </p:txBody>
      </p:sp>
      <p:pic>
        <p:nvPicPr>
          <p:cNvPr id="152" name="Imagem 3"/>
          <p:cNvPicPr/>
          <p:nvPr/>
        </p:nvPicPr>
        <p:blipFill>
          <a:blip r:embed="rId2"/>
          <a:stretch/>
        </p:blipFill>
        <p:spPr>
          <a:xfrm>
            <a:off x="11347200" y="69840"/>
            <a:ext cx="798840" cy="691560"/>
          </a:xfrm>
          <a:prstGeom prst="rect">
            <a:avLst/>
          </a:prstGeom>
          <a:ln>
            <a:noFill/>
          </a:ln>
        </p:spPr>
      </p:pic>
      <p:graphicFrame>
        <p:nvGraphicFramePr>
          <p:cNvPr id="153" name="Table 3"/>
          <p:cNvGraphicFramePr/>
          <p:nvPr>
            <p:extLst>
              <p:ext uri="{D42A27DB-BD31-4B8C-83A1-F6EECF244321}">
                <p14:modId xmlns:p14="http://schemas.microsoft.com/office/powerpoint/2010/main" val="3254912769"/>
              </p:ext>
            </p:extLst>
          </p:nvPr>
        </p:nvGraphicFramePr>
        <p:xfrm>
          <a:off x="481428" y="2691545"/>
          <a:ext cx="10155383" cy="3566160"/>
        </p:xfrm>
        <a:graphic>
          <a:graphicData uri="http://schemas.openxmlformats.org/drawingml/2006/table">
            <a:tbl>
              <a:tblPr/>
              <a:tblGrid>
                <a:gridCol w="3384828">
                  <a:extLst>
                    <a:ext uri="{9D8B030D-6E8A-4147-A177-3AD203B41FA5}">
                      <a16:colId xmlns:a16="http://schemas.microsoft.com/office/drawing/2014/main" val="20000"/>
                    </a:ext>
                  </a:extLst>
                </a:gridCol>
                <a:gridCol w="3384828">
                  <a:extLst>
                    <a:ext uri="{9D8B030D-6E8A-4147-A177-3AD203B41FA5}">
                      <a16:colId xmlns:a16="http://schemas.microsoft.com/office/drawing/2014/main" val="20001"/>
                    </a:ext>
                  </a:extLst>
                </a:gridCol>
                <a:gridCol w="3385727">
                  <a:extLst>
                    <a:ext uri="{9D8B030D-6E8A-4147-A177-3AD203B41FA5}">
                      <a16:colId xmlns:a16="http://schemas.microsoft.com/office/drawing/2014/main" val="20002"/>
                    </a:ext>
                  </a:extLst>
                </a:gridCol>
              </a:tblGrid>
              <a:tr h="521640">
                <a:tc>
                  <a:txBody>
                    <a:bodyPr/>
                    <a:lstStyle/>
                    <a:p>
                      <a:pPr algn="ctr">
                        <a:lnSpc>
                          <a:spcPct val="100000"/>
                        </a:lnSpc>
                      </a:pPr>
                      <a:r>
                        <a:rPr lang="pt-BR" sz="1500" b="1" strike="noStrike" spc="-1">
                          <a:solidFill>
                            <a:srgbClr val="FFFFFF"/>
                          </a:solidFill>
                          <a:uFill>
                            <a:solidFill>
                              <a:srgbClr val="FFFFFF"/>
                            </a:solidFill>
                          </a:uFill>
                          <a:latin typeface="Century Schoolbook"/>
                          <a:ea typeface="DejaVu Sans"/>
                        </a:rPr>
                        <a:t>Casos de Teste</a:t>
                      </a:r>
                      <a:endParaRPr lang="pt-BR" sz="1800" b="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gn="ctr">
                        <a:lnSpc>
                          <a:spcPct val="100000"/>
                        </a:lnSpc>
                      </a:pPr>
                      <a:r>
                        <a:rPr lang="pt-BR" sz="1500" b="1" strike="noStrike" spc="-1" dirty="0">
                          <a:solidFill>
                            <a:srgbClr val="FFFFFF"/>
                          </a:solidFill>
                          <a:uFill>
                            <a:solidFill>
                              <a:srgbClr val="FFFFFF"/>
                            </a:solidFill>
                          </a:uFill>
                          <a:latin typeface="Century Schoolbook"/>
                          <a:ea typeface="DejaVu Sans"/>
                        </a:rPr>
                        <a:t>Descrição do </a:t>
                      </a:r>
                      <a:endParaRPr lang="pt-BR" sz="1800" b="0" strike="noStrike" spc="-1" dirty="0">
                        <a:solidFill>
                          <a:srgbClr val="000000"/>
                        </a:solidFill>
                        <a:uFill>
                          <a:solidFill>
                            <a:srgbClr val="FFFFFF"/>
                          </a:solidFill>
                        </a:uFill>
                        <a:latin typeface="Arial"/>
                      </a:endParaRPr>
                    </a:p>
                    <a:p>
                      <a:pPr algn="ctr">
                        <a:lnSpc>
                          <a:spcPct val="100000"/>
                        </a:lnSpc>
                      </a:pPr>
                      <a:r>
                        <a:rPr lang="pt-BR" sz="1500" b="1" strike="noStrike" spc="-1" dirty="0">
                          <a:solidFill>
                            <a:srgbClr val="FFFFFF"/>
                          </a:solidFill>
                          <a:uFill>
                            <a:solidFill>
                              <a:srgbClr val="FFFFFF"/>
                            </a:solidFill>
                          </a:uFill>
                          <a:latin typeface="Century Schoolbook"/>
                          <a:ea typeface="DejaVu Sans"/>
                        </a:rPr>
                        <a:t>Caso de Teste</a:t>
                      </a:r>
                      <a:endParaRPr lang="pt-BR" sz="1800" b="0" strike="noStrike" spc="-1" dirty="0">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1B1E3D"/>
                    </a:solidFill>
                  </a:tcPr>
                </a:tc>
                <a:tc>
                  <a:txBody>
                    <a:bodyPr/>
                    <a:lstStyle/>
                    <a:p>
                      <a:pPr algn="ctr">
                        <a:lnSpc>
                          <a:spcPct val="100000"/>
                        </a:lnSpc>
                      </a:pPr>
                      <a:r>
                        <a:rPr lang="pt-BR" sz="1500" b="1" strike="noStrike" spc="-1">
                          <a:solidFill>
                            <a:srgbClr val="FFFFFF"/>
                          </a:solidFill>
                          <a:uFill>
                            <a:solidFill>
                              <a:srgbClr val="FFFFFF"/>
                            </a:solidFill>
                          </a:uFill>
                          <a:latin typeface="Century Schoolbook"/>
                          <a:ea typeface="DejaVu Sans"/>
                        </a:rPr>
                        <a:t>Resultado Esperado</a:t>
                      </a:r>
                      <a:endParaRPr lang="pt-BR" sz="1800" b="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1B1E3D"/>
                    </a:solidFill>
                  </a:tcPr>
                </a:tc>
                <a:extLst>
                  <a:ext uri="{0D108BD9-81ED-4DB2-BD59-A6C34878D82A}">
                    <a16:rowId xmlns:a16="http://schemas.microsoft.com/office/drawing/2014/main" val="10000"/>
                  </a:ext>
                </a:extLst>
              </a:tr>
              <a:tr h="321840">
                <a:tc>
                  <a:txBody>
                    <a:bodyPr/>
                    <a:lstStyle/>
                    <a:p>
                      <a:pPr algn="ctr">
                        <a:lnSpc>
                          <a:spcPct val="100000"/>
                        </a:lnSpc>
                      </a:pPr>
                      <a:r>
                        <a:rPr lang="pt-BR" sz="1800" kern="1200" dirty="0">
                          <a:solidFill>
                            <a:schemeClr val="tx1"/>
                          </a:solidFill>
                          <a:effectLst/>
                          <a:latin typeface="+mn-lt"/>
                          <a:ea typeface="+mn-ea"/>
                          <a:cs typeface="+mn-cs"/>
                        </a:rPr>
                        <a:t>CT #012</a:t>
                      </a:r>
                      <a:endParaRPr lang="pt-BR" sz="1800" b="0" strike="noStrike" spc="-1" dirty="0">
                        <a:solidFill>
                          <a:srgbClr val="000000"/>
                        </a:solidFill>
                        <a:uFill>
                          <a:solidFill>
                            <a:srgbClr val="FFFFFF"/>
                          </a:solidFill>
                        </a:uFill>
                        <a:latin typeface="Arial"/>
                      </a:endParaRP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solidFill>
                      <a:srgbClr val="FFFFFF"/>
                    </a:solidFill>
                  </a:tcPr>
                </a:tc>
                <a:tc>
                  <a:txBody>
                    <a:bodyPr/>
                    <a:lstStyle/>
                    <a:p>
                      <a:pPr marL="0" algn="l" defTabSz="914400" rtl="0" eaLnBrk="1" latinLnBrk="0" hangingPunct="1">
                        <a:lnSpc>
                          <a:spcPct val="100000"/>
                        </a:lnSpc>
                        <a:spcAft>
                          <a:spcPts val="0"/>
                        </a:spcAft>
                      </a:pPr>
                      <a:r>
                        <a:rPr lang="pt-BR" sz="1800" kern="1200" dirty="0">
                          <a:solidFill>
                            <a:schemeClr val="tx1"/>
                          </a:solidFill>
                          <a:effectLst/>
                          <a:latin typeface="+mn-lt"/>
                          <a:ea typeface="+mn-ea"/>
                          <a:cs typeface="+mn-cs"/>
                        </a:rPr>
                        <a:t>Verificar os campos preenchidos pelo usuário referente a “Data Incial” e a “Data Final”, quando o usuário precionar o botão “Nova pesquisa!’</a:t>
                      </a:r>
                    </a:p>
                  </a:txBody>
                  <a:tcPr marL="68580" marR="68580" marT="0" marB="0">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solidFill>
                      <a:srgbClr val="FFFFFF"/>
                    </a:solidFill>
                  </a:tcPr>
                </a:tc>
                <a:tc>
                  <a:txBody>
                    <a:bodyPr/>
                    <a:lstStyle/>
                    <a:p>
                      <a:pPr marL="0" algn="l" defTabSz="914400" rtl="0" eaLnBrk="1" latinLnBrk="0" hangingPunct="1">
                        <a:lnSpc>
                          <a:spcPct val="100000"/>
                        </a:lnSpc>
                        <a:spcAft>
                          <a:spcPts val="0"/>
                        </a:spcAft>
                      </a:pPr>
                      <a:r>
                        <a:rPr lang="pt-BR" sz="1800" kern="1200" dirty="0">
                          <a:solidFill>
                            <a:schemeClr val="tx1"/>
                          </a:solidFill>
                          <a:effectLst/>
                          <a:latin typeface="+mn-lt"/>
                          <a:ea typeface="+mn-ea"/>
                          <a:cs typeface="+mn-cs"/>
                        </a:rPr>
                        <a:t>Caso o usuário digitar qualquer data Inexistente, exebir um Alerta “Não há dado existente perante ao Período escolhido!”.</a:t>
                      </a:r>
                    </a:p>
                  </a:txBody>
                  <a:tcPr marL="68580" marR="68580" marT="0" marB="0">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28760">
                <a:tc>
                  <a:txBody>
                    <a:bodyPr/>
                    <a:lstStyle/>
                    <a:p>
                      <a:pPr marL="0" algn="ctr" defTabSz="914400" rtl="0" eaLnBrk="1" latinLnBrk="0" hangingPunct="1">
                        <a:lnSpc>
                          <a:spcPct val="100000"/>
                        </a:lnSpc>
                        <a:spcAft>
                          <a:spcPts val="0"/>
                        </a:spcAft>
                      </a:pPr>
                      <a:r>
                        <a:rPr lang="pt-BR" sz="1800" kern="1200" dirty="0">
                          <a:solidFill>
                            <a:schemeClr val="tx1"/>
                          </a:solidFill>
                          <a:effectLst/>
                          <a:latin typeface="+mn-lt"/>
                          <a:ea typeface="+mn-ea"/>
                          <a:cs typeface="+mn-cs"/>
                        </a:rPr>
                        <a:t>CT #013</a:t>
                      </a:r>
                    </a:p>
                  </a:txBody>
                  <a:tcPr marL="68580" marR="68580" marT="0" marB="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marL="0" algn="l" defTabSz="914400" rtl="0" eaLnBrk="1" latinLnBrk="0" hangingPunct="1">
                        <a:lnSpc>
                          <a:spcPct val="100000"/>
                        </a:lnSpc>
                        <a:spcAft>
                          <a:spcPts val="0"/>
                        </a:spcAft>
                      </a:pPr>
                      <a:r>
                        <a:rPr lang="pt-BR" sz="1800" kern="1200" dirty="0">
                          <a:solidFill>
                            <a:schemeClr val="tx1"/>
                          </a:solidFill>
                          <a:effectLst/>
                          <a:latin typeface="+mn-lt"/>
                          <a:ea typeface="+mn-ea"/>
                          <a:cs typeface="+mn-cs"/>
                        </a:rPr>
                        <a:t>Verificar os campos em branco referentes a “Data Inicial” e a “Data Final”, quando o usuário precionar o botão “Nova pesquisa!’</a:t>
                      </a:r>
                    </a:p>
                  </a:txBody>
                  <a:tcPr marL="68580" marR="68580" marT="0" marB="0">
                    <a:lnL w="12240">
                      <a:solidFill>
                        <a:srgbClr val="000000"/>
                      </a:solidFill>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solidFill>
                      <a:srgbClr val="FFFFFF"/>
                    </a:solidFill>
                  </a:tcPr>
                </a:tc>
                <a:tc>
                  <a:txBody>
                    <a:bodyPr/>
                    <a:lstStyle/>
                    <a:p>
                      <a:pPr marL="0" algn="l" defTabSz="914400" rtl="0" eaLnBrk="1" latinLnBrk="0" hangingPunct="1">
                        <a:lnSpc>
                          <a:spcPct val="100000"/>
                        </a:lnSpc>
                        <a:spcAft>
                          <a:spcPts val="0"/>
                        </a:spcAft>
                      </a:pPr>
                      <a:r>
                        <a:rPr lang="pt-BR" sz="1800" kern="1200" dirty="0">
                          <a:solidFill>
                            <a:schemeClr val="tx1"/>
                          </a:solidFill>
                          <a:effectLst/>
                          <a:latin typeface="+mn-lt"/>
                          <a:ea typeface="+mn-ea"/>
                          <a:cs typeface="+mn-cs"/>
                        </a:rPr>
                        <a:t>Caso o usuário não digitar nenhum data em qualquer campo, exibir um Alerta “Não há dado existente perante ao Período escolhido!”</a:t>
                      </a:r>
                    </a:p>
                  </a:txBody>
                  <a:tcPr marL="68580" marR="68580" marT="0" marB="0">
                    <a:lnL w="12240">
                      <a:solidFill>
                        <a:srgbClr val="000000"/>
                      </a:solidFill>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27196074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CustomShape 1"/>
          <p:cNvSpPr/>
          <p:nvPr/>
        </p:nvSpPr>
        <p:spPr>
          <a:xfrm>
            <a:off x="1261800" y="99000"/>
            <a:ext cx="969192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90000"/>
              </a:lnSpc>
            </a:pPr>
            <a:r>
              <a:rPr lang="pt-BR" sz="4400" b="0" strike="noStrike" spc="-46" dirty="0">
                <a:uFill>
                  <a:solidFill>
                    <a:srgbClr val="FFFFFF"/>
                  </a:solidFill>
                </a:uFill>
                <a:latin typeface="Century Schoolbook"/>
                <a:ea typeface="DejaVu Sans"/>
              </a:rPr>
              <a:t>Caso de Teste</a:t>
            </a:r>
            <a:endParaRPr lang="pt-BR" sz="1800" b="0" strike="noStrike" spc="-1" dirty="0">
              <a:uFill>
                <a:solidFill>
                  <a:srgbClr val="FFFFFF"/>
                </a:solidFill>
              </a:uFill>
              <a:latin typeface="Arial"/>
            </a:endParaRPr>
          </a:p>
        </p:txBody>
      </p:sp>
      <p:sp>
        <p:nvSpPr>
          <p:cNvPr id="151" name="CustomShape 2"/>
          <p:cNvSpPr/>
          <p:nvPr/>
        </p:nvSpPr>
        <p:spPr>
          <a:xfrm>
            <a:off x="1261800" y="1828800"/>
            <a:ext cx="859464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5000"/>
              </a:lnSpc>
            </a:pPr>
            <a:endParaRPr lang="pt-BR" sz="1800" b="0" strike="noStrike" spc="-1" dirty="0">
              <a:solidFill>
                <a:srgbClr val="000000"/>
              </a:solidFill>
              <a:uFill>
                <a:solidFill>
                  <a:srgbClr val="FFFFFF"/>
                </a:solidFill>
              </a:uFill>
              <a:latin typeface="Arial"/>
            </a:endParaRPr>
          </a:p>
          <a:p>
            <a:pPr>
              <a:lnSpc>
                <a:spcPct val="95000"/>
              </a:lnSpc>
            </a:pPr>
            <a:endParaRPr lang="pt-BR" sz="1800" b="0" strike="noStrike" spc="-1" dirty="0">
              <a:solidFill>
                <a:srgbClr val="000000"/>
              </a:solidFill>
              <a:uFill>
                <a:solidFill>
                  <a:srgbClr val="FFFFFF"/>
                </a:solidFill>
              </a:uFill>
              <a:latin typeface="Arial"/>
            </a:endParaRPr>
          </a:p>
        </p:txBody>
      </p:sp>
      <p:pic>
        <p:nvPicPr>
          <p:cNvPr id="152" name="Imagem 3"/>
          <p:cNvPicPr/>
          <p:nvPr/>
        </p:nvPicPr>
        <p:blipFill>
          <a:blip r:embed="rId2"/>
          <a:stretch/>
        </p:blipFill>
        <p:spPr>
          <a:xfrm>
            <a:off x="11347200" y="69840"/>
            <a:ext cx="798840" cy="691560"/>
          </a:xfrm>
          <a:prstGeom prst="rect">
            <a:avLst/>
          </a:prstGeom>
          <a:ln>
            <a:noFill/>
          </a:ln>
        </p:spPr>
      </p:pic>
      <p:graphicFrame>
        <p:nvGraphicFramePr>
          <p:cNvPr id="153" name="Table 3"/>
          <p:cNvGraphicFramePr/>
          <p:nvPr>
            <p:extLst>
              <p:ext uri="{D42A27DB-BD31-4B8C-83A1-F6EECF244321}">
                <p14:modId xmlns:p14="http://schemas.microsoft.com/office/powerpoint/2010/main" val="2249006468"/>
              </p:ext>
            </p:extLst>
          </p:nvPr>
        </p:nvGraphicFramePr>
        <p:xfrm>
          <a:off x="481428" y="2691545"/>
          <a:ext cx="10155383" cy="3840480"/>
        </p:xfrm>
        <a:graphic>
          <a:graphicData uri="http://schemas.openxmlformats.org/drawingml/2006/table">
            <a:tbl>
              <a:tblPr/>
              <a:tblGrid>
                <a:gridCol w="3384828">
                  <a:extLst>
                    <a:ext uri="{9D8B030D-6E8A-4147-A177-3AD203B41FA5}">
                      <a16:colId xmlns:a16="http://schemas.microsoft.com/office/drawing/2014/main" val="20000"/>
                    </a:ext>
                  </a:extLst>
                </a:gridCol>
                <a:gridCol w="3384828">
                  <a:extLst>
                    <a:ext uri="{9D8B030D-6E8A-4147-A177-3AD203B41FA5}">
                      <a16:colId xmlns:a16="http://schemas.microsoft.com/office/drawing/2014/main" val="20001"/>
                    </a:ext>
                  </a:extLst>
                </a:gridCol>
                <a:gridCol w="3385727">
                  <a:extLst>
                    <a:ext uri="{9D8B030D-6E8A-4147-A177-3AD203B41FA5}">
                      <a16:colId xmlns:a16="http://schemas.microsoft.com/office/drawing/2014/main" val="20002"/>
                    </a:ext>
                  </a:extLst>
                </a:gridCol>
              </a:tblGrid>
              <a:tr h="521640">
                <a:tc>
                  <a:txBody>
                    <a:bodyPr/>
                    <a:lstStyle/>
                    <a:p>
                      <a:pPr algn="ctr">
                        <a:lnSpc>
                          <a:spcPct val="100000"/>
                        </a:lnSpc>
                      </a:pPr>
                      <a:r>
                        <a:rPr lang="pt-BR" sz="1500" b="1" strike="noStrike" spc="-1">
                          <a:solidFill>
                            <a:srgbClr val="FFFFFF"/>
                          </a:solidFill>
                          <a:uFill>
                            <a:solidFill>
                              <a:srgbClr val="FFFFFF"/>
                            </a:solidFill>
                          </a:uFill>
                          <a:latin typeface="Century Schoolbook"/>
                          <a:ea typeface="DejaVu Sans"/>
                        </a:rPr>
                        <a:t>Casos de Teste</a:t>
                      </a:r>
                      <a:endParaRPr lang="pt-BR" sz="1800" b="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1B1E3D"/>
                    </a:solidFill>
                  </a:tcPr>
                </a:tc>
                <a:tc>
                  <a:txBody>
                    <a:bodyPr/>
                    <a:lstStyle/>
                    <a:p>
                      <a:pPr algn="ctr">
                        <a:lnSpc>
                          <a:spcPct val="100000"/>
                        </a:lnSpc>
                      </a:pPr>
                      <a:r>
                        <a:rPr lang="pt-BR" sz="1500" b="1" strike="noStrike" spc="-1" dirty="0">
                          <a:solidFill>
                            <a:srgbClr val="FFFFFF"/>
                          </a:solidFill>
                          <a:uFill>
                            <a:solidFill>
                              <a:srgbClr val="FFFFFF"/>
                            </a:solidFill>
                          </a:uFill>
                          <a:latin typeface="Century Schoolbook"/>
                          <a:ea typeface="DejaVu Sans"/>
                        </a:rPr>
                        <a:t>Descrição do </a:t>
                      </a:r>
                      <a:endParaRPr lang="pt-BR" sz="1800" b="0" strike="noStrike" spc="-1" dirty="0">
                        <a:solidFill>
                          <a:srgbClr val="000000"/>
                        </a:solidFill>
                        <a:uFill>
                          <a:solidFill>
                            <a:srgbClr val="FFFFFF"/>
                          </a:solidFill>
                        </a:uFill>
                        <a:latin typeface="Arial"/>
                      </a:endParaRPr>
                    </a:p>
                    <a:p>
                      <a:pPr algn="ctr">
                        <a:lnSpc>
                          <a:spcPct val="100000"/>
                        </a:lnSpc>
                      </a:pPr>
                      <a:r>
                        <a:rPr lang="pt-BR" sz="1500" b="1" strike="noStrike" spc="-1" dirty="0">
                          <a:solidFill>
                            <a:srgbClr val="FFFFFF"/>
                          </a:solidFill>
                          <a:uFill>
                            <a:solidFill>
                              <a:srgbClr val="FFFFFF"/>
                            </a:solidFill>
                          </a:uFill>
                          <a:latin typeface="Century Schoolbook"/>
                          <a:ea typeface="DejaVu Sans"/>
                        </a:rPr>
                        <a:t>Caso de Teste</a:t>
                      </a:r>
                      <a:endParaRPr lang="pt-BR" sz="1800" b="0" strike="noStrike" spc="-1" dirty="0">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1B1E3D"/>
                    </a:solidFill>
                  </a:tcPr>
                </a:tc>
                <a:tc>
                  <a:txBody>
                    <a:bodyPr/>
                    <a:lstStyle/>
                    <a:p>
                      <a:pPr algn="ctr">
                        <a:lnSpc>
                          <a:spcPct val="100000"/>
                        </a:lnSpc>
                      </a:pPr>
                      <a:r>
                        <a:rPr lang="pt-BR" sz="1500" b="1" strike="noStrike" spc="-1">
                          <a:solidFill>
                            <a:srgbClr val="FFFFFF"/>
                          </a:solidFill>
                          <a:uFill>
                            <a:solidFill>
                              <a:srgbClr val="FFFFFF"/>
                            </a:solidFill>
                          </a:uFill>
                          <a:latin typeface="Century Schoolbook"/>
                          <a:ea typeface="DejaVu Sans"/>
                        </a:rPr>
                        <a:t>Resultado Esperado</a:t>
                      </a:r>
                      <a:endParaRPr lang="pt-BR" sz="1800" b="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1B1E3D"/>
                    </a:solidFill>
                  </a:tcPr>
                </a:tc>
                <a:extLst>
                  <a:ext uri="{0D108BD9-81ED-4DB2-BD59-A6C34878D82A}">
                    <a16:rowId xmlns:a16="http://schemas.microsoft.com/office/drawing/2014/main" val="10000"/>
                  </a:ext>
                </a:extLst>
              </a:tr>
              <a:tr h="321840">
                <a:tc>
                  <a:txBody>
                    <a:bodyPr/>
                    <a:lstStyle/>
                    <a:p>
                      <a:pPr marL="0" algn="ctr" defTabSz="914400" rtl="0" eaLnBrk="1" latinLnBrk="0" hangingPunct="1">
                        <a:lnSpc>
                          <a:spcPct val="100000"/>
                        </a:lnSpc>
                        <a:spcAft>
                          <a:spcPts val="0"/>
                        </a:spcAft>
                      </a:pPr>
                      <a:r>
                        <a:rPr lang="pt-BR" sz="1800" kern="1200" dirty="0">
                          <a:solidFill>
                            <a:schemeClr val="tx1"/>
                          </a:solidFill>
                          <a:effectLst/>
                          <a:latin typeface="+mn-lt"/>
                          <a:ea typeface="+mn-ea"/>
                          <a:cs typeface="+mn-cs"/>
                        </a:rPr>
                        <a:t>CT #014</a:t>
                      </a:r>
                    </a:p>
                  </a:txBody>
                  <a:tcPr marL="68580" marR="68580" marT="0" marB="0">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solidFill>
                      <a:srgbClr val="FFFFFF"/>
                    </a:solidFill>
                  </a:tcPr>
                </a:tc>
                <a:tc>
                  <a:txBody>
                    <a:bodyPr/>
                    <a:lstStyle/>
                    <a:p>
                      <a:pPr marL="0" algn="l" defTabSz="914400" rtl="0" eaLnBrk="1" latinLnBrk="0" hangingPunct="1">
                        <a:lnSpc>
                          <a:spcPct val="100000"/>
                        </a:lnSpc>
                        <a:spcAft>
                          <a:spcPts val="0"/>
                        </a:spcAft>
                      </a:pPr>
                      <a:r>
                        <a:rPr lang="pt-BR" sz="1800" kern="1200" dirty="0">
                          <a:solidFill>
                            <a:schemeClr val="tx1"/>
                          </a:solidFill>
                          <a:effectLst/>
                          <a:latin typeface="+mn-lt"/>
                          <a:ea typeface="+mn-ea"/>
                          <a:cs typeface="+mn-cs"/>
                        </a:rPr>
                        <a:t>Verifica se a Barra de Pesquisa da Tabela de Dados está preenchida com um nome válido, perante aos dados dispostos na tabela, no momento da pesquisa.</a:t>
                      </a:r>
                    </a:p>
                  </a:txBody>
                  <a:tcPr marL="68580" marR="68580" marT="0" marB="0">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solidFill>
                      <a:srgbClr val="FFFFFF"/>
                    </a:solidFill>
                  </a:tcPr>
                </a:tc>
                <a:tc>
                  <a:txBody>
                    <a:bodyPr/>
                    <a:lstStyle/>
                    <a:p>
                      <a:pPr marL="0" algn="l" defTabSz="914400" rtl="0" eaLnBrk="1" latinLnBrk="0" hangingPunct="1">
                        <a:lnSpc>
                          <a:spcPct val="100000"/>
                        </a:lnSpc>
                        <a:spcAft>
                          <a:spcPts val="0"/>
                        </a:spcAft>
                      </a:pPr>
                      <a:r>
                        <a:rPr lang="pt-BR" sz="1800" kern="1200" dirty="0">
                          <a:solidFill>
                            <a:schemeClr val="tx1"/>
                          </a:solidFill>
                          <a:effectLst/>
                          <a:latin typeface="+mn-lt"/>
                          <a:ea typeface="+mn-ea"/>
                          <a:cs typeface="+mn-cs"/>
                        </a:rPr>
                        <a:t>Caso o usuário digitar um nome inválido, a Tabela não mostrará nenhum dado.</a:t>
                      </a:r>
                    </a:p>
                  </a:txBody>
                  <a:tcPr marL="68580" marR="68580" marT="0" marB="0">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28760">
                <a:tc>
                  <a:txBody>
                    <a:bodyPr/>
                    <a:lstStyle/>
                    <a:p>
                      <a:pPr marL="0" algn="ctr" defTabSz="914400" rtl="0" eaLnBrk="1" latinLnBrk="0" hangingPunct="1">
                        <a:lnSpc>
                          <a:spcPct val="100000"/>
                        </a:lnSpc>
                        <a:spcAft>
                          <a:spcPts val="0"/>
                        </a:spcAft>
                      </a:pPr>
                      <a:r>
                        <a:rPr lang="pt-BR" sz="1800" kern="1200" dirty="0">
                          <a:solidFill>
                            <a:schemeClr val="tx1"/>
                          </a:solidFill>
                          <a:effectLst/>
                          <a:latin typeface="+mn-lt"/>
                          <a:ea typeface="+mn-ea"/>
                          <a:cs typeface="+mn-cs"/>
                        </a:rPr>
                        <a:t>CT #015</a:t>
                      </a:r>
                    </a:p>
                  </a:txBody>
                  <a:tcPr marL="68580" marR="68580" marT="0" marB="0">
                    <a:lnL w="12240">
                      <a:solidFill>
                        <a:srgbClr val="000000"/>
                      </a:solidFill>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solidFill>
                      <a:srgbClr val="FFFFFF"/>
                    </a:solidFill>
                  </a:tcPr>
                </a:tc>
                <a:tc>
                  <a:txBody>
                    <a:bodyPr/>
                    <a:lstStyle/>
                    <a:p>
                      <a:pPr marL="0" algn="l" defTabSz="914400" rtl="0" eaLnBrk="1" latinLnBrk="0" hangingPunct="1">
                        <a:lnSpc>
                          <a:spcPct val="100000"/>
                        </a:lnSpc>
                        <a:spcAft>
                          <a:spcPts val="0"/>
                        </a:spcAft>
                      </a:pPr>
                      <a:r>
                        <a:rPr lang="pt-BR" sz="1800" kern="1200" dirty="0">
                          <a:solidFill>
                            <a:schemeClr val="tx1"/>
                          </a:solidFill>
                          <a:effectLst/>
                          <a:latin typeface="+mn-lt"/>
                          <a:ea typeface="+mn-ea"/>
                          <a:cs typeface="+mn-cs"/>
                        </a:rPr>
                        <a:t>Verifica se a Barra de Pesquisa da Tabela de Dados está preenchida com algum caracter, no momento da pesquisa.</a:t>
                      </a:r>
                    </a:p>
                  </a:txBody>
                  <a:tcPr marL="68580" marR="68580" marT="0" marB="0">
                    <a:lnL w="12240">
                      <a:solidFill>
                        <a:srgbClr val="000000"/>
                      </a:solidFill>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solidFill>
                      <a:srgbClr val="FFFFFF"/>
                    </a:solidFill>
                  </a:tcPr>
                </a:tc>
                <a:tc>
                  <a:txBody>
                    <a:bodyPr/>
                    <a:lstStyle/>
                    <a:p>
                      <a:pPr marL="0" algn="l" defTabSz="914400" rtl="0" eaLnBrk="1" latinLnBrk="0" hangingPunct="1">
                        <a:lnSpc>
                          <a:spcPct val="100000"/>
                        </a:lnSpc>
                        <a:spcAft>
                          <a:spcPts val="0"/>
                        </a:spcAft>
                      </a:pPr>
                      <a:r>
                        <a:rPr lang="pt-BR" sz="1800" kern="1200" dirty="0">
                          <a:solidFill>
                            <a:schemeClr val="tx1"/>
                          </a:solidFill>
                          <a:effectLst/>
                          <a:latin typeface="+mn-lt"/>
                          <a:ea typeface="+mn-ea"/>
                          <a:cs typeface="+mn-cs"/>
                        </a:rPr>
                        <a:t>Caso o usuário não digitar nenhum carcter na Barra de Pesquisa, exibir todos os dados disponíveis no Banco de Dados, referente á PCD selecionada, na tabela.</a:t>
                      </a:r>
                    </a:p>
                  </a:txBody>
                  <a:tcPr marL="68580" marR="68580" marT="0" marB="0">
                    <a:lnL w="12240">
                      <a:solidFill>
                        <a:srgbClr val="000000"/>
                      </a:solidFill>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0186345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CustomShape 1"/>
          <p:cNvSpPr/>
          <p:nvPr/>
        </p:nvSpPr>
        <p:spPr>
          <a:xfrm>
            <a:off x="1261800" y="99000"/>
            <a:ext cx="969192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90000"/>
              </a:lnSpc>
            </a:pPr>
            <a:r>
              <a:rPr lang="pt-BR" sz="4400" b="0" strike="noStrike" spc="-46" dirty="0">
                <a:uFill>
                  <a:solidFill>
                    <a:srgbClr val="FFFFFF"/>
                  </a:solidFill>
                </a:uFill>
                <a:latin typeface="Century Schoolbook"/>
                <a:ea typeface="DejaVu Sans"/>
              </a:rPr>
              <a:t>Caso de Teste</a:t>
            </a:r>
            <a:endParaRPr lang="pt-BR" sz="1800" b="0" strike="noStrike" spc="-1" dirty="0">
              <a:uFill>
                <a:solidFill>
                  <a:srgbClr val="FFFFFF"/>
                </a:solidFill>
              </a:uFill>
              <a:latin typeface="Arial"/>
            </a:endParaRPr>
          </a:p>
        </p:txBody>
      </p:sp>
      <p:sp>
        <p:nvSpPr>
          <p:cNvPr id="151" name="CustomShape 2"/>
          <p:cNvSpPr/>
          <p:nvPr/>
        </p:nvSpPr>
        <p:spPr>
          <a:xfrm>
            <a:off x="1261800" y="1828800"/>
            <a:ext cx="859464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5000"/>
              </a:lnSpc>
            </a:pPr>
            <a:endParaRPr lang="pt-BR" sz="1800" b="0" strike="noStrike" spc="-1" dirty="0">
              <a:solidFill>
                <a:srgbClr val="000000"/>
              </a:solidFill>
              <a:uFill>
                <a:solidFill>
                  <a:srgbClr val="FFFFFF"/>
                </a:solidFill>
              </a:uFill>
              <a:latin typeface="Arial"/>
            </a:endParaRPr>
          </a:p>
          <a:p>
            <a:pPr>
              <a:lnSpc>
                <a:spcPct val="95000"/>
              </a:lnSpc>
            </a:pPr>
            <a:endParaRPr lang="pt-BR" sz="1800" b="0" strike="noStrike" spc="-1" dirty="0">
              <a:solidFill>
                <a:srgbClr val="000000"/>
              </a:solidFill>
              <a:uFill>
                <a:solidFill>
                  <a:srgbClr val="FFFFFF"/>
                </a:solidFill>
              </a:uFill>
              <a:latin typeface="Arial"/>
            </a:endParaRPr>
          </a:p>
        </p:txBody>
      </p:sp>
      <p:pic>
        <p:nvPicPr>
          <p:cNvPr id="152" name="Imagem 3"/>
          <p:cNvPicPr/>
          <p:nvPr/>
        </p:nvPicPr>
        <p:blipFill>
          <a:blip r:embed="rId2"/>
          <a:stretch/>
        </p:blipFill>
        <p:spPr>
          <a:xfrm>
            <a:off x="11347200" y="69840"/>
            <a:ext cx="798840" cy="691560"/>
          </a:xfrm>
          <a:prstGeom prst="rect">
            <a:avLst/>
          </a:prstGeom>
          <a:ln>
            <a:noFill/>
          </a:ln>
        </p:spPr>
      </p:pic>
      <p:graphicFrame>
        <p:nvGraphicFramePr>
          <p:cNvPr id="153" name="Table 3"/>
          <p:cNvGraphicFramePr/>
          <p:nvPr>
            <p:extLst>
              <p:ext uri="{D42A27DB-BD31-4B8C-83A1-F6EECF244321}">
                <p14:modId xmlns:p14="http://schemas.microsoft.com/office/powerpoint/2010/main" val="1899906493"/>
              </p:ext>
            </p:extLst>
          </p:nvPr>
        </p:nvGraphicFramePr>
        <p:xfrm>
          <a:off x="481428" y="2691545"/>
          <a:ext cx="10155383" cy="2743200"/>
        </p:xfrm>
        <a:graphic>
          <a:graphicData uri="http://schemas.openxmlformats.org/drawingml/2006/table">
            <a:tbl>
              <a:tblPr/>
              <a:tblGrid>
                <a:gridCol w="3384828">
                  <a:extLst>
                    <a:ext uri="{9D8B030D-6E8A-4147-A177-3AD203B41FA5}">
                      <a16:colId xmlns:a16="http://schemas.microsoft.com/office/drawing/2014/main" val="20000"/>
                    </a:ext>
                  </a:extLst>
                </a:gridCol>
                <a:gridCol w="3384828">
                  <a:extLst>
                    <a:ext uri="{9D8B030D-6E8A-4147-A177-3AD203B41FA5}">
                      <a16:colId xmlns:a16="http://schemas.microsoft.com/office/drawing/2014/main" val="20001"/>
                    </a:ext>
                  </a:extLst>
                </a:gridCol>
                <a:gridCol w="3385727">
                  <a:extLst>
                    <a:ext uri="{9D8B030D-6E8A-4147-A177-3AD203B41FA5}">
                      <a16:colId xmlns:a16="http://schemas.microsoft.com/office/drawing/2014/main" val="20002"/>
                    </a:ext>
                  </a:extLst>
                </a:gridCol>
              </a:tblGrid>
              <a:tr h="521640">
                <a:tc>
                  <a:txBody>
                    <a:bodyPr/>
                    <a:lstStyle/>
                    <a:p>
                      <a:pPr algn="ctr">
                        <a:lnSpc>
                          <a:spcPct val="100000"/>
                        </a:lnSpc>
                      </a:pPr>
                      <a:r>
                        <a:rPr lang="pt-BR" sz="1500" b="1" strike="noStrike" spc="-1">
                          <a:solidFill>
                            <a:srgbClr val="FFFFFF"/>
                          </a:solidFill>
                          <a:uFill>
                            <a:solidFill>
                              <a:srgbClr val="FFFFFF"/>
                            </a:solidFill>
                          </a:uFill>
                          <a:latin typeface="Century Schoolbook"/>
                          <a:ea typeface="DejaVu Sans"/>
                        </a:rPr>
                        <a:t>Casos de Teste</a:t>
                      </a:r>
                      <a:endParaRPr lang="pt-BR" sz="1800" b="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1B1E3D"/>
                    </a:solidFill>
                  </a:tcPr>
                </a:tc>
                <a:tc>
                  <a:txBody>
                    <a:bodyPr/>
                    <a:lstStyle/>
                    <a:p>
                      <a:pPr algn="ctr">
                        <a:lnSpc>
                          <a:spcPct val="100000"/>
                        </a:lnSpc>
                      </a:pPr>
                      <a:r>
                        <a:rPr lang="pt-BR" sz="1500" b="1" strike="noStrike" spc="-1" dirty="0">
                          <a:solidFill>
                            <a:srgbClr val="FFFFFF"/>
                          </a:solidFill>
                          <a:uFill>
                            <a:solidFill>
                              <a:srgbClr val="FFFFFF"/>
                            </a:solidFill>
                          </a:uFill>
                          <a:latin typeface="Century Schoolbook"/>
                          <a:ea typeface="DejaVu Sans"/>
                        </a:rPr>
                        <a:t>Descrição do </a:t>
                      </a:r>
                      <a:endParaRPr lang="pt-BR" sz="1800" b="0" strike="noStrike" spc="-1" dirty="0">
                        <a:solidFill>
                          <a:srgbClr val="000000"/>
                        </a:solidFill>
                        <a:uFill>
                          <a:solidFill>
                            <a:srgbClr val="FFFFFF"/>
                          </a:solidFill>
                        </a:uFill>
                        <a:latin typeface="Arial"/>
                      </a:endParaRPr>
                    </a:p>
                    <a:p>
                      <a:pPr algn="ctr">
                        <a:lnSpc>
                          <a:spcPct val="100000"/>
                        </a:lnSpc>
                      </a:pPr>
                      <a:r>
                        <a:rPr lang="pt-BR" sz="1500" b="1" strike="noStrike" spc="-1" dirty="0">
                          <a:solidFill>
                            <a:srgbClr val="FFFFFF"/>
                          </a:solidFill>
                          <a:uFill>
                            <a:solidFill>
                              <a:srgbClr val="FFFFFF"/>
                            </a:solidFill>
                          </a:uFill>
                          <a:latin typeface="Century Schoolbook"/>
                          <a:ea typeface="DejaVu Sans"/>
                        </a:rPr>
                        <a:t>Caso de Teste</a:t>
                      </a:r>
                      <a:endParaRPr lang="pt-BR" sz="1800" b="0" strike="noStrike" spc="-1" dirty="0">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1B1E3D"/>
                    </a:solidFill>
                  </a:tcPr>
                </a:tc>
                <a:tc>
                  <a:txBody>
                    <a:bodyPr/>
                    <a:lstStyle/>
                    <a:p>
                      <a:pPr algn="ctr">
                        <a:lnSpc>
                          <a:spcPct val="100000"/>
                        </a:lnSpc>
                      </a:pPr>
                      <a:r>
                        <a:rPr lang="pt-BR" sz="1500" b="1" strike="noStrike" spc="-1">
                          <a:solidFill>
                            <a:srgbClr val="FFFFFF"/>
                          </a:solidFill>
                          <a:uFill>
                            <a:solidFill>
                              <a:srgbClr val="FFFFFF"/>
                            </a:solidFill>
                          </a:uFill>
                          <a:latin typeface="Century Schoolbook"/>
                          <a:ea typeface="DejaVu Sans"/>
                        </a:rPr>
                        <a:t>Resultado Esperado</a:t>
                      </a:r>
                      <a:endParaRPr lang="pt-BR" sz="1800" b="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1B1E3D"/>
                    </a:solidFill>
                  </a:tcPr>
                </a:tc>
                <a:extLst>
                  <a:ext uri="{0D108BD9-81ED-4DB2-BD59-A6C34878D82A}">
                    <a16:rowId xmlns:a16="http://schemas.microsoft.com/office/drawing/2014/main" val="10000"/>
                  </a:ext>
                </a:extLst>
              </a:tr>
              <a:tr h="321840">
                <a:tc>
                  <a:txBody>
                    <a:bodyPr/>
                    <a:lstStyle/>
                    <a:p>
                      <a:pPr marL="0" algn="ctr" defTabSz="914400" rtl="0" eaLnBrk="1" latinLnBrk="0" hangingPunct="1">
                        <a:lnSpc>
                          <a:spcPct val="100000"/>
                        </a:lnSpc>
                        <a:spcAft>
                          <a:spcPts val="0"/>
                        </a:spcAft>
                      </a:pPr>
                      <a:r>
                        <a:rPr lang="pt-BR" sz="1800" kern="1200" dirty="0">
                          <a:solidFill>
                            <a:schemeClr val="tx1"/>
                          </a:solidFill>
                          <a:effectLst/>
                          <a:latin typeface="+mn-lt"/>
                          <a:ea typeface="+mn-ea"/>
                          <a:cs typeface="+mn-cs"/>
                        </a:rPr>
                        <a:t>CT #016</a:t>
                      </a:r>
                    </a:p>
                  </a:txBody>
                  <a:tcPr marL="68580" marR="68580" marT="0" marB="0">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solidFill>
                      <a:srgbClr val="FFFFFF"/>
                    </a:solidFill>
                  </a:tcPr>
                </a:tc>
                <a:tc>
                  <a:txBody>
                    <a:bodyPr/>
                    <a:lstStyle/>
                    <a:p>
                      <a:pPr marL="0" algn="just" defTabSz="914400" rtl="0" eaLnBrk="1" latinLnBrk="0" hangingPunct="1">
                        <a:lnSpc>
                          <a:spcPct val="100000"/>
                        </a:lnSpc>
                        <a:spcAft>
                          <a:spcPts val="0"/>
                        </a:spcAft>
                      </a:pPr>
                      <a:r>
                        <a:rPr lang="pt-BR" sz="1800" kern="1200" dirty="0">
                          <a:solidFill>
                            <a:schemeClr val="tx1"/>
                          </a:solidFill>
                          <a:effectLst/>
                          <a:latin typeface="+mn-lt"/>
                          <a:ea typeface="+mn-ea"/>
                          <a:cs typeface="+mn-cs"/>
                        </a:rPr>
                        <a:t>Verificar se o usuario preencheu os campos de “data inicial” e “final” com um nome disponivel no banco.</a:t>
                      </a:r>
                    </a:p>
                  </a:txBody>
                  <a:tcPr marL="68580" marR="68580" marT="0" marB="0">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solidFill>
                      <a:srgbClr val="FFFFFF"/>
                    </a:solidFill>
                  </a:tcPr>
                </a:tc>
                <a:tc>
                  <a:txBody>
                    <a:bodyPr/>
                    <a:lstStyle/>
                    <a:p>
                      <a:pPr marL="0" algn="just" defTabSz="914400" rtl="0" eaLnBrk="1" latinLnBrk="0" hangingPunct="1">
                        <a:lnSpc>
                          <a:spcPct val="100000"/>
                        </a:lnSpc>
                        <a:spcAft>
                          <a:spcPts val="0"/>
                        </a:spcAft>
                      </a:pPr>
                      <a:r>
                        <a:rPr lang="pt-BR" sz="1800" kern="1200" dirty="0">
                          <a:solidFill>
                            <a:schemeClr val="tx1"/>
                          </a:solidFill>
                          <a:effectLst/>
                          <a:latin typeface="+mn-lt"/>
                          <a:ea typeface="+mn-ea"/>
                          <a:cs typeface="+mn-cs"/>
                        </a:rPr>
                        <a:t>Caso esteja tudo correto o sistema deve mostrar para o usuario oque foi pedido.</a:t>
                      </a:r>
                    </a:p>
                  </a:txBody>
                  <a:tcPr marL="68580" marR="68580" marT="0" marB="0">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28760">
                <a:tc>
                  <a:txBody>
                    <a:bodyPr/>
                    <a:lstStyle/>
                    <a:p>
                      <a:pPr marL="0" algn="ctr" defTabSz="914400" rtl="0" eaLnBrk="1" latinLnBrk="0" hangingPunct="1">
                        <a:lnSpc>
                          <a:spcPct val="100000"/>
                        </a:lnSpc>
                        <a:spcAft>
                          <a:spcPts val="0"/>
                        </a:spcAft>
                      </a:pPr>
                      <a:r>
                        <a:rPr lang="pt-BR" sz="1800" kern="1200" dirty="0">
                          <a:solidFill>
                            <a:schemeClr val="tx1"/>
                          </a:solidFill>
                          <a:effectLst/>
                          <a:latin typeface="+mn-lt"/>
                          <a:ea typeface="+mn-ea"/>
                          <a:cs typeface="+mn-cs"/>
                        </a:rPr>
                        <a:t>CT #017</a:t>
                      </a:r>
                    </a:p>
                  </a:txBody>
                  <a:tcPr marL="68580" marR="68580" marT="0" marB="0">
                    <a:lnL w="12240">
                      <a:solidFill>
                        <a:srgbClr val="000000"/>
                      </a:solidFill>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solidFill>
                      <a:srgbClr val="FFFFFF"/>
                    </a:solidFill>
                  </a:tcPr>
                </a:tc>
                <a:tc>
                  <a:txBody>
                    <a:bodyPr/>
                    <a:lstStyle/>
                    <a:p>
                      <a:pPr marL="0" algn="just" defTabSz="914400" rtl="0" eaLnBrk="1" latinLnBrk="0" hangingPunct="1">
                        <a:lnSpc>
                          <a:spcPct val="100000"/>
                        </a:lnSpc>
                        <a:spcAft>
                          <a:spcPts val="0"/>
                        </a:spcAft>
                      </a:pPr>
                      <a:r>
                        <a:rPr lang="pt-BR" sz="1800" kern="1200" dirty="0">
                          <a:solidFill>
                            <a:schemeClr val="tx1"/>
                          </a:solidFill>
                          <a:effectLst/>
                          <a:latin typeface="+mn-lt"/>
                          <a:ea typeface="+mn-ea"/>
                          <a:cs typeface="+mn-cs"/>
                        </a:rPr>
                        <a:t>Verificar se a Barra de pesquisa esta preenchida corretamente com um dado valido.</a:t>
                      </a:r>
                    </a:p>
                  </a:txBody>
                  <a:tcPr marL="68580" marR="68580" marT="0" marB="0">
                    <a:lnL w="12240">
                      <a:solidFill>
                        <a:srgbClr val="000000"/>
                      </a:solidFill>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solidFill>
                      <a:srgbClr val="FFFFFF"/>
                    </a:solidFill>
                  </a:tcPr>
                </a:tc>
                <a:tc>
                  <a:txBody>
                    <a:bodyPr/>
                    <a:lstStyle/>
                    <a:p>
                      <a:pPr marL="0" algn="just" defTabSz="914400" rtl="0" eaLnBrk="1" latinLnBrk="0" hangingPunct="1">
                        <a:lnSpc>
                          <a:spcPct val="100000"/>
                        </a:lnSpc>
                        <a:spcAft>
                          <a:spcPts val="0"/>
                        </a:spcAft>
                      </a:pPr>
                      <a:r>
                        <a:rPr lang="pt-BR" sz="1800" kern="1200" dirty="0">
                          <a:solidFill>
                            <a:schemeClr val="tx1"/>
                          </a:solidFill>
                          <a:effectLst/>
                          <a:latin typeface="+mn-lt"/>
                          <a:ea typeface="+mn-ea"/>
                          <a:cs typeface="+mn-cs"/>
                        </a:rPr>
                        <a:t>Caso o dado pesquisado pelo usuario não exista ou a escrita esteja incorreta o sistema não ira encontrar nada.</a:t>
                      </a:r>
                    </a:p>
                  </a:txBody>
                  <a:tcPr marL="68580" marR="68580" marT="0" marB="0">
                    <a:lnL w="12240">
                      <a:solidFill>
                        <a:srgbClr val="000000"/>
                      </a:solidFill>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8032681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CustomShape 1"/>
          <p:cNvSpPr/>
          <p:nvPr/>
        </p:nvSpPr>
        <p:spPr>
          <a:xfrm>
            <a:off x="1261800" y="99000"/>
            <a:ext cx="969192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90000"/>
              </a:lnSpc>
            </a:pPr>
            <a:r>
              <a:rPr lang="pt-BR" sz="4400" b="0" strike="noStrike" spc="-46" dirty="0">
                <a:uFill>
                  <a:solidFill>
                    <a:srgbClr val="FFFFFF"/>
                  </a:solidFill>
                </a:uFill>
                <a:latin typeface="Century Schoolbook"/>
                <a:ea typeface="DejaVu Sans"/>
              </a:rPr>
              <a:t>Caso de Teste</a:t>
            </a:r>
            <a:endParaRPr lang="pt-BR" sz="1800" b="0" strike="noStrike" spc="-1" dirty="0">
              <a:uFill>
                <a:solidFill>
                  <a:srgbClr val="FFFFFF"/>
                </a:solidFill>
              </a:uFill>
              <a:latin typeface="Arial"/>
            </a:endParaRPr>
          </a:p>
        </p:txBody>
      </p:sp>
      <p:sp>
        <p:nvSpPr>
          <p:cNvPr id="151" name="CustomShape 2"/>
          <p:cNvSpPr/>
          <p:nvPr/>
        </p:nvSpPr>
        <p:spPr>
          <a:xfrm>
            <a:off x="1261800" y="1828800"/>
            <a:ext cx="859464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5000"/>
              </a:lnSpc>
            </a:pPr>
            <a:endParaRPr lang="pt-BR" sz="1800" b="0" strike="noStrike" spc="-1" dirty="0">
              <a:solidFill>
                <a:srgbClr val="000000"/>
              </a:solidFill>
              <a:uFill>
                <a:solidFill>
                  <a:srgbClr val="FFFFFF"/>
                </a:solidFill>
              </a:uFill>
              <a:latin typeface="Arial"/>
            </a:endParaRPr>
          </a:p>
          <a:p>
            <a:pPr>
              <a:lnSpc>
                <a:spcPct val="95000"/>
              </a:lnSpc>
            </a:pPr>
            <a:endParaRPr lang="pt-BR" sz="1800" b="0" strike="noStrike" spc="-1" dirty="0">
              <a:solidFill>
                <a:srgbClr val="000000"/>
              </a:solidFill>
              <a:uFill>
                <a:solidFill>
                  <a:srgbClr val="FFFFFF"/>
                </a:solidFill>
              </a:uFill>
              <a:latin typeface="Arial"/>
            </a:endParaRPr>
          </a:p>
        </p:txBody>
      </p:sp>
      <p:pic>
        <p:nvPicPr>
          <p:cNvPr id="152" name="Imagem 3"/>
          <p:cNvPicPr/>
          <p:nvPr/>
        </p:nvPicPr>
        <p:blipFill>
          <a:blip r:embed="rId2"/>
          <a:stretch/>
        </p:blipFill>
        <p:spPr>
          <a:xfrm>
            <a:off x="11347200" y="69840"/>
            <a:ext cx="798840" cy="691560"/>
          </a:xfrm>
          <a:prstGeom prst="rect">
            <a:avLst/>
          </a:prstGeom>
          <a:ln>
            <a:noFill/>
          </a:ln>
        </p:spPr>
      </p:pic>
      <p:graphicFrame>
        <p:nvGraphicFramePr>
          <p:cNvPr id="153" name="Table 3"/>
          <p:cNvGraphicFramePr/>
          <p:nvPr>
            <p:extLst>
              <p:ext uri="{D42A27DB-BD31-4B8C-83A1-F6EECF244321}">
                <p14:modId xmlns:p14="http://schemas.microsoft.com/office/powerpoint/2010/main" val="1087134827"/>
              </p:ext>
            </p:extLst>
          </p:nvPr>
        </p:nvGraphicFramePr>
        <p:xfrm>
          <a:off x="481428" y="2691545"/>
          <a:ext cx="10155383" cy="2407920"/>
        </p:xfrm>
        <a:graphic>
          <a:graphicData uri="http://schemas.openxmlformats.org/drawingml/2006/table">
            <a:tbl>
              <a:tblPr/>
              <a:tblGrid>
                <a:gridCol w="3384828">
                  <a:extLst>
                    <a:ext uri="{9D8B030D-6E8A-4147-A177-3AD203B41FA5}">
                      <a16:colId xmlns:a16="http://schemas.microsoft.com/office/drawing/2014/main" val="20000"/>
                    </a:ext>
                  </a:extLst>
                </a:gridCol>
                <a:gridCol w="3384828">
                  <a:extLst>
                    <a:ext uri="{9D8B030D-6E8A-4147-A177-3AD203B41FA5}">
                      <a16:colId xmlns:a16="http://schemas.microsoft.com/office/drawing/2014/main" val="20001"/>
                    </a:ext>
                  </a:extLst>
                </a:gridCol>
                <a:gridCol w="3385727">
                  <a:extLst>
                    <a:ext uri="{9D8B030D-6E8A-4147-A177-3AD203B41FA5}">
                      <a16:colId xmlns:a16="http://schemas.microsoft.com/office/drawing/2014/main" val="20002"/>
                    </a:ext>
                  </a:extLst>
                </a:gridCol>
              </a:tblGrid>
              <a:tr h="517004">
                <a:tc>
                  <a:txBody>
                    <a:bodyPr/>
                    <a:lstStyle/>
                    <a:p>
                      <a:pPr algn="ctr">
                        <a:lnSpc>
                          <a:spcPct val="100000"/>
                        </a:lnSpc>
                      </a:pPr>
                      <a:r>
                        <a:rPr lang="pt-BR" sz="1500" b="1" strike="noStrike" spc="-1">
                          <a:solidFill>
                            <a:srgbClr val="FFFFFF"/>
                          </a:solidFill>
                          <a:uFill>
                            <a:solidFill>
                              <a:srgbClr val="FFFFFF"/>
                            </a:solidFill>
                          </a:uFill>
                          <a:latin typeface="Century Schoolbook"/>
                          <a:ea typeface="DejaVu Sans"/>
                        </a:rPr>
                        <a:t>Casos de Teste</a:t>
                      </a:r>
                      <a:endParaRPr lang="pt-BR" sz="1800" b="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1B1E3D"/>
                    </a:solidFill>
                  </a:tcPr>
                </a:tc>
                <a:tc>
                  <a:txBody>
                    <a:bodyPr/>
                    <a:lstStyle/>
                    <a:p>
                      <a:pPr algn="ctr">
                        <a:lnSpc>
                          <a:spcPct val="100000"/>
                        </a:lnSpc>
                      </a:pPr>
                      <a:r>
                        <a:rPr lang="pt-BR" sz="1500" b="1" strike="noStrike" spc="-1" dirty="0">
                          <a:solidFill>
                            <a:srgbClr val="FFFFFF"/>
                          </a:solidFill>
                          <a:uFill>
                            <a:solidFill>
                              <a:srgbClr val="FFFFFF"/>
                            </a:solidFill>
                          </a:uFill>
                          <a:latin typeface="Century Schoolbook"/>
                          <a:ea typeface="DejaVu Sans"/>
                        </a:rPr>
                        <a:t>Descrição do </a:t>
                      </a:r>
                      <a:endParaRPr lang="pt-BR" sz="1800" b="0" strike="noStrike" spc="-1" dirty="0">
                        <a:solidFill>
                          <a:srgbClr val="000000"/>
                        </a:solidFill>
                        <a:uFill>
                          <a:solidFill>
                            <a:srgbClr val="FFFFFF"/>
                          </a:solidFill>
                        </a:uFill>
                        <a:latin typeface="Arial"/>
                      </a:endParaRPr>
                    </a:p>
                    <a:p>
                      <a:pPr algn="ctr">
                        <a:lnSpc>
                          <a:spcPct val="100000"/>
                        </a:lnSpc>
                      </a:pPr>
                      <a:r>
                        <a:rPr lang="pt-BR" sz="1500" b="1" strike="noStrike" spc="-1" dirty="0">
                          <a:solidFill>
                            <a:srgbClr val="FFFFFF"/>
                          </a:solidFill>
                          <a:uFill>
                            <a:solidFill>
                              <a:srgbClr val="FFFFFF"/>
                            </a:solidFill>
                          </a:uFill>
                          <a:latin typeface="Century Schoolbook"/>
                          <a:ea typeface="DejaVu Sans"/>
                        </a:rPr>
                        <a:t>Caso de Teste</a:t>
                      </a:r>
                      <a:endParaRPr lang="pt-BR" sz="1800" b="0" strike="noStrike" spc="-1" dirty="0">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1B1E3D"/>
                    </a:solidFill>
                  </a:tcPr>
                </a:tc>
                <a:tc>
                  <a:txBody>
                    <a:bodyPr/>
                    <a:lstStyle/>
                    <a:p>
                      <a:pPr algn="ctr">
                        <a:lnSpc>
                          <a:spcPct val="100000"/>
                        </a:lnSpc>
                      </a:pPr>
                      <a:r>
                        <a:rPr lang="pt-BR" sz="1500" b="1" strike="noStrike" spc="-1">
                          <a:solidFill>
                            <a:srgbClr val="FFFFFF"/>
                          </a:solidFill>
                          <a:uFill>
                            <a:solidFill>
                              <a:srgbClr val="FFFFFF"/>
                            </a:solidFill>
                          </a:uFill>
                          <a:latin typeface="Century Schoolbook"/>
                          <a:ea typeface="DejaVu Sans"/>
                        </a:rPr>
                        <a:t>Resultado Esperado</a:t>
                      </a:r>
                      <a:endParaRPr lang="pt-BR" sz="1800" b="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1B1E3D"/>
                    </a:solidFill>
                  </a:tcPr>
                </a:tc>
                <a:extLst>
                  <a:ext uri="{0D108BD9-81ED-4DB2-BD59-A6C34878D82A}">
                    <a16:rowId xmlns:a16="http://schemas.microsoft.com/office/drawing/2014/main" val="10000"/>
                  </a:ext>
                </a:extLst>
              </a:tr>
              <a:tr h="1034008">
                <a:tc>
                  <a:txBody>
                    <a:bodyPr/>
                    <a:lstStyle/>
                    <a:p>
                      <a:pPr marL="0" algn="ctr" defTabSz="914400" rtl="0" eaLnBrk="1" latinLnBrk="0" hangingPunct="1">
                        <a:lnSpc>
                          <a:spcPct val="100000"/>
                        </a:lnSpc>
                        <a:spcAft>
                          <a:spcPts val="0"/>
                        </a:spcAft>
                      </a:pPr>
                      <a:r>
                        <a:rPr lang="pt-BR" sz="1800" kern="1200" dirty="0">
                          <a:solidFill>
                            <a:schemeClr val="tx1"/>
                          </a:solidFill>
                          <a:effectLst/>
                          <a:latin typeface="+mn-lt"/>
                          <a:ea typeface="+mn-ea"/>
                          <a:cs typeface="+mn-cs"/>
                        </a:rPr>
                        <a:t>CT #018</a:t>
                      </a:r>
                    </a:p>
                  </a:txBody>
                  <a:tcPr marL="68580" marR="68580" marT="0" marB="0">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solidFill>
                      <a:srgbClr val="FFFFFF"/>
                    </a:solidFill>
                  </a:tcPr>
                </a:tc>
                <a:tc>
                  <a:txBody>
                    <a:bodyPr/>
                    <a:lstStyle/>
                    <a:p>
                      <a:pPr marL="0" algn="just" defTabSz="914400" rtl="0" eaLnBrk="1" latinLnBrk="0" hangingPunct="1">
                        <a:lnSpc>
                          <a:spcPct val="100000"/>
                        </a:lnSpc>
                        <a:spcAft>
                          <a:spcPts val="0"/>
                        </a:spcAft>
                      </a:pPr>
                      <a:r>
                        <a:rPr lang="pt-BR" sz="1800" kern="1200" dirty="0">
                          <a:solidFill>
                            <a:schemeClr val="tx1"/>
                          </a:solidFill>
                          <a:effectLst/>
                          <a:latin typeface="+mn-lt"/>
                          <a:ea typeface="+mn-ea"/>
                          <a:cs typeface="+mn-cs"/>
                        </a:rPr>
                        <a:t>Verificar se a Barra de pesquisa esta preenchida corretamente com um dado valido.</a:t>
                      </a:r>
                    </a:p>
                  </a:txBody>
                  <a:tcPr marL="68580" marR="68580" marT="0" marB="0">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solidFill>
                      <a:srgbClr val="FFFFFF"/>
                    </a:solidFill>
                  </a:tcPr>
                </a:tc>
                <a:tc>
                  <a:txBody>
                    <a:bodyPr/>
                    <a:lstStyle/>
                    <a:p>
                      <a:pPr marL="0" algn="just" defTabSz="914400" rtl="0" eaLnBrk="1" latinLnBrk="0" hangingPunct="1">
                        <a:lnSpc>
                          <a:spcPct val="100000"/>
                        </a:lnSpc>
                        <a:spcAft>
                          <a:spcPts val="0"/>
                        </a:spcAft>
                      </a:pPr>
                      <a:r>
                        <a:rPr lang="pt-BR" sz="1800" kern="1200" dirty="0">
                          <a:solidFill>
                            <a:schemeClr val="tx1"/>
                          </a:solidFill>
                          <a:effectLst/>
                          <a:latin typeface="+mn-lt"/>
                          <a:ea typeface="+mn-ea"/>
                          <a:cs typeface="+mn-cs"/>
                        </a:rPr>
                        <a:t>Caso esteja correto oque o usuario digitou o sistema deve mostrar o que foi digitado para o usuario.</a:t>
                      </a:r>
                    </a:p>
                  </a:txBody>
                  <a:tcPr marL="68580" marR="68580" marT="0" marB="0">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31225">
                <a:tc>
                  <a:txBody>
                    <a:bodyPr/>
                    <a:lstStyle/>
                    <a:p>
                      <a:pPr algn="ctr" hangingPunct="0">
                        <a:lnSpc>
                          <a:spcPts val="1200"/>
                        </a:lnSpc>
                        <a:spcAft>
                          <a:spcPts val="0"/>
                        </a:spcAft>
                      </a:pPr>
                      <a:endParaRPr lang="pt-BR" sz="1800" kern="1200" dirty="0">
                        <a:solidFill>
                          <a:schemeClr val="tx1"/>
                        </a:solidFill>
                        <a:effectLst/>
                        <a:latin typeface="+mn-lt"/>
                        <a:ea typeface="+mn-ea"/>
                        <a:cs typeface="+mn-cs"/>
                      </a:endParaRPr>
                    </a:p>
                    <a:p>
                      <a:pPr algn="ctr" hangingPunct="0">
                        <a:lnSpc>
                          <a:spcPts val="1200"/>
                        </a:lnSpc>
                        <a:spcAft>
                          <a:spcPts val="0"/>
                        </a:spcAft>
                      </a:pPr>
                      <a:r>
                        <a:rPr lang="pt-BR" sz="1800" kern="1200" dirty="0">
                          <a:solidFill>
                            <a:schemeClr val="tx1"/>
                          </a:solidFill>
                          <a:effectLst/>
                          <a:latin typeface="+mn-lt"/>
                          <a:ea typeface="+mn-ea"/>
                          <a:cs typeface="+mn-cs"/>
                        </a:rPr>
                        <a:t>CT #019</a:t>
                      </a:r>
                    </a:p>
                  </a:txBody>
                  <a:tcPr marL="68580" marR="68580" marT="0" marB="0">
                    <a:lnL w="12240">
                      <a:solidFill>
                        <a:srgbClr val="000000"/>
                      </a:solidFill>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solidFill>
                      <a:srgbClr val="FFFFFF"/>
                    </a:solidFill>
                  </a:tcPr>
                </a:tc>
                <a:tc>
                  <a:txBody>
                    <a:bodyPr/>
                    <a:lstStyle/>
                    <a:p>
                      <a:pPr algn="just" hangingPunct="0">
                        <a:lnSpc>
                          <a:spcPts val="1200"/>
                        </a:lnSpc>
                        <a:spcAft>
                          <a:spcPts val="0"/>
                        </a:spcAft>
                      </a:pPr>
                      <a:endParaRPr lang="pt-BR" sz="1800" kern="1200" dirty="0">
                        <a:solidFill>
                          <a:schemeClr val="tx1"/>
                        </a:solidFill>
                        <a:effectLst/>
                        <a:latin typeface="+mn-lt"/>
                        <a:ea typeface="+mn-ea"/>
                        <a:cs typeface="+mn-cs"/>
                      </a:endParaRPr>
                    </a:p>
                    <a:p>
                      <a:pPr algn="just" hangingPunct="0">
                        <a:lnSpc>
                          <a:spcPts val="1200"/>
                        </a:lnSpc>
                        <a:spcAft>
                          <a:spcPts val="0"/>
                        </a:spcAft>
                      </a:pPr>
                      <a:r>
                        <a:rPr lang="pt-BR" sz="1800" kern="1200" dirty="0">
                          <a:solidFill>
                            <a:schemeClr val="tx1"/>
                          </a:solidFill>
                          <a:effectLst/>
                          <a:latin typeface="+mn-lt"/>
                          <a:ea typeface="+mn-ea"/>
                          <a:cs typeface="+mn-cs"/>
                        </a:rPr>
                        <a:t>Verificar se o usuario selecionou fazer download.</a:t>
                      </a:r>
                    </a:p>
                  </a:txBody>
                  <a:tcPr marL="68580" marR="68580" marT="0" marB="0">
                    <a:lnL w="12240">
                      <a:solidFill>
                        <a:srgbClr val="000000"/>
                      </a:solidFill>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solidFill>
                      <a:srgbClr val="FFFFFF"/>
                    </a:solidFill>
                  </a:tcPr>
                </a:tc>
                <a:tc>
                  <a:txBody>
                    <a:bodyPr/>
                    <a:lstStyle/>
                    <a:p>
                      <a:pPr algn="just" hangingPunct="0">
                        <a:lnSpc>
                          <a:spcPts val="1200"/>
                        </a:lnSpc>
                        <a:spcAft>
                          <a:spcPts val="0"/>
                        </a:spcAft>
                      </a:pPr>
                      <a:endParaRPr lang="pt-BR" sz="1800" kern="1200" dirty="0">
                        <a:solidFill>
                          <a:schemeClr val="tx1"/>
                        </a:solidFill>
                        <a:effectLst/>
                        <a:latin typeface="+mn-lt"/>
                        <a:ea typeface="+mn-ea"/>
                        <a:cs typeface="+mn-cs"/>
                      </a:endParaRPr>
                    </a:p>
                    <a:p>
                      <a:pPr algn="just" hangingPunct="0">
                        <a:lnSpc>
                          <a:spcPts val="1200"/>
                        </a:lnSpc>
                        <a:spcAft>
                          <a:spcPts val="0"/>
                        </a:spcAft>
                      </a:pPr>
                      <a:r>
                        <a:rPr lang="pt-BR" sz="1800" kern="1200" dirty="0">
                          <a:solidFill>
                            <a:schemeClr val="tx1"/>
                          </a:solidFill>
                          <a:effectLst/>
                          <a:latin typeface="+mn-lt"/>
                          <a:ea typeface="+mn-ea"/>
                          <a:cs typeface="+mn-cs"/>
                        </a:rPr>
                        <a:t>Caso o usuario esteja logado e com acesso a internet o sistema devera liberar o download do arquivo.</a:t>
                      </a:r>
                    </a:p>
                  </a:txBody>
                  <a:tcPr marL="68580" marR="68580" marT="0" marB="0">
                    <a:lnL w="12240">
                      <a:solidFill>
                        <a:srgbClr val="000000"/>
                      </a:solidFill>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4250575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CustomShape 1"/>
          <p:cNvSpPr/>
          <p:nvPr/>
        </p:nvSpPr>
        <p:spPr>
          <a:xfrm>
            <a:off x="873873" y="421178"/>
            <a:ext cx="969192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90000"/>
              </a:lnSpc>
            </a:pPr>
            <a:r>
              <a:rPr lang="pt-BR" sz="4400" b="0" strike="noStrike" spc="-46" dirty="0">
                <a:uFill>
                  <a:solidFill>
                    <a:srgbClr val="FFFFFF"/>
                  </a:solidFill>
                </a:uFill>
                <a:latin typeface="Century Schoolbook"/>
                <a:ea typeface="DejaVu Sans"/>
              </a:rPr>
              <a:t>Casos de Teste</a:t>
            </a:r>
            <a:endParaRPr lang="pt-BR" sz="1800" b="0" strike="noStrike" spc="-1" dirty="0">
              <a:uFill>
                <a:solidFill>
                  <a:srgbClr val="FFFFFF"/>
                </a:solidFill>
              </a:uFill>
              <a:latin typeface="Arial"/>
            </a:endParaRPr>
          </a:p>
        </p:txBody>
      </p:sp>
      <p:graphicFrame>
        <p:nvGraphicFramePr>
          <p:cNvPr id="155" name="Table 2"/>
          <p:cNvGraphicFramePr/>
          <p:nvPr>
            <p:extLst>
              <p:ext uri="{D42A27DB-BD31-4B8C-83A1-F6EECF244321}">
                <p14:modId xmlns:p14="http://schemas.microsoft.com/office/powerpoint/2010/main" val="3492689075"/>
              </p:ext>
            </p:extLst>
          </p:nvPr>
        </p:nvGraphicFramePr>
        <p:xfrm>
          <a:off x="1655973" y="2770910"/>
          <a:ext cx="8127720" cy="1645920"/>
        </p:xfrm>
        <a:graphic>
          <a:graphicData uri="http://schemas.openxmlformats.org/drawingml/2006/table">
            <a:tbl>
              <a:tblPr/>
              <a:tblGrid>
                <a:gridCol w="4063680">
                  <a:extLst>
                    <a:ext uri="{9D8B030D-6E8A-4147-A177-3AD203B41FA5}">
                      <a16:colId xmlns:a16="http://schemas.microsoft.com/office/drawing/2014/main" val="20000"/>
                    </a:ext>
                  </a:extLst>
                </a:gridCol>
                <a:gridCol w="4064040">
                  <a:extLst>
                    <a:ext uri="{9D8B030D-6E8A-4147-A177-3AD203B41FA5}">
                      <a16:colId xmlns:a16="http://schemas.microsoft.com/office/drawing/2014/main" val="20001"/>
                    </a:ext>
                  </a:extLst>
                </a:gridCol>
              </a:tblGrid>
              <a:tr h="351000">
                <a:tc>
                  <a:txBody>
                    <a:bodyPr/>
                    <a:lstStyle/>
                    <a:p>
                      <a:pPr>
                        <a:lnSpc>
                          <a:spcPct val="100000"/>
                        </a:lnSpc>
                      </a:pPr>
                      <a:r>
                        <a:rPr lang="pt-BR" sz="1800" b="1" strike="noStrike" spc="-1" dirty="0">
                          <a:solidFill>
                            <a:srgbClr val="FFFFFF"/>
                          </a:solidFill>
                          <a:uFill>
                            <a:solidFill>
                              <a:srgbClr val="FFFFFF"/>
                            </a:solidFill>
                          </a:uFill>
                          <a:latin typeface="Century Schoolbook"/>
                          <a:ea typeface="DejaVu Sans"/>
                        </a:rPr>
                        <a:t>Nome do caso de teste:</a:t>
                      </a:r>
                      <a:endParaRPr lang="pt-BR" sz="1800" b="0" strike="noStrike" spc="-1" dirty="0">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nSpc>
                          <a:spcPct val="100000"/>
                        </a:lnSpc>
                      </a:pPr>
                      <a:r>
                        <a:rPr lang="pt-BR" sz="1800" b="1" strike="noStrike" spc="-1" dirty="0">
                          <a:solidFill>
                            <a:srgbClr val="FFFFFF"/>
                          </a:solidFill>
                          <a:uFill>
                            <a:solidFill>
                              <a:srgbClr val="FFFFFF"/>
                            </a:solidFill>
                          </a:uFill>
                          <a:latin typeface="Century Schoolbook"/>
                          <a:ea typeface="DejaVu Sans"/>
                        </a:rPr>
                        <a:t>Quantidade de testes:</a:t>
                      </a:r>
                      <a:endParaRPr lang="pt-BR" sz="1800" b="0" strike="noStrike" spc="-1" dirty="0">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extLst>
                  <a:ext uri="{0D108BD9-81ED-4DB2-BD59-A6C34878D82A}">
                    <a16:rowId xmlns:a16="http://schemas.microsoft.com/office/drawing/2014/main" val="10000"/>
                  </a:ext>
                </a:extLst>
              </a:tr>
              <a:tr h="428760">
                <a:tc>
                  <a:txBody>
                    <a:bodyPr/>
                    <a:lstStyle/>
                    <a:p>
                      <a:r>
                        <a:rPr lang="pt-BR" b="0" dirty="0"/>
                        <a:t>Visualizar Listagem de PCDs Disponíveis</a:t>
                      </a: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r>
                        <a:rPr lang="pt-BR" dirty="0"/>
                        <a:t>3</a:t>
                      </a: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1"/>
                  </a:ext>
                </a:extLst>
              </a:tr>
              <a:tr h="428760">
                <a:tc>
                  <a:txBody>
                    <a:bodyPr/>
                    <a:lstStyle/>
                    <a:p>
                      <a:r>
                        <a:rPr lang="pt-BR" sz="1800" b="0" kern="1200" dirty="0">
                          <a:solidFill>
                            <a:schemeClr val="tx1"/>
                          </a:solidFill>
                          <a:latin typeface="+mn-lt"/>
                          <a:ea typeface="+mn-ea"/>
                          <a:cs typeface="+mn-cs"/>
                        </a:rPr>
                        <a:t>Visualizar Dados Históricos de uma PCD</a:t>
                      </a: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pPr algn="ctr"/>
                      <a:r>
                        <a:rPr lang="pt-BR" dirty="0"/>
                        <a:t>8</a:t>
                      </a: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ustomShape 1"/>
          <p:cNvSpPr/>
          <p:nvPr/>
        </p:nvSpPr>
        <p:spPr>
          <a:xfrm>
            <a:off x="1249920" y="-72000"/>
            <a:ext cx="9691920" cy="100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90000"/>
              </a:lnSpc>
            </a:pPr>
            <a:r>
              <a:rPr lang="pt-BR" sz="4400" b="0" strike="noStrike" spc="-46">
                <a:solidFill>
                  <a:srgbClr val="000000"/>
                </a:solidFill>
                <a:uFill>
                  <a:solidFill>
                    <a:srgbClr val="FFFFFF"/>
                  </a:solidFill>
                </a:uFill>
                <a:latin typeface="Century Schoolbook"/>
                <a:ea typeface="DejaVu Sans"/>
              </a:rPr>
              <a:t>Planejamento de Atividades</a:t>
            </a:r>
            <a:endParaRPr lang="pt-BR" sz="1800" b="0" strike="noStrike" spc="-1">
              <a:solidFill>
                <a:srgbClr val="000000"/>
              </a:solidFill>
              <a:uFill>
                <a:solidFill>
                  <a:srgbClr val="FFFFFF"/>
                </a:solidFill>
              </a:uFill>
              <a:latin typeface="Arial"/>
            </a:endParaRPr>
          </a:p>
        </p:txBody>
      </p:sp>
      <p:graphicFrame>
        <p:nvGraphicFramePr>
          <p:cNvPr id="157" name="Table 2"/>
          <p:cNvGraphicFramePr/>
          <p:nvPr>
            <p:extLst>
              <p:ext uri="{D42A27DB-BD31-4B8C-83A1-F6EECF244321}">
                <p14:modId xmlns:p14="http://schemas.microsoft.com/office/powerpoint/2010/main" val="4198963732"/>
              </p:ext>
            </p:extLst>
          </p:nvPr>
        </p:nvGraphicFramePr>
        <p:xfrm>
          <a:off x="352222" y="936000"/>
          <a:ext cx="10728000" cy="5913120"/>
        </p:xfrm>
        <a:graphic>
          <a:graphicData uri="http://schemas.openxmlformats.org/drawingml/2006/table">
            <a:tbl>
              <a:tblPr/>
              <a:tblGrid>
                <a:gridCol w="2397960">
                  <a:extLst>
                    <a:ext uri="{9D8B030D-6E8A-4147-A177-3AD203B41FA5}">
                      <a16:colId xmlns:a16="http://schemas.microsoft.com/office/drawing/2014/main" val="20000"/>
                    </a:ext>
                  </a:extLst>
                </a:gridCol>
                <a:gridCol w="2743920">
                  <a:extLst>
                    <a:ext uri="{9D8B030D-6E8A-4147-A177-3AD203B41FA5}">
                      <a16:colId xmlns:a16="http://schemas.microsoft.com/office/drawing/2014/main" val="20001"/>
                    </a:ext>
                  </a:extLst>
                </a:gridCol>
                <a:gridCol w="2701080">
                  <a:extLst>
                    <a:ext uri="{9D8B030D-6E8A-4147-A177-3AD203B41FA5}">
                      <a16:colId xmlns:a16="http://schemas.microsoft.com/office/drawing/2014/main" val="20002"/>
                    </a:ext>
                  </a:extLst>
                </a:gridCol>
                <a:gridCol w="2885040">
                  <a:extLst>
                    <a:ext uri="{9D8B030D-6E8A-4147-A177-3AD203B41FA5}">
                      <a16:colId xmlns:a16="http://schemas.microsoft.com/office/drawing/2014/main" val="20003"/>
                    </a:ext>
                  </a:extLst>
                </a:gridCol>
              </a:tblGrid>
              <a:tr h="610200">
                <a:tc gridSpan="4">
                  <a:txBody>
                    <a:bodyPr/>
                    <a:lstStyle/>
                    <a:p>
                      <a:pPr algn="ctr">
                        <a:lnSpc>
                          <a:spcPct val="100000"/>
                        </a:lnSpc>
                      </a:pPr>
                      <a:r>
                        <a:rPr lang="pt-BR" sz="1800" b="1" strike="noStrike" spc="-1">
                          <a:solidFill>
                            <a:srgbClr val="FFFFFF"/>
                          </a:solidFill>
                          <a:uFill>
                            <a:solidFill>
                              <a:srgbClr val="FFFFFF"/>
                            </a:solidFill>
                          </a:uFill>
                          <a:latin typeface="Century Schoolbook"/>
                          <a:ea typeface="DejaVu Sans"/>
                        </a:rPr>
                        <a:t>Planejamento das Iterações para o Desenvolvimento dos Casos de Uso</a:t>
                      </a:r>
                      <a:endParaRPr lang="pt-BR" sz="1800" b="0" strike="noStrike" spc="-1">
                        <a:solidFill>
                          <a:srgbClr val="000000"/>
                        </a:solidFill>
                        <a:uFill>
                          <a:solidFill>
                            <a:srgbClr val="FFFFFF"/>
                          </a:solidFill>
                        </a:uFill>
                        <a:latin typeface="Arial"/>
                      </a:endParaRPr>
                    </a:p>
                    <a:p>
                      <a:pPr algn="ctr">
                        <a:lnSpc>
                          <a:spcPct val="100000"/>
                        </a:lnSpc>
                      </a:pPr>
                      <a:r>
                        <a:rPr lang="pt-BR" sz="1800" b="1" strike="noStrike" spc="-1">
                          <a:solidFill>
                            <a:srgbClr val="FFFFFF"/>
                          </a:solidFill>
                          <a:uFill>
                            <a:solidFill>
                              <a:srgbClr val="FFFFFF"/>
                            </a:solidFill>
                          </a:uFill>
                          <a:latin typeface="Century Schoolbook"/>
                          <a:ea typeface="DejaVu Sans"/>
                        </a:rPr>
                        <a:t>Módulo de Cadastros</a:t>
                      </a:r>
                      <a:endParaRPr lang="pt-BR" sz="1800" b="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hMerge="1">
                  <a:txBody>
                    <a:bodyPr/>
                    <a:lstStyle/>
                    <a:p>
                      <a:endParaRPr lang="pt-BR"/>
                    </a:p>
                  </a:txBody>
                  <a:tcPr>
                    <a:solidFill>
                      <a:srgbClr val="729FCF"/>
                    </a:solidFill>
                  </a:tcPr>
                </a:tc>
                <a:tc hMerge="1">
                  <a:txBody>
                    <a:bodyPr/>
                    <a:lstStyle/>
                    <a:p>
                      <a:endParaRPr lang="pt-BR"/>
                    </a:p>
                  </a:txBody>
                  <a:tcPr>
                    <a:solidFill>
                      <a:srgbClr val="729FCF"/>
                    </a:solidFill>
                  </a:tcPr>
                </a:tc>
                <a:tc hMerge="1">
                  <a:txBody>
                    <a:bodyPr/>
                    <a:lstStyle/>
                    <a:p>
                      <a:endParaRPr lang="pt-BR"/>
                    </a:p>
                  </a:txBody>
                  <a:tcPr>
                    <a:solidFill>
                      <a:srgbClr val="729FCF"/>
                    </a:solidFill>
                  </a:tcPr>
                </a:tc>
                <a:extLst>
                  <a:ext uri="{0D108BD9-81ED-4DB2-BD59-A6C34878D82A}">
                    <a16:rowId xmlns:a16="http://schemas.microsoft.com/office/drawing/2014/main" val="10000"/>
                  </a:ext>
                </a:extLst>
              </a:tr>
              <a:tr h="551880">
                <a:tc>
                  <a:txBody>
                    <a:bodyPr/>
                    <a:lstStyle/>
                    <a:p>
                      <a:pPr algn="ctr">
                        <a:lnSpc>
                          <a:spcPct val="100000"/>
                        </a:lnSpc>
                      </a:pPr>
                      <a:r>
                        <a:rPr lang="pt-BR" sz="1600" b="0" strike="noStrike" spc="-1">
                          <a:solidFill>
                            <a:srgbClr val="000000"/>
                          </a:solidFill>
                          <a:uFill>
                            <a:solidFill>
                              <a:srgbClr val="FFFFFF"/>
                            </a:solidFill>
                          </a:uFill>
                          <a:latin typeface="Century Schoolbook"/>
                          <a:ea typeface="DejaVu Sans"/>
                        </a:rPr>
                        <a:t>Iteração</a:t>
                      </a:r>
                      <a:endParaRPr lang="pt-BR" sz="1800" b="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tc>
                  <a:txBody>
                    <a:bodyPr/>
                    <a:lstStyle/>
                    <a:p>
                      <a:pPr algn="ctr">
                        <a:lnSpc>
                          <a:spcPct val="100000"/>
                        </a:lnSpc>
                      </a:pPr>
                      <a:r>
                        <a:rPr lang="pt-BR" sz="1600" b="0" strike="noStrike" spc="-1">
                          <a:solidFill>
                            <a:srgbClr val="000000"/>
                          </a:solidFill>
                          <a:uFill>
                            <a:solidFill>
                              <a:srgbClr val="FFFFFF"/>
                            </a:solidFill>
                          </a:uFill>
                          <a:latin typeface="Century Schoolbook"/>
                          <a:ea typeface="DejaVu Sans"/>
                        </a:rPr>
                        <a:t>Data Prevista</a:t>
                      </a:r>
                      <a:endParaRPr lang="pt-BR" sz="1800" b="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tc>
                  <a:txBody>
                    <a:bodyPr/>
                    <a:lstStyle/>
                    <a:p>
                      <a:pPr algn="ctr">
                        <a:lnSpc>
                          <a:spcPct val="100000"/>
                        </a:lnSpc>
                      </a:pPr>
                      <a:r>
                        <a:rPr lang="pt-BR" sz="1600" b="0" strike="noStrike" spc="-1">
                          <a:solidFill>
                            <a:srgbClr val="000000"/>
                          </a:solidFill>
                          <a:uFill>
                            <a:solidFill>
                              <a:srgbClr val="FFFFFF"/>
                            </a:solidFill>
                          </a:uFill>
                          <a:latin typeface="Century Schoolbook"/>
                          <a:ea typeface="DejaVu Sans"/>
                        </a:rPr>
                        <a:t>Casos de Uso</a:t>
                      </a:r>
                      <a:endParaRPr lang="pt-BR" sz="1800" b="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tc>
                  <a:txBody>
                    <a:bodyPr/>
                    <a:lstStyle/>
                    <a:p>
                      <a:pPr algn="ctr">
                        <a:lnSpc>
                          <a:spcPct val="100000"/>
                        </a:lnSpc>
                      </a:pPr>
                      <a:r>
                        <a:rPr lang="pt-BR" sz="1600" b="0" strike="noStrike" spc="-1">
                          <a:solidFill>
                            <a:srgbClr val="000000"/>
                          </a:solidFill>
                          <a:uFill>
                            <a:solidFill>
                              <a:srgbClr val="FFFFFF"/>
                            </a:solidFill>
                          </a:uFill>
                          <a:latin typeface="Century Schoolbook"/>
                          <a:ea typeface="DejaVu Sans"/>
                        </a:rPr>
                        <a:t>Equipe Responsável </a:t>
                      </a:r>
                      <a:endParaRPr lang="pt-BR" sz="1800" b="0" strike="noStrike" spc="-1">
                        <a:solidFill>
                          <a:srgbClr val="000000"/>
                        </a:solidFill>
                        <a:uFill>
                          <a:solidFill>
                            <a:srgbClr val="FFFFFF"/>
                          </a:solidFill>
                        </a:uFill>
                        <a:latin typeface="Arial"/>
                      </a:endParaRPr>
                    </a:p>
                    <a:p>
                      <a:pPr algn="ctr">
                        <a:lnSpc>
                          <a:spcPct val="100000"/>
                        </a:lnSpc>
                      </a:pPr>
                      <a:endParaRPr lang="pt-BR" sz="1800" b="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extLst>
                  <a:ext uri="{0D108BD9-81ED-4DB2-BD59-A6C34878D82A}">
                    <a16:rowId xmlns:a16="http://schemas.microsoft.com/office/drawing/2014/main" val="10001"/>
                  </a:ext>
                </a:extLst>
              </a:tr>
              <a:tr h="351000">
                <a:tc>
                  <a:txBody>
                    <a:bodyPr/>
                    <a:lstStyle/>
                    <a:p>
                      <a:pPr>
                        <a:lnSpc>
                          <a:spcPct val="100000"/>
                        </a:lnSpc>
                      </a:pPr>
                      <a:r>
                        <a:rPr lang="pt-BR" sz="1800" b="0" strike="noStrike" spc="-1">
                          <a:solidFill>
                            <a:srgbClr val="000000"/>
                          </a:solidFill>
                          <a:uFill>
                            <a:solidFill>
                              <a:srgbClr val="FFFFFF"/>
                            </a:solidFill>
                          </a:uFill>
                          <a:latin typeface="Century Schoolbook"/>
                          <a:ea typeface="DejaVu Sans"/>
                        </a:rPr>
                        <a:t>#01</a:t>
                      </a:r>
                      <a:endParaRPr lang="pt-BR" sz="1800" b="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r>
                        <a:rPr lang="pt-BR" sz="1800" b="0" strike="noStrike" spc="-1">
                          <a:solidFill>
                            <a:srgbClr val="000000"/>
                          </a:solidFill>
                          <a:uFill>
                            <a:solidFill>
                              <a:srgbClr val="FFFFFF"/>
                            </a:solidFill>
                          </a:uFill>
                          <a:latin typeface="Century Schoolbook"/>
                          <a:ea typeface="DejaVu Sans"/>
                        </a:rPr>
                        <a:t>01/07/2016</a:t>
                      </a:r>
                      <a:endParaRPr lang="pt-BR" sz="1100" b="0" strike="noStrike" spc="-1">
                        <a:solidFill>
                          <a:srgbClr val="000000"/>
                        </a:solidFill>
                        <a:uFill>
                          <a:solidFill>
                            <a:srgbClr val="FFFFFF"/>
                          </a:solidFill>
                        </a:uFill>
                        <a:latin typeface="Calibri"/>
                        <a:ea typeface="Microsoft YaHei"/>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r>
                        <a:rPr lang="pt-BR" sz="1800" b="0" strike="noStrike" spc="-1">
                          <a:solidFill>
                            <a:srgbClr val="000000"/>
                          </a:solidFill>
                          <a:uFill>
                            <a:solidFill>
                              <a:srgbClr val="FFFFFF"/>
                            </a:solidFill>
                          </a:uFill>
                          <a:latin typeface="Arial"/>
                        </a:rPr>
                        <a:t>Visualizar PCDs </a:t>
                      </a: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r>
                        <a:rPr lang="pt-BR" sz="1800" b="0" strike="noStrike" spc="-1">
                          <a:solidFill>
                            <a:srgbClr val="000000"/>
                          </a:solidFill>
                          <a:uFill>
                            <a:solidFill>
                              <a:srgbClr val="FFFFFF"/>
                            </a:solidFill>
                          </a:uFill>
                          <a:latin typeface="Arial"/>
                        </a:rPr>
                        <a:t>Kyara,  Mariana e Monique </a:t>
                      </a: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2"/>
                  </a:ext>
                </a:extLst>
              </a:tr>
              <a:tr h="359640">
                <a:tc>
                  <a:txBody>
                    <a:bodyPr/>
                    <a:lstStyle/>
                    <a:p>
                      <a:r>
                        <a:rPr lang="pt-BR" sz="1800" b="0" strike="noStrike" spc="-1">
                          <a:solidFill>
                            <a:srgbClr val="000000"/>
                          </a:solidFill>
                          <a:uFill>
                            <a:solidFill>
                              <a:srgbClr val="FFFFFF"/>
                            </a:solidFill>
                          </a:uFill>
                          <a:latin typeface="Arial"/>
                        </a:rPr>
                        <a:t>#01</a:t>
                      </a: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r>
                        <a:rPr lang="pt-BR" sz="1800" b="0" strike="noStrike" spc="-1">
                          <a:solidFill>
                            <a:srgbClr val="000000"/>
                          </a:solidFill>
                          <a:uFill>
                            <a:solidFill>
                              <a:srgbClr val="FFFFFF"/>
                            </a:solidFill>
                          </a:uFill>
                          <a:latin typeface="Century Schoolbook"/>
                          <a:ea typeface="DejaVu Sans"/>
                        </a:rPr>
                        <a:t>01/07/2016</a:t>
                      </a:r>
                      <a:endParaRPr lang="pt-BR" sz="1100" b="0" strike="noStrike" spc="-1">
                        <a:solidFill>
                          <a:srgbClr val="000000"/>
                        </a:solidFill>
                        <a:uFill>
                          <a:solidFill>
                            <a:srgbClr val="FFFFFF"/>
                          </a:solidFill>
                        </a:uFill>
                        <a:latin typeface="Calibri"/>
                        <a:ea typeface="Microsoft YaHei"/>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r>
                        <a:rPr lang="pt-BR" sz="1800" b="0" strike="noStrike" spc="-1" dirty="0">
                          <a:solidFill>
                            <a:srgbClr val="000000"/>
                          </a:solidFill>
                          <a:uFill>
                            <a:solidFill>
                              <a:srgbClr val="FFFFFF"/>
                            </a:solidFill>
                          </a:uFill>
                          <a:latin typeface="Arial"/>
                        </a:rPr>
                        <a:t>Visualizar dados históricos de uma PCD</a:t>
                      </a: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r>
                        <a:rPr lang="pt-BR" sz="1800" b="0" strike="noStrike" spc="-1">
                          <a:solidFill>
                            <a:srgbClr val="000000"/>
                          </a:solidFill>
                          <a:uFill>
                            <a:solidFill>
                              <a:srgbClr val="FFFFFF"/>
                            </a:solidFill>
                          </a:uFill>
                          <a:latin typeface="Arial"/>
                        </a:rPr>
                        <a:t>Gustavo, João Pedro, Guilherme  e Karolayne</a:t>
                      </a: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3"/>
                  </a:ext>
                </a:extLst>
              </a:tr>
              <a:tr h="351000">
                <a:tc>
                  <a:txBody>
                    <a:bodyPr/>
                    <a:lstStyle/>
                    <a:p>
                      <a:r>
                        <a:rPr lang="pt-BR" sz="1800" b="0" strike="noStrike" spc="-1">
                          <a:solidFill>
                            <a:srgbClr val="000000"/>
                          </a:solidFill>
                          <a:uFill>
                            <a:solidFill>
                              <a:srgbClr val="FFFFFF"/>
                            </a:solidFill>
                          </a:uFill>
                          <a:latin typeface="Arial"/>
                        </a:rPr>
                        <a:t>#02</a:t>
                      </a: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r>
                        <a:rPr lang="pt-BR" sz="1800" b="0" strike="noStrike" spc="-1">
                          <a:solidFill>
                            <a:srgbClr val="000000"/>
                          </a:solidFill>
                          <a:uFill>
                            <a:solidFill>
                              <a:srgbClr val="FFFFFF"/>
                            </a:solidFill>
                          </a:uFill>
                          <a:latin typeface="Arial"/>
                        </a:rPr>
                        <a:t>19/08/2016</a:t>
                      </a: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r>
                        <a:rPr lang="pt-BR" sz="1800" b="0" strike="noStrike" spc="-1">
                          <a:solidFill>
                            <a:srgbClr val="000000"/>
                          </a:solidFill>
                          <a:uFill>
                            <a:solidFill>
                              <a:srgbClr val="FFFFFF"/>
                            </a:solidFill>
                          </a:uFill>
                          <a:latin typeface="Arial"/>
                        </a:rPr>
                        <a:t>Gerar tabela de comparação entre as medições de duas ou mais PCDs</a:t>
                      </a: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r>
                        <a:rPr lang="pt-BR" sz="1800" b="0" strike="noStrike" spc="-1">
                          <a:solidFill>
                            <a:srgbClr val="000000"/>
                          </a:solidFill>
                          <a:uFill>
                            <a:solidFill>
                              <a:srgbClr val="FFFFFF"/>
                            </a:solidFill>
                          </a:uFill>
                          <a:latin typeface="Arial"/>
                        </a:rPr>
                        <a:t>Kyara,  Mariana e Monique </a:t>
                      </a: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4"/>
                  </a:ext>
                </a:extLst>
              </a:tr>
              <a:tr h="351000">
                <a:tc>
                  <a:txBody>
                    <a:bodyPr/>
                    <a:lstStyle/>
                    <a:p>
                      <a:r>
                        <a:rPr lang="pt-BR" sz="1800" b="0" strike="noStrike" spc="-1">
                          <a:solidFill>
                            <a:srgbClr val="000000"/>
                          </a:solidFill>
                          <a:uFill>
                            <a:solidFill>
                              <a:srgbClr val="FFFFFF"/>
                            </a:solidFill>
                          </a:uFill>
                          <a:latin typeface="Arial"/>
                        </a:rPr>
                        <a:t>#02</a:t>
                      </a: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r>
                        <a:rPr lang="pt-BR" sz="1800" b="0" strike="noStrike" spc="-1">
                          <a:solidFill>
                            <a:srgbClr val="000000"/>
                          </a:solidFill>
                          <a:uFill>
                            <a:solidFill>
                              <a:srgbClr val="FFFFFF"/>
                            </a:solidFill>
                          </a:uFill>
                          <a:latin typeface="Arial"/>
                        </a:rPr>
                        <a:t>19/08/2016</a:t>
                      </a: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r>
                        <a:rPr lang="pt-BR" sz="1800" b="0" strike="noStrike" spc="-1">
                          <a:solidFill>
                            <a:srgbClr val="000000"/>
                          </a:solidFill>
                          <a:uFill>
                            <a:solidFill>
                              <a:srgbClr val="FFFFFF"/>
                            </a:solidFill>
                          </a:uFill>
                          <a:latin typeface="Arial"/>
                        </a:rPr>
                        <a:t>Visualizar histórico de alertas enviados por parte da população </a:t>
                      </a: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r>
                        <a:rPr lang="pt-BR" sz="1800" b="0" strike="noStrike" spc="-1">
                          <a:solidFill>
                            <a:srgbClr val="000000"/>
                          </a:solidFill>
                          <a:uFill>
                            <a:solidFill>
                              <a:srgbClr val="FFFFFF"/>
                            </a:solidFill>
                          </a:uFill>
                          <a:latin typeface="Arial"/>
                        </a:rPr>
                        <a:t>Gustavo, João Pedro, Guilherme  e Karolayne</a:t>
                      </a: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5"/>
                  </a:ext>
                </a:extLst>
              </a:tr>
              <a:tr h="351000">
                <a:tc>
                  <a:txBody>
                    <a:bodyPr/>
                    <a:lstStyle/>
                    <a:p>
                      <a:r>
                        <a:rPr lang="pt-BR" sz="1800" b="0" strike="noStrike" spc="-1">
                          <a:solidFill>
                            <a:srgbClr val="000000"/>
                          </a:solidFill>
                          <a:uFill>
                            <a:solidFill>
                              <a:srgbClr val="FFFFFF"/>
                            </a:solidFill>
                          </a:uFill>
                          <a:latin typeface="Arial"/>
                        </a:rPr>
                        <a:t>#02</a:t>
                      </a: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r>
                        <a:rPr lang="pt-BR" sz="1800" b="0" strike="noStrike" spc="-1">
                          <a:solidFill>
                            <a:srgbClr val="000000"/>
                          </a:solidFill>
                          <a:uFill>
                            <a:solidFill>
                              <a:srgbClr val="FFFFFF"/>
                            </a:solidFill>
                          </a:uFill>
                          <a:latin typeface="Arial"/>
                        </a:rPr>
                        <a:t>19/08/2016</a:t>
                      </a: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r>
                        <a:rPr lang="pt-BR" sz="1800" b="0" strike="noStrike" spc="-1">
                          <a:solidFill>
                            <a:srgbClr val="000000"/>
                          </a:solidFill>
                          <a:uFill>
                            <a:solidFill>
                              <a:srgbClr val="FFFFFF"/>
                            </a:solidFill>
                          </a:uFill>
                          <a:latin typeface="Arial"/>
                        </a:rPr>
                        <a:t>Pesquisar histórico de alertas por local</a:t>
                      </a: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r>
                        <a:rPr lang="pt-BR" sz="1800" b="0" strike="noStrike" spc="-1">
                          <a:solidFill>
                            <a:srgbClr val="000000"/>
                          </a:solidFill>
                          <a:uFill>
                            <a:solidFill>
                              <a:srgbClr val="FFFFFF"/>
                            </a:solidFill>
                          </a:uFill>
                          <a:latin typeface="Arial"/>
                        </a:rPr>
                        <a:t>Gustavo, João Pedro, Guilherme  e Karolayne</a:t>
                      </a: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6"/>
                  </a:ext>
                </a:extLst>
              </a:tr>
              <a:tr h="351000">
                <a:tc>
                  <a:txBody>
                    <a:bodyPr/>
                    <a:lstStyle/>
                    <a:p>
                      <a:r>
                        <a:rPr lang="pt-BR" sz="1800" b="0" strike="noStrike" spc="-1">
                          <a:solidFill>
                            <a:srgbClr val="000000"/>
                          </a:solidFill>
                          <a:uFill>
                            <a:solidFill>
                              <a:srgbClr val="FFFFFF"/>
                            </a:solidFill>
                          </a:uFill>
                          <a:latin typeface="Arial"/>
                        </a:rPr>
                        <a:t>#02</a:t>
                      </a: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r>
                        <a:rPr lang="pt-BR" sz="1800" b="0" strike="noStrike" spc="-1">
                          <a:solidFill>
                            <a:srgbClr val="000000"/>
                          </a:solidFill>
                          <a:uFill>
                            <a:solidFill>
                              <a:srgbClr val="FFFFFF"/>
                            </a:solidFill>
                          </a:uFill>
                          <a:latin typeface="Arial"/>
                        </a:rPr>
                        <a:t>19/08/2016</a:t>
                      </a: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r>
                        <a:rPr lang="pt-BR" sz="1800" b="0" strike="noStrike" spc="-1">
                          <a:solidFill>
                            <a:srgbClr val="000000"/>
                          </a:solidFill>
                          <a:uFill>
                            <a:solidFill>
                              <a:srgbClr val="FFFFFF"/>
                            </a:solidFill>
                          </a:uFill>
                          <a:latin typeface="Arial"/>
                        </a:rPr>
                        <a:t>Pesquisar histórico de alertas por período</a:t>
                      </a: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r>
                        <a:rPr lang="pt-BR" sz="1800" b="0" strike="noStrike" spc="-1" dirty="0">
                          <a:solidFill>
                            <a:srgbClr val="000000"/>
                          </a:solidFill>
                          <a:uFill>
                            <a:solidFill>
                              <a:srgbClr val="FFFFFF"/>
                            </a:solidFill>
                          </a:uFill>
                          <a:latin typeface="Arial"/>
                        </a:rPr>
                        <a:t>Gustavo, João Pedro, Guilherme  e Karolayne</a:t>
                      </a: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7"/>
                  </a:ext>
                </a:extLst>
              </a:tr>
            </a:tbl>
          </a:graphicData>
        </a:graphic>
      </p:graphicFrame>
      <p:pic>
        <p:nvPicPr>
          <p:cNvPr id="158" name="Imagem 4"/>
          <p:cNvPicPr/>
          <p:nvPr/>
        </p:nvPicPr>
        <p:blipFill>
          <a:blip r:embed="rId2"/>
          <a:stretch/>
        </p:blipFill>
        <p:spPr>
          <a:xfrm>
            <a:off x="11347200" y="69840"/>
            <a:ext cx="798840" cy="6915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CustomShape 1"/>
          <p:cNvSpPr/>
          <p:nvPr/>
        </p:nvSpPr>
        <p:spPr>
          <a:xfrm>
            <a:off x="1249920" y="-72000"/>
            <a:ext cx="9691920" cy="100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90000"/>
              </a:lnSpc>
            </a:pPr>
            <a:r>
              <a:rPr lang="pt-BR" sz="4400" b="0" strike="noStrike" spc="-46">
                <a:solidFill>
                  <a:srgbClr val="000000"/>
                </a:solidFill>
                <a:uFill>
                  <a:solidFill>
                    <a:srgbClr val="FFFFFF"/>
                  </a:solidFill>
                </a:uFill>
                <a:latin typeface="Century Schoolbook"/>
                <a:ea typeface="DejaVu Sans"/>
              </a:rPr>
              <a:t>Planejamento de Atividades</a:t>
            </a:r>
            <a:endParaRPr lang="pt-BR" sz="1800" b="0" strike="noStrike" spc="-1">
              <a:solidFill>
                <a:srgbClr val="000000"/>
              </a:solidFill>
              <a:uFill>
                <a:solidFill>
                  <a:srgbClr val="FFFFFF"/>
                </a:solidFill>
              </a:uFill>
              <a:latin typeface="Arial"/>
            </a:endParaRPr>
          </a:p>
        </p:txBody>
      </p:sp>
      <p:graphicFrame>
        <p:nvGraphicFramePr>
          <p:cNvPr id="160" name="Table 2"/>
          <p:cNvGraphicFramePr/>
          <p:nvPr>
            <p:extLst>
              <p:ext uri="{D42A27DB-BD31-4B8C-83A1-F6EECF244321}">
                <p14:modId xmlns:p14="http://schemas.microsoft.com/office/powerpoint/2010/main" val="2641986265"/>
              </p:ext>
            </p:extLst>
          </p:nvPr>
        </p:nvGraphicFramePr>
        <p:xfrm>
          <a:off x="366240" y="1350764"/>
          <a:ext cx="10728000" cy="5292090"/>
        </p:xfrm>
        <a:graphic>
          <a:graphicData uri="http://schemas.openxmlformats.org/drawingml/2006/table">
            <a:tbl>
              <a:tblPr/>
              <a:tblGrid>
                <a:gridCol w="2397960">
                  <a:extLst>
                    <a:ext uri="{9D8B030D-6E8A-4147-A177-3AD203B41FA5}">
                      <a16:colId xmlns:a16="http://schemas.microsoft.com/office/drawing/2014/main" val="20000"/>
                    </a:ext>
                  </a:extLst>
                </a:gridCol>
                <a:gridCol w="2743920">
                  <a:extLst>
                    <a:ext uri="{9D8B030D-6E8A-4147-A177-3AD203B41FA5}">
                      <a16:colId xmlns:a16="http://schemas.microsoft.com/office/drawing/2014/main" val="20001"/>
                    </a:ext>
                  </a:extLst>
                </a:gridCol>
                <a:gridCol w="2701080">
                  <a:extLst>
                    <a:ext uri="{9D8B030D-6E8A-4147-A177-3AD203B41FA5}">
                      <a16:colId xmlns:a16="http://schemas.microsoft.com/office/drawing/2014/main" val="20002"/>
                    </a:ext>
                  </a:extLst>
                </a:gridCol>
                <a:gridCol w="2885040">
                  <a:extLst>
                    <a:ext uri="{9D8B030D-6E8A-4147-A177-3AD203B41FA5}">
                      <a16:colId xmlns:a16="http://schemas.microsoft.com/office/drawing/2014/main" val="20003"/>
                    </a:ext>
                  </a:extLst>
                </a:gridCol>
              </a:tblGrid>
              <a:tr h="610200">
                <a:tc gridSpan="4">
                  <a:txBody>
                    <a:bodyPr/>
                    <a:lstStyle/>
                    <a:p>
                      <a:pPr algn="ctr">
                        <a:lnSpc>
                          <a:spcPct val="100000"/>
                        </a:lnSpc>
                      </a:pPr>
                      <a:r>
                        <a:rPr lang="pt-BR" sz="1800" b="1" strike="noStrike" spc="-1">
                          <a:solidFill>
                            <a:srgbClr val="FFFFFF"/>
                          </a:solidFill>
                          <a:uFill>
                            <a:solidFill>
                              <a:srgbClr val="FFFFFF"/>
                            </a:solidFill>
                          </a:uFill>
                          <a:latin typeface="Century Schoolbook"/>
                          <a:ea typeface="DejaVu Sans"/>
                        </a:rPr>
                        <a:t>Planejamento das Iterações para o Desenvolvimento dos Casos de Uso</a:t>
                      </a:r>
                      <a:endParaRPr lang="pt-BR" sz="1800" b="0" strike="noStrike" spc="-1">
                        <a:solidFill>
                          <a:srgbClr val="000000"/>
                        </a:solidFill>
                        <a:uFill>
                          <a:solidFill>
                            <a:srgbClr val="FFFFFF"/>
                          </a:solidFill>
                        </a:uFill>
                        <a:latin typeface="Arial"/>
                      </a:endParaRPr>
                    </a:p>
                    <a:p>
                      <a:pPr algn="ctr">
                        <a:lnSpc>
                          <a:spcPct val="100000"/>
                        </a:lnSpc>
                      </a:pPr>
                      <a:r>
                        <a:rPr lang="pt-BR" sz="1800" b="1" strike="noStrike" spc="-1">
                          <a:solidFill>
                            <a:srgbClr val="FFFFFF"/>
                          </a:solidFill>
                          <a:uFill>
                            <a:solidFill>
                              <a:srgbClr val="FFFFFF"/>
                            </a:solidFill>
                          </a:uFill>
                          <a:latin typeface="Century Schoolbook"/>
                          <a:ea typeface="DejaVu Sans"/>
                        </a:rPr>
                        <a:t>Módulo de Cadastros</a:t>
                      </a:r>
                      <a:endParaRPr lang="pt-BR" sz="1800" b="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hMerge="1">
                  <a:txBody>
                    <a:bodyPr/>
                    <a:lstStyle/>
                    <a:p>
                      <a:endParaRPr lang="pt-BR"/>
                    </a:p>
                  </a:txBody>
                  <a:tcPr>
                    <a:solidFill>
                      <a:srgbClr val="729FCF"/>
                    </a:solidFill>
                  </a:tcPr>
                </a:tc>
                <a:tc hMerge="1">
                  <a:txBody>
                    <a:bodyPr/>
                    <a:lstStyle/>
                    <a:p>
                      <a:endParaRPr lang="pt-BR"/>
                    </a:p>
                  </a:txBody>
                  <a:tcPr>
                    <a:solidFill>
                      <a:srgbClr val="729FCF"/>
                    </a:solidFill>
                  </a:tcPr>
                </a:tc>
                <a:tc hMerge="1">
                  <a:txBody>
                    <a:bodyPr/>
                    <a:lstStyle/>
                    <a:p>
                      <a:endParaRPr lang="pt-BR"/>
                    </a:p>
                  </a:txBody>
                  <a:tcPr>
                    <a:solidFill>
                      <a:srgbClr val="729FCF"/>
                    </a:solidFill>
                  </a:tcPr>
                </a:tc>
                <a:extLst>
                  <a:ext uri="{0D108BD9-81ED-4DB2-BD59-A6C34878D82A}">
                    <a16:rowId xmlns:a16="http://schemas.microsoft.com/office/drawing/2014/main" val="10000"/>
                  </a:ext>
                </a:extLst>
              </a:tr>
              <a:tr h="551880">
                <a:tc>
                  <a:txBody>
                    <a:bodyPr/>
                    <a:lstStyle/>
                    <a:p>
                      <a:pPr algn="ctr">
                        <a:lnSpc>
                          <a:spcPct val="100000"/>
                        </a:lnSpc>
                      </a:pPr>
                      <a:r>
                        <a:rPr lang="pt-BR" sz="1600" b="0" strike="noStrike" spc="-1">
                          <a:solidFill>
                            <a:srgbClr val="000000"/>
                          </a:solidFill>
                          <a:uFill>
                            <a:solidFill>
                              <a:srgbClr val="FFFFFF"/>
                            </a:solidFill>
                          </a:uFill>
                          <a:latin typeface="Century Schoolbook"/>
                          <a:ea typeface="DejaVu Sans"/>
                        </a:rPr>
                        <a:t>Iteração</a:t>
                      </a:r>
                      <a:endParaRPr lang="pt-BR" sz="1800" b="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tc>
                  <a:txBody>
                    <a:bodyPr/>
                    <a:lstStyle/>
                    <a:p>
                      <a:pPr algn="ctr">
                        <a:lnSpc>
                          <a:spcPct val="100000"/>
                        </a:lnSpc>
                      </a:pPr>
                      <a:r>
                        <a:rPr lang="pt-BR" sz="1600" b="0" strike="noStrike" spc="-1">
                          <a:solidFill>
                            <a:srgbClr val="000000"/>
                          </a:solidFill>
                          <a:uFill>
                            <a:solidFill>
                              <a:srgbClr val="FFFFFF"/>
                            </a:solidFill>
                          </a:uFill>
                          <a:latin typeface="Century Schoolbook"/>
                          <a:ea typeface="DejaVu Sans"/>
                        </a:rPr>
                        <a:t>Data Prevista</a:t>
                      </a:r>
                      <a:endParaRPr lang="pt-BR" sz="1800" b="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tc>
                  <a:txBody>
                    <a:bodyPr/>
                    <a:lstStyle/>
                    <a:p>
                      <a:pPr algn="ctr">
                        <a:lnSpc>
                          <a:spcPct val="100000"/>
                        </a:lnSpc>
                      </a:pPr>
                      <a:r>
                        <a:rPr lang="pt-BR" sz="1600" b="0" strike="noStrike" spc="-1">
                          <a:solidFill>
                            <a:srgbClr val="000000"/>
                          </a:solidFill>
                          <a:uFill>
                            <a:solidFill>
                              <a:srgbClr val="FFFFFF"/>
                            </a:solidFill>
                          </a:uFill>
                          <a:latin typeface="Century Schoolbook"/>
                          <a:ea typeface="DejaVu Sans"/>
                        </a:rPr>
                        <a:t>Casos de Uso</a:t>
                      </a:r>
                      <a:endParaRPr lang="pt-BR" sz="1800" b="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tc>
                  <a:txBody>
                    <a:bodyPr/>
                    <a:lstStyle/>
                    <a:p>
                      <a:pPr algn="ctr">
                        <a:lnSpc>
                          <a:spcPct val="100000"/>
                        </a:lnSpc>
                      </a:pPr>
                      <a:r>
                        <a:rPr lang="pt-BR" sz="1600" b="0" strike="noStrike" spc="-1">
                          <a:solidFill>
                            <a:srgbClr val="000000"/>
                          </a:solidFill>
                          <a:uFill>
                            <a:solidFill>
                              <a:srgbClr val="FFFFFF"/>
                            </a:solidFill>
                          </a:uFill>
                          <a:latin typeface="Century Schoolbook"/>
                          <a:ea typeface="DejaVu Sans"/>
                        </a:rPr>
                        <a:t>Equipe Responsável </a:t>
                      </a:r>
                      <a:endParaRPr lang="pt-BR" sz="1800" b="0" strike="noStrike" spc="-1">
                        <a:solidFill>
                          <a:srgbClr val="000000"/>
                        </a:solidFill>
                        <a:uFill>
                          <a:solidFill>
                            <a:srgbClr val="FFFFFF"/>
                          </a:solidFill>
                        </a:uFill>
                        <a:latin typeface="Arial"/>
                      </a:endParaRPr>
                    </a:p>
                    <a:p>
                      <a:pPr algn="ctr">
                        <a:lnSpc>
                          <a:spcPct val="100000"/>
                        </a:lnSpc>
                      </a:pPr>
                      <a:endParaRPr lang="pt-BR" sz="1800" b="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extLst>
                  <a:ext uri="{0D108BD9-81ED-4DB2-BD59-A6C34878D82A}">
                    <a16:rowId xmlns:a16="http://schemas.microsoft.com/office/drawing/2014/main" val="10001"/>
                  </a:ext>
                </a:extLst>
              </a:tr>
              <a:tr h="351000">
                <a:tc>
                  <a:txBody>
                    <a:bodyPr/>
                    <a:lstStyle/>
                    <a:p>
                      <a:r>
                        <a:rPr lang="pt-BR" sz="1800" b="0" strike="noStrike" spc="-1">
                          <a:solidFill>
                            <a:srgbClr val="000000"/>
                          </a:solidFill>
                          <a:uFill>
                            <a:solidFill>
                              <a:srgbClr val="FFFFFF"/>
                            </a:solidFill>
                          </a:uFill>
                          <a:latin typeface="Century Schoolbook"/>
                          <a:ea typeface="DejaVu Sans"/>
                        </a:rPr>
                        <a:t>#03</a:t>
                      </a:r>
                      <a:endParaRPr lang="pt-BR" sz="1100" b="0" strike="noStrike" spc="-1">
                        <a:solidFill>
                          <a:srgbClr val="000000"/>
                        </a:solidFill>
                        <a:uFill>
                          <a:solidFill>
                            <a:srgbClr val="FFFFFF"/>
                          </a:solidFill>
                        </a:uFill>
                        <a:latin typeface="Calibri"/>
                        <a:ea typeface="Microsoft YaHei"/>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r>
                        <a:rPr lang="pt-BR" sz="1800" b="0" strike="noStrike" spc="-1">
                          <a:solidFill>
                            <a:srgbClr val="000000"/>
                          </a:solidFill>
                          <a:uFill>
                            <a:solidFill>
                              <a:srgbClr val="FFFFFF"/>
                            </a:solidFill>
                          </a:uFill>
                          <a:latin typeface="Century Schoolbook"/>
                          <a:ea typeface="DejaVu Sans"/>
                        </a:rPr>
                        <a:t>09/09/2019</a:t>
                      </a:r>
                      <a:endParaRPr lang="pt-BR" sz="1100" b="0" strike="noStrike" spc="-1">
                        <a:solidFill>
                          <a:srgbClr val="000000"/>
                        </a:solidFill>
                        <a:uFill>
                          <a:solidFill>
                            <a:srgbClr val="FFFFFF"/>
                          </a:solidFill>
                        </a:uFill>
                        <a:latin typeface="Calibri"/>
                        <a:ea typeface="Microsoft YaHei"/>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r>
                        <a:rPr lang="pt-BR" sz="1800" b="0" strike="noStrike" spc="-1">
                          <a:solidFill>
                            <a:srgbClr val="000000"/>
                          </a:solidFill>
                          <a:uFill>
                            <a:solidFill>
                              <a:srgbClr val="FFFFFF"/>
                            </a:solidFill>
                          </a:uFill>
                          <a:latin typeface="Arial"/>
                        </a:rPr>
                        <a:t>Gerar gráfico linear das medições de um sensor de uma  PCD</a:t>
                      </a: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r>
                        <a:rPr lang="pt-BR" sz="1800" b="0" strike="noStrike" spc="-1" dirty="0">
                          <a:solidFill>
                            <a:srgbClr val="000000"/>
                          </a:solidFill>
                          <a:uFill>
                            <a:solidFill>
                              <a:srgbClr val="FFFFFF"/>
                            </a:solidFill>
                          </a:uFill>
                          <a:latin typeface="Arial"/>
                        </a:rPr>
                        <a:t>Gustavo, João Pedro, Guilherme  e Karolayne</a:t>
                      </a: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2"/>
                  </a:ext>
                </a:extLst>
              </a:tr>
              <a:tr h="871200">
                <a:tc>
                  <a:txBody>
                    <a:bodyPr/>
                    <a:lstStyle/>
                    <a:p>
                      <a:r>
                        <a:rPr lang="pt-BR" sz="1800" b="0" strike="noStrike" spc="-1" dirty="0">
                          <a:solidFill>
                            <a:srgbClr val="000000"/>
                          </a:solidFill>
                          <a:uFill>
                            <a:solidFill>
                              <a:srgbClr val="FFFFFF"/>
                            </a:solidFill>
                          </a:uFill>
                          <a:latin typeface="Arial"/>
                        </a:rPr>
                        <a:t>#03</a:t>
                      </a: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FFFFFF"/>
                    </a:solidFill>
                  </a:tcPr>
                </a:tc>
                <a:tc>
                  <a:txBody>
                    <a:bodyPr/>
                    <a:lstStyle/>
                    <a:p>
                      <a:r>
                        <a:rPr lang="pt-BR" sz="1800" b="0" strike="noStrike" kern="1200" spc="-1" dirty="0">
                          <a:solidFill>
                            <a:srgbClr val="000000"/>
                          </a:solidFill>
                          <a:uFill>
                            <a:solidFill>
                              <a:srgbClr val="FFFFFF"/>
                            </a:solidFill>
                          </a:uFill>
                          <a:latin typeface="Century Schoolbook"/>
                          <a:ea typeface="DejaVu Sans"/>
                          <a:cs typeface="+mn-cs"/>
                        </a:rPr>
                        <a:t>09/09/2019</a:t>
                      </a: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FFFFFF"/>
                    </a:solidFill>
                  </a:tcPr>
                </a:tc>
                <a:tc>
                  <a:txBody>
                    <a:bodyPr/>
                    <a:lstStyle/>
                    <a:p>
                      <a:r>
                        <a:rPr lang="pt-BR" sz="1800" b="0" strike="noStrike" spc="-1" dirty="0">
                          <a:solidFill>
                            <a:srgbClr val="000000"/>
                          </a:solidFill>
                          <a:uFill>
                            <a:solidFill>
                              <a:srgbClr val="FFFFFF"/>
                            </a:solidFill>
                          </a:uFill>
                          <a:latin typeface="Arial"/>
                        </a:rPr>
                        <a:t>Gerar gr</a:t>
                      </a:r>
                      <a:r>
                        <a:rPr lang="pt-BR" sz="1800" b="0" strike="noStrike" kern="1200" spc="-1" dirty="0">
                          <a:solidFill>
                            <a:srgbClr val="000000"/>
                          </a:solidFill>
                          <a:uFill>
                            <a:solidFill>
                              <a:srgbClr val="FFFFFF"/>
                            </a:solidFill>
                          </a:uFill>
                          <a:latin typeface="Century Schoolbook"/>
                          <a:ea typeface="DejaVu Sans"/>
                          <a:cs typeface="+mn-cs"/>
                        </a:rPr>
                        <a:t>áfic</a:t>
                      </a:r>
                      <a:r>
                        <a:rPr lang="pt-BR" sz="1800" b="0" strike="noStrike" spc="-1" dirty="0">
                          <a:solidFill>
                            <a:srgbClr val="000000"/>
                          </a:solidFill>
                          <a:uFill>
                            <a:solidFill>
                              <a:srgbClr val="FFFFFF"/>
                            </a:solidFill>
                          </a:uFill>
                          <a:latin typeface="Arial"/>
                        </a:rPr>
                        <a:t>o de barra das medidas de um sensor de uma  PCD </a:t>
                      </a:r>
                      <a:endParaRPr lang="pt-BR" sz="1800" b="0" strike="noStrike" spc="-1" dirty="0">
                        <a:solidFill>
                          <a:srgbClr val="000000"/>
                        </a:solidFill>
                        <a:uFill>
                          <a:solidFill>
                            <a:srgbClr val="FFFFFF"/>
                          </a:solidFill>
                        </a:uFill>
                        <a:latin typeface="Arial"/>
                        <a:ea typeface="Microsoft YaHei"/>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FFFFFF"/>
                    </a:solidFill>
                  </a:tcPr>
                </a:tc>
                <a:tc>
                  <a:txBody>
                    <a:bodyPr/>
                    <a:lstStyle/>
                    <a:p>
                      <a:r>
                        <a:rPr lang="pt-BR" sz="1800" b="0" strike="noStrike" spc="-1" dirty="0">
                          <a:solidFill>
                            <a:srgbClr val="000000"/>
                          </a:solidFill>
                          <a:uFill>
                            <a:solidFill>
                              <a:srgbClr val="FFFFFF"/>
                            </a:solidFill>
                          </a:uFill>
                          <a:latin typeface="Arial"/>
                        </a:rPr>
                        <a:t>Kyara,  Mariana e Monique </a:t>
                      </a: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871200">
                <a:tc>
                  <a:txBody>
                    <a:bodyPr/>
                    <a:lstStyle/>
                    <a:p>
                      <a:r>
                        <a:rPr lang="pt-BR" sz="1800" b="0" strike="noStrike" spc="-1" dirty="0">
                          <a:solidFill>
                            <a:srgbClr val="000000"/>
                          </a:solidFill>
                          <a:uFill>
                            <a:solidFill>
                              <a:srgbClr val="FFFFFF"/>
                            </a:solidFill>
                          </a:uFill>
                          <a:latin typeface="Arial"/>
                        </a:rPr>
                        <a:t>#04</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solidFill>
                      <a:srgbClr val="FFFFFF"/>
                    </a:solidFill>
                  </a:tcPr>
                </a:tc>
                <a:tc>
                  <a:txBody>
                    <a:bodyPr/>
                    <a:lstStyle/>
                    <a:p>
                      <a:pPr marL="0" algn="l" defTabSz="914400" rtl="0" eaLnBrk="1" latinLnBrk="0" hangingPunct="1"/>
                      <a:r>
                        <a:rPr lang="pt-BR" sz="1800" b="0" strike="noStrike" kern="1200" spc="-1" dirty="0">
                          <a:solidFill>
                            <a:srgbClr val="000000"/>
                          </a:solidFill>
                          <a:uFill>
                            <a:solidFill>
                              <a:srgbClr val="FFFFFF"/>
                            </a:solidFill>
                          </a:uFill>
                          <a:latin typeface="Century Schoolbook"/>
                          <a:ea typeface="DejaVu Sans"/>
                          <a:cs typeface="+mn-cs"/>
                        </a:rPr>
                        <a:t>30/09/2016</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solidFill>
                      <a:srgbClr val="FFFFFF"/>
                    </a:solidFill>
                  </a:tcPr>
                </a:tc>
                <a:tc>
                  <a:txBody>
                    <a:bodyPr/>
                    <a:lstStyle/>
                    <a:p>
                      <a:pPr algn="ctr" fontAlgn="ctr"/>
                      <a:r>
                        <a:rPr lang="pt-BR" sz="1800" b="0" strike="noStrike" kern="1200" spc="-1" dirty="0">
                          <a:solidFill>
                            <a:srgbClr val="000000"/>
                          </a:solidFill>
                          <a:uFill>
                            <a:solidFill>
                              <a:srgbClr val="FFFFFF"/>
                            </a:solidFill>
                          </a:uFill>
                          <a:latin typeface="Arial"/>
                          <a:ea typeface="+mn-ea"/>
                          <a:cs typeface="+mn-cs"/>
                        </a:rPr>
                        <a:t>Gerar gráfico linear de comparação entre as medidas de um sensor de duas ou mais  PCDs</a:t>
                      </a:r>
                    </a:p>
                  </a:txBody>
                  <a:tcPr marL="9525" marR="9525" marT="9525" marB="0" anchor="ct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strike="noStrike" spc="-1" dirty="0">
                          <a:solidFill>
                            <a:srgbClr val="000000"/>
                          </a:solidFill>
                          <a:uFill>
                            <a:solidFill>
                              <a:srgbClr val="FFFFFF"/>
                            </a:solidFill>
                          </a:uFill>
                          <a:latin typeface="+mn-lt"/>
                        </a:rPr>
                        <a:t>Gustavo, João Pedro, Guilherme  e Karolayne</a:t>
                      </a:r>
                    </a:p>
                    <a:p>
                      <a:endParaRPr lang="pt-BR" sz="1800" b="0" strike="noStrike" spc="-1" dirty="0">
                        <a:solidFill>
                          <a:srgbClr val="000000"/>
                        </a:solidFill>
                        <a:uFill>
                          <a:solidFill>
                            <a:srgbClr val="FFFFFF"/>
                          </a:solidFill>
                        </a:uFill>
                        <a:latin typeface="Arial"/>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89070668"/>
                  </a:ext>
                </a:extLst>
              </a:tr>
              <a:tr h="871200">
                <a:tc>
                  <a:txBody>
                    <a:bodyPr/>
                    <a:lstStyle/>
                    <a:p>
                      <a:pPr marL="0" algn="l" defTabSz="914400" rtl="0" eaLnBrk="1" latinLnBrk="0" hangingPunct="1"/>
                      <a:r>
                        <a:rPr lang="pt-BR" sz="1800" b="0" strike="noStrike" kern="1200" spc="-1" dirty="0">
                          <a:solidFill>
                            <a:srgbClr val="000000"/>
                          </a:solidFill>
                          <a:uFill>
                            <a:solidFill>
                              <a:srgbClr val="FFFFFF"/>
                            </a:solidFill>
                          </a:uFill>
                          <a:latin typeface="Century Schoolbook"/>
                          <a:ea typeface="DejaVu Sans"/>
                          <a:cs typeface="+mn-cs"/>
                        </a:rPr>
                        <a:t>#04</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solidFill>
                      <a:srgbClr val="FFFFFF"/>
                    </a:solidFill>
                  </a:tcPr>
                </a:tc>
                <a:tc>
                  <a:txBody>
                    <a:bodyPr/>
                    <a:lstStyle/>
                    <a:p>
                      <a:pPr marL="0" algn="l" defTabSz="914400" rtl="0" eaLnBrk="1" latinLnBrk="0" hangingPunct="1"/>
                      <a:r>
                        <a:rPr lang="pt-BR" sz="1800" b="0" strike="noStrike" kern="1200" spc="-1" dirty="0">
                          <a:solidFill>
                            <a:srgbClr val="000000"/>
                          </a:solidFill>
                          <a:uFill>
                            <a:solidFill>
                              <a:srgbClr val="FFFFFF"/>
                            </a:solidFill>
                          </a:uFill>
                          <a:latin typeface="Century Schoolbook"/>
                          <a:ea typeface="DejaVu Sans"/>
                          <a:cs typeface="+mn-cs"/>
                        </a:rPr>
                        <a:t>30/09/2016</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solidFill>
                      <a:srgbClr val="FFFFFF"/>
                    </a:solidFill>
                  </a:tcPr>
                </a:tc>
                <a:tc>
                  <a:txBody>
                    <a:bodyPr/>
                    <a:lstStyle/>
                    <a:p>
                      <a:pPr algn="ctr" fontAlgn="ctr"/>
                      <a:r>
                        <a:rPr lang="pt-BR" sz="1800" b="0" strike="noStrike" kern="1200" spc="-1" dirty="0">
                          <a:solidFill>
                            <a:srgbClr val="000000"/>
                          </a:solidFill>
                          <a:uFill>
                            <a:solidFill>
                              <a:srgbClr val="FFFFFF"/>
                            </a:solidFill>
                          </a:uFill>
                          <a:latin typeface="Arial"/>
                          <a:ea typeface="+mn-ea"/>
                          <a:cs typeface="+mn-cs"/>
                        </a:rPr>
                        <a:t>Gerar gráfico de barras de comparação entre as medidas de um sensor de duas ou mais  PCDs</a:t>
                      </a:r>
                    </a:p>
                  </a:txBody>
                  <a:tcPr marL="9525" marR="9525" marT="9525" marB="0" anchor="ct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strike="noStrike" spc="-1" dirty="0">
                          <a:solidFill>
                            <a:srgbClr val="000000"/>
                          </a:solidFill>
                          <a:uFill>
                            <a:solidFill>
                              <a:srgbClr val="FFFFFF"/>
                            </a:solidFill>
                          </a:uFill>
                          <a:latin typeface="+mn-lt"/>
                        </a:rPr>
                        <a:t>Kyara,  Mariana e Monique </a:t>
                      </a:r>
                    </a:p>
                    <a:p>
                      <a:endParaRPr lang="pt-BR" sz="1800" b="0" strike="noStrike" spc="-1" dirty="0">
                        <a:solidFill>
                          <a:srgbClr val="000000"/>
                        </a:solidFill>
                        <a:uFill>
                          <a:solidFill>
                            <a:srgbClr val="FFFFFF"/>
                          </a:solidFill>
                        </a:uFill>
                        <a:latin typeface="Arial"/>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3405786019"/>
                  </a:ext>
                </a:extLst>
              </a:tr>
            </a:tbl>
          </a:graphicData>
        </a:graphic>
      </p:graphicFrame>
      <p:pic>
        <p:nvPicPr>
          <p:cNvPr id="161" name="Imagem 4"/>
          <p:cNvPicPr/>
          <p:nvPr/>
        </p:nvPicPr>
        <p:blipFill>
          <a:blip r:embed="rId2"/>
          <a:stretch/>
        </p:blipFill>
        <p:spPr>
          <a:xfrm>
            <a:off x="11347200" y="69840"/>
            <a:ext cx="798840" cy="6915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CustomShape 1"/>
          <p:cNvSpPr/>
          <p:nvPr/>
        </p:nvSpPr>
        <p:spPr>
          <a:xfrm>
            <a:off x="1249920" y="-72000"/>
            <a:ext cx="9691920" cy="100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90000"/>
              </a:lnSpc>
            </a:pPr>
            <a:r>
              <a:rPr lang="pt-BR" sz="4400" b="0" strike="noStrike" spc="-46">
                <a:solidFill>
                  <a:srgbClr val="000000"/>
                </a:solidFill>
                <a:uFill>
                  <a:solidFill>
                    <a:srgbClr val="FFFFFF"/>
                  </a:solidFill>
                </a:uFill>
                <a:latin typeface="Century Schoolbook"/>
                <a:ea typeface="DejaVu Sans"/>
              </a:rPr>
              <a:t>Planejamento de Atividades</a:t>
            </a:r>
            <a:endParaRPr lang="pt-BR" sz="1800" b="0" strike="noStrike" spc="-1">
              <a:solidFill>
                <a:srgbClr val="000000"/>
              </a:solidFill>
              <a:uFill>
                <a:solidFill>
                  <a:srgbClr val="FFFFFF"/>
                </a:solidFill>
              </a:uFill>
              <a:latin typeface="Arial"/>
            </a:endParaRPr>
          </a:p>
        </p:txBody>
      </p:sp>
      <p:graphicFrame>
        <p:nvGraphicFramePr>
          <p:cNvPr id="160" name="Table 2"/>
          <p:cNvGraphicFramePr/>
          <p:nvPr>
            <p:extLst>
              <p:ext uri="{D42A27DB-BD31-4B8C-83A1-F6EECF244321}">
                <p14:modId xmlns:p14="http://schemas.microsoft.com/office/powerpoint/2010/main" val="1733934006"/>
              </p:ext>
            </p:extLst>
          </p:nvPr>
        </p:nvGraphicFramePr>
        <p:xfrm>
          <a:off x="393949" y="2057346"/>
          <a:ext cx="10728000" cy="3675360"/>
        </p:xfrm>
        <a:graphic>
          <a:graphicData uri="http://schemas.openxmlformats.org/drawingml/2006/table">
            <a:tbl>
              <a:tblPr/>
              <a:tblGrid>
                <a:gridCol w="2397960">
                  <a:extLst>
                    <a:ext uri="{9D8B030D-6E8A-4147-A177-3AD203B41FA5}">
                      <a16:colId xmlns:a16="http://schemas.microsoft.com/office/drawing/2014/main" val="20000"/>
                    </a:ext>
                  </a:extLst>
                </a:gridCol>
                <a:gridCol w="2743920">
                  <a:extLst>
                    <a:ext uri="{9D8B030D-6E8A-4147-A177-3AD203B41FA5}">
                      <a16:colId xmlns:a16="http://schemas.microsoft.com/office/drawing/2014/main" val="20001"/>
                    </a:ext>
                  </a:extLst>
                </a:gridCol>
                <a:gridCol w="2701080">
                  <a:extLst>
                    <a:ext uri="{9D8B030D-6E8A-4147-A177-3AD203B41FA5}">
                      <a16:colId xmlns:a16="http://schemas.microsoft.com/office/drawing/2014/main" val="20002"/>
                    </a:ext>
                  </a:extLst>
                </a:gridCol>
                <a:gridCol w="2885040">
                  <a:extLst>
                    <a:ext uri="{9D8B030D-6E8A-4147-A177-3AD203B41FA5}">
                      <a16:colId xmlns:a16="http://schemas.microsoft.com/office/drawing/2014/main" val="20003"/>
                    </a:ext>
                  </a:extLst>
                </a:gridCol>
              </a:tblGrid>
              <a:tr h="610200">
                <a:tc gridSpan="4">
                  <a:txBody>
                    <a:bodyPr/>
                    <a:lstStyle/>
                    <a:p>
                      <a:pPr algn="ctr">
                        <a:lnSpc>
                          <a:spcPct val="100000"/>
                        </a:lnSpc>
                      </a:pPr>
                      <a:r>
                        <a:rPr lang="pt-BR" sz="1800" b="1" strike="noStrike" spc="-1" dirty="0">
                          <a:solidFill>
                            <a:srgbClr val="FFFFFF"/>
                          </a:solidFill>
                          <a:uFill>
                            <a:solidFill>
                              <a:srgbClr val="FFFFFF"/>
                            </a:solidFill>
                          </a:uFill>
                          <a:latin typeface="Century Schoolbook"/>
                          <a:ea typeface="DejaVu Sans"/>
                        </a:rPr>
                        <a:t>Planejamento das Iterações para o Desenvolvimento dos Casos de Uso</a:t>
                      </a:r>
                      <a:endParaRPr lang="pt-BR" sz="1800" b="0" strike="noStrike" spc="-1" dirty="0">
                        <a:solidFill>
                          <a:srgbClr val="000000"/>
                        </a:solidFill>
                        <a:uFill>
                          <a:solidFill>
                            <a:srgbClr val="FFFFFF"/>
                          </a:solidFill>
                        </a:uFill>
                        <a:latin typeface="Arial"/>
                      </a:endParaRPr>
                    </a:p>
                    <a:p>
                      <a:pPr algn="ctr">
                        <a:lnSpc>
                          <a:spcPct val="100000"/>
                        </a:lnSpc>
                      </a:pPr>
                      <a:r>
                        <a:rPr lang="pt-BR" sz="1800" b="1" strike="noStrike" spc="-1" dirty="0">
                          <a:solidFill>
                            <a:srgbClr val="FFFFFF"/>
                          </a:solidFill>
                          <a:uFill>
                            <a:solidFill>
                              <a:srgbClr val="FFFFFF"/>
                            </a:solidFill>
                          </a:uFill>
                          <a:latin typeface="Century Schoolbook"/>
                          <a:ea typeface="DejaVu Sans"/>
                        </a:rPr>
                        <a:t>Módulo de Cadastros</a:t>
                      </a:r>
                      <a:endParaRPr lang="pt-BR" sz="1800" b="0" strike="noStrike" spc="-1" dirty="0">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hMerge="1">
                  <a:txBody>
                    <a:bodyPr/>
                    <a:lstStyle/>
                    <a:p>
                      <a:endParaRPr lang="pt-BR"/>
                    </a:p>
                  </a:txBody>
                  <a:tcPr>
                    <a:solidFill>
                      <a:srgbClr val="729FCF"/>
                    </a:solidFill>
                  </a:tcPr>
                </a:tc>
                <a:tc hMerge="1">
                  <a:txBody>
                    <a:bodyPr/>
                    <a:lstStyle/>
                    <a:p>
                      <a:endParaRPr lang="pt-BR"/>
                    </a:p>
                  </a:txBody>
                  <a:tcPr>
                    <a:solidFill>
                      <a:srgbClr val="729FCF"/>
                    </a:solidFill>
                  </a:tcPr>
                </a:tc>
                <a:tc hMerge="1">
                  <a:txBody>
                    <a:bodyPr/>
                    <a:lstStyle/>
                    <a:p>
                      <a:endParaRPr lang="pt-BR"/>
                    </a:p>
                  </a:txBody>
                  <a:tcPr>
                    <a:solidFill>
                      <a:srgbClr val="729FCF"/>
                    </a:solidFill>
                  </a:tcPr>
                </a:tc>
                <a:extLst>
                  <a:ext uri="{0D108BD9-81ED-4DB2-BD59-A6C34878D82A}">
                    <a16:rowId xmlns:a16="http://schemas.microsoft.com/office/drawing/2014/main" val="10000"/>
                  </a:ext>
                </a:extLst>
              </a:tr>
              <a:tr h="551880">
                <a:tc>
                  <a:txBody>
                    <a:bodyPr/>
                    <a:lstStyle/>
                    <a:p>
                      <a:pPr algn="ctr">
                        <a:lnSpc>
                          <a:spcPct val="100000"/>
                        </a:lnSpc>
                      </a:pPr>
                      <a:r>
                        <a:rPr lang="pt-BR" sz="1600" b="0" strike="noStrike" spc="-1">
                          <a:solidFill>
                            <a:srgbClr val="000000"/>
                          </a:solidFill>
                          <a:uFill>
                            <a:solidFill>
                              <a:srgbClr val="FFFFFF"/>
                            </a:solidFill>
                          </a:uFill>
                          <a:latin typeface="Century Schoolbook"/>
                          <a:ea typeface="DejaVu Sans"/>
                        </a:rPr>
                        <a:t>Iteração</a:t>
                      </a:r>
                      <a:endParaRPr lang="pt-BR" sz="1800" b="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tc>
                  <a:txBody>
                    <a:bodyPr/>
                    <a:lstStyle/>
                    <a:p>
                      <a:pPr algn="ctr">
                        <a:lnSpc>
                          <a:spcPct val="100000"/>
                        </a:lnSpc>
                      </a:pPr>
                      <a:r>
                        <a:rPr lang="pt-BR" sz="1600" b="0" strike="noStrike" spc="-1">
                          <a:solidFill>
                            <a:srgbClr val="000000"/>
                          </a:solidFill>
                          <a:uFill>
                            <a:solidFill>
                              <a:srgbClr val="FFFFFF"/>
                            </a:solidFill>
                          </a:uFill>
                          <a:latin typeface="Century Schoolbook"/>
                          <a:ea typeface="DejaVu Sans"/>
                        </a:rPr>
                        <a:t>Data Prevista</a:t>
                      </a:r>
                      <a:endParaRPr lang="pt-BR" sz="1800" b="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tc>
                  <a:txBody>
                    <a:bodyPr/>
                    <a:lstStyle/>
                    <a:p>
                      <a:pPr algn="ctr">
                        <a:lnSpc>
                          <a:spcPct val="100000"/>
                        </a:lnSpc>
                      </a:pPr>
                      <a:r>
                        <a:rPr lang="pt-BR" sz="1600" b="0" strike="noStrike" spc="-1">
                          <a:solidFill>
                            <a:srgbClr val="000000"/>
                          </a:solidFill>
                          <a:uFill>
                            <a:solidFill>
                              <a:srgbClr val="FFFFFF"/>
                            </a:solidFill>
                          </a:uFill>
                          <a:latin typeface="Century Schoolbook"/>
                          <a:ea typeface="DejaVu Sans"/>
                        </a:rPr>
                        <a:t>Casos de Uso</a:t>
                      </a:r>
                      <a:endParaRPr lang="pt-BR" sz="1800" b="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B1BEDD"/>
                    </a:solidFill>
                  </a:tcPr>
                </a:tc>
                <a:tc>
                  <a:txBody>
                    <a:bodyPr/>
                    <a:lstStyle/>
                    <a:p>
                      <a:pPr algn="ctr">
                        <a:lnSpc>
                          <a:spcPct val="100000"/>
                        </a:lnSpc>
                      </a:pPr>
                      <a:r>
                        <a:rPr lang="pt-BR" sz="1600" b="0" strike="noStrike" spc="-1">
                          <a:solidFill>
                            <a:srgbClr val="000000"/>
                          </a:solidFill>
                          <a:uFill>
                            <a:solidFill>
                              <a:srgbClr val="FFFFFF"/>
                            </a:solidFill>
                          </a:uFill>
                          <a:latin typeface="Century Schoolbook"/>
                          <a:ea typeface="DejaVu Sans"/>
                        </a:rPr>
                        <a:t>Equipe Responsável </a:t>
                      </a:r>
                      <a:endParaRPr lang="pt-BR" sz="1800" b="0" strike="noStrike" spc="-1">
                        <a:solidFill>
                          <a:srgbClr val="000000"/>
                        </a:solidFill>
                        <a:uFill>
                          <a:solidFill>
                            <a:srgbClr val="FFFFFF"/>
                          </a:solidFill>
                        </a:uFill>
                        <a:latin typeface="Arial"/>
                      </a:endParaRPr>
                    </a:p>
                    <a:p>
                      <a:pPr algn="ctr">
                        <a:lnSpc>
                          <a:spcPct val="100000"/>
                        </a:lnSpc>
                      </a:pPr>
                      <a:endParaRPr lang="pt-BR" sz="1800" b="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B1BEDD"/>
                    </a:solidFill>
                  </a:tcPr>
                </a:tc>
                <a:extLst>
                  <a:ext uri="{0D108BD9-81ED-4DB2-BD59-A6C34878D82A}">
                    <a16:rowId xmlns:a16="http://schemas.microsoft.com/office/drawing/2014/main" val="10001"/>
                  </a:ext>
                </a:extLst>
              </a:tr>
              <a:tr h="558392">
                <a:tc>
                  <a:txBody>
                    <a:bodyPr/>
                    <a:lstStyle/>
                    <a:p>
                      <a:r>
                        <a:rPr lang="pt-BR" sz="1800" b="0" strike="noStrike" spc="-1" dirty="0">
                          <a:solidFill>
                            <a:srgbClr val="000000"/>
                          </a:solidFill>
                          <a:uFill>
                            <a:solidFill>
                              <a:srgbClr val="FFFFFF"/>
                            </a:solidFill>
                          </a:uFill>
                          <a:latin typeface="Century Schoolbook"/>
                          <a:ea typeface="DejaVu Sans"/>
                        </a:rPr>
                        <a:t>#05</a:t>
                      </a:r>
                      <a:endParaRPr lang="pt-BR" sz="1100" b="0" strike="noStrike" spc="-1" dirty="0">
                        <a:solidFill>
                          <a:srgbClr val="000000"/>
                        </a:solidFill>
                        <a:uFill>
                          <a:solidFill>
                            <a:srgbClr val="FFFFFF"/>
                          </a:solidFill>
                        </a:uFill>
                        <a:latin typeface="Calibri"/>
                        <a:ea typeface="Microsoft YaHei"/>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r>
                        <a:rPr lang="pt-BR" sz="1800" b="0" strike="noStrike" spc="-1" dirty="0">
                          <a:solidFill>
                            <a:srgbClr val="000000"/>
                          </a:solidFill>
                          <a:uFill>
                            <a:solidFill>
                              <a:srgbClr val="FFFFFF"/>
                            </a:solidFill>
                          </a:uFill>
                          <a:latin typeface="Century Schoolbook"/>
                          <a:ea typeface="+mn-ea"/>
                        </a:rPr>
                        <a:t>28/10/2016</a:t>
                      </a:r>
                      <a:endParaRPr lang="pt-BR" sz="1100" b="0" strike="noStrike" spc="-1" dirty="0">
                        <a:solidFill>
                          <a:srgbClr val="000000"/>
                        </a:solidFill>
                        <a:uFill>
                          <a:solidFill>
                            <a:srgbClr val="FFFFFF"/>
                          </a:solidFill>
                        </a:uFill>
                        <a:latin typeface="Calibri"/>
                        <a:ea typeface="Microsoft YaHei"/>
                      </a:endParaRP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solidFill>
                      <a:srgbClr val="FFFFFF"/>
                    </a:solidFill>
                  </a:tcPr>
                </a:tc>
                <a:tc>
                  <a:txBody>
                    <a:bodyPr/>
                    <a:lstStyle/>
                    <a:p>
                      <a:pPr algn="ctr" fontAlgn="ctr"/>
                      <a:r>
                        <a:rPr lang="pt-BR" sz="1800" b="0" strike="noStrike" kern="1200" spc="-1" dirty="0">
                          <a:solidFill>
                            <a:srgbClr val="000000"/>
                          </a:solidFill>
                          <a:uFill>
                            <a:solidFill>
                              <a:srgbClr val="FFFFFF"/>
                            </a:solidFill>
                          </a:uFill>
                          <a:latin typeface="Arial"/>
                          <a:ea typeface="+mn-ea"/>
                          <a:cs typeface="+mn-cs"/>
                        </a:rPr>
                        <a:t>Pesquisar PCDs no mapa</a:t>
                      </a:r>
                    </a:p>
                  </a:txBody>
                  <a:tcPr marL="9525" marR="9525" marT="9525" marB="0" anchor="ct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FFFFFF"/>
                    </a:solidFill>
                  </a:tcPr>
                </a:tc>
                <a:tc>
                  <a:txBody>
                    <a:bodyPr/>
                    <a:lstStyle/>
                    <a:p>
                      <a:r>
                        <a:rPr lang="pt-BR" sz="1800" b="0" strike="noStrike" spc="-1" dirty="0">
                          <a:solidFill>
                            <a:srgbClr val="000000"/>
                          </a:solidFill>
                          <a:uFill>
                            <a:solidFill>
                              <a:srgbClr val="FFFFFF"/>
                            </a:solidFill>
                          </a:uFill>
                          <a:latin typeface="Arial"/>
                        </a:rPr>
                        <a:t>Gustavo, João Pedro, Guilherme  e Karolayne</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2"/>
                  </a:ext>
                </a:extLst>
              </a:tr>
              <a:tr h="871200">
                <a:tc>
                  <a:txBody>
                    <a:bodyPr/>
                    <a:lstStyle/>
                    <a:p>
                      <a:r>
                        <a:rPr lang="pt-BR" sz="1800" b="0" strike="noStrike" spc="-1" dirty="0">
                          <a:solidFill>
                            <a:srgbClr val="000000"/>
                          </a:solidFill>
                          <a:uFill>
                            <a:solidFill>
                              <a:srgbClr val="FFFFFF"/>
                            </a:solidFill>
                          </a:uFill>
                          <a:latin typeface="Arial"/>
                        </a:rPr>
                        <a:t>#05</a:t>
                      </a:r>
                    </a:p>
                  </a:txBody>
                  <a:tcPr>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FFFFFF"/>
                    </a:solidFill>
                  </a:tcPr>
                </a:tc>
                <a:tc>
                  <a:txBody>
                    <a:bodyPr/>
                    <a:lstStyle/>
                    <a:p>
                      <a:r>
                        <a:rPr lang="pt-BR" sz="1800" b="0" strike="noStrike" kern="1200" spc="-1" dirty="0">
                          <a:solidFill>
                            <a:srgbClr val="000000"/>
                          </a:solidFill>
                          <a:uFill>
                            <a:solidFill>
                              <a:srgbClr val="FFFFFF"/>
                            </a:solidFill>
                          </a:uFill>
                          <a:latin typeface="Century Schoolbook"/>
                          <a:ea typeface="+mn-ea"/>
                          <a:cs typeface="+mn-cs"/>
                        </a:rPr>
                        <a:t>28/10/2016</a:t>
                      </a:r>
                      <a:endParaRPr lang="pt-BR" sz="1800" b="0" strike="noStrike" kern="1200" spc="-1" dirty="0">
                        <a:solidFill>
                          <a:srgbClr val="000000"/>
                        </a:solidFill>
                        <a:uFill>
                          <a:solidFill>
                            <a:srgbClr val="FFFFFF"/>
                          </a:solidFill>
                        </a:uFill>
                        <a:latin typeface="Century Schoolbook"/>
                        <a:ea typeface="DejaVu Sans"/>
                        <a:cs typeface="+mn-cs"/>
                      </a:endParaRP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solidFill>
                      <a:srgbClr val="FFFFFF"/>
                    </a:solidFill>
                  </a:tcPr>
                </a:tc>
                <a:tc>
                  <a:txBody>
                    <a:bodyPr/>
                    <a:lstStyle/>
                    <a:p>
                      <a:pPr algn="ctr" fontAlgn="ctr"/>
                      <a:r>
                        <a:rPr lang="pt-BR" sz="1800" b="0" strike="noStrike" kern="1200" spc="-1" dirty="0">
                          <a:solidFill>
                            <a:srgbClr val="000000"/>
                          </a:solidFill>
                          <a:uFill>
                            <a:solidFill>
                              <a:srgbClr val="FFFFFF"/>
                            </a:solidFill>
                          </a:uFill>
                          <a:latin typeface="Arial"/>
                          <a:ea typeface="+mn-ea"/>
                          <a:cs typeface="+mn-cs"/>
                        </a:rPr>
                        <a:t>Visualizar detalhes de uma PCD</a:t>
                      </a:r>
                    </a:p>
                  </a:txBody>
                  <a:tcPr marL="9525" marR="9525" marT="9525" marB="0" anchor="ctr">
                    <a:lnL w="12240">
                      <a:solidFill>
                        <a:srgbClr val="000000"/>
                      </a:solidFill>
                    </a:lnL>
                    <a:lnR w="12240">
                      <a:solidFill>
                        <a:srgbClr val="000000"/>
                      </a:solidFill>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solidFill>
                      <a:srgbClr val="FFFFFF"/>
                    </a:solidFill>
                  </a:tcPr>
                </a:tc>
                <a:tc>
                  <a:txBody>
                    <a:bodyPr/>
                    <a:lstStyle/>
                    <a:p>
                      <a:r>
                        <a:rPr lang="pt-BR" sz="1800" b="0" strike="noStrike" spc="-1" dirty="0">
                          <a:solidFill>
                            <a:srgbClr val="000000"/>
                          </a:solidFill>
                          <a:uFill>
                            <a:solidFill>
                              <a:srgbClr val="FFFFFF"/>
                            </a:solidFill>
                          </a:uFill>
                          <a:latin typeface="Arial"/>
                        </a:rPr>
                        <a:t>Kyara,  Mariana e Monique </a:t>
                      </a: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871200">
                <a:tc>
                  <a:txBody>
                    <a:bodyPr/>
                    <a:lstStyle/>
                    <a:p>
                      <a:r>
                        <a:rPr lang="pt-BR" sz="1800" b="0" strike="noStrike" spc="-1" dirty="0">
                          <a:solidFill>
                            <a:srgbClr val="000000"/>
                          </a:solidFill>
                          <a:uFill>
                            <a:solidFill>
                              <a:srgbClr val="FFFFFF"/>
                            </a:solidFill>
                          </a:uFill>
                          <a:latin typeface="Arial"/>
                        </a:rPr>
                        <a:t>#05</a:t>
                      </a:r>
                    </a:p>
                  </a:txBody>
                  <a:tcPr>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solidFill>
                      <a:srgbClr val="FFFFFF"/>
                    </a:solidFill>
                  </a:tcPr>
                </a:tc>
                <a:tc>
                  <a:txBody>
                    <a:bodyPr/>
                    <a:lstStyle/>
                    <a:p>
                      <a:pPr marL="0" algn="l" defTabSz="914400" rtl="0" eaLnBrk="1" latinLnBrk="0" hangingPunct="1"/>
                      <a:r>
                        <a:rPr lang="pt-BR" sz="1800" b="0" strike="noStrike" kern="1200" spc="-1" dirty="0">
                          <a:solidFill>
                            <a:srgbClr val="000000"/>
                          </a:solidFill>
                          <a:uFill>
                            <a:solidFill>
                              <a:srgbClr val="FFFFFF"/>
                            </a:solidFill>
                          </a:uFill>
                          <a:latin typeface="Century Schoolbook"/>
                          <a:ea typeface="DejaVu Sans"/>
                          <a:cs typeface="+mn-cs"/>
                        </a:rPr>
                        <a:t>30/09/2016</a:t>
                      </a:r>
                    </a:p>
                  </a:txBody>
                  <a:tcP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a:solidFill>
                        <a:srgbClr val="000000"/>
                      </a:solidFill>
                    </a:lnT>
                    <a:lnB w="12240" cap="flat" cmpd="sng" algn="ctr">
                      <a:solidFill>
                        <a:srgbClr val="000000"/>
                      </a:solidFill>
                      <a:prstDash val="solid"/>
                      <a:round/>
                      <a:headEnd type="none" w="med" len="med"/>
                      <a:tailEnd type="none" w="med" len="med"/>
                    </a:lnB>
                    <a:solidFill>
                      <a:srgbClr val="FFFFFF"/>
                    </a:solidFill>
                  </a:tcPr>
                </a:tc>
                <a:tc>
                  <a:txBody>
                    <a:bodyPr/>
                    <a:lstStyle/>
                    <a:p>
                      <a:pPr algn="ctr" fontAlgn="ctr"/>
                      <a:r>
                        <a:rPr lang="pt-BR" sz="1800" b="0" strike="noStrike" kern="1200" spc="-1" dirty="0">
                          <a:solidFill>
                            <a:srgbClr val="000000"/>
                          </a:solidFill>
                          <a:uFill>
                            <a:solidFill>
                              <a:srgbClr val="FFFFFF"/>
                            </a:solidFill>
                          </a:uFill>
                          <a:latin typeface="Arial"/>
                          <a:ea typeface="+mn-ea"/>
                          <a:cs typeface="+mn-cs"/>
                        </a:rPr>
                        <a:t>Visualizar PCDs dispostas no mapa</a:t>
                      </a:r>
                    </a:p>
                  </a:txBody>
                  <a:tcPr marL="9525" marR="9525" marT="9525" marB="0" anchor="ctr">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cap="flat" cmpd="sng" algn="ctr">
                      <a:solidFill>
                        <a:srgbClr val="000000"/>
                      </a:solidFill>
                      <a:prstDash val="solid"/>
                      <a:round/>
                      <a:headEnd type="none" w="med" len="med"/>
                      <a:tailEnd type="none" w="med" len="med"/>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0" strike="noStrike" spc="-1" dirty="0">
                          <a:solidFill>
                            <a:srgbClr val="000000"/>
                          </a:solidFill>
                          <a:uFill>
                            <a:solidFill>
                              <a:srgbClr val="FFFFFF"/>
                            </a:solidFill>
                          </a:uFill>
                          <a:latin typeface="+mn-lt"/>
                        </a:rPr>
                        <a:t>Gustavo, João Pedro, Guilherme  e Karolayne</a:t>
                      </a:r>
                    </a:p>
                    <a:p>
                      <a:endParaRPr lang="pt-BR" sz="1800" b="0" strike="noStrike" spc="-1" dirty="0">
                        <a:solidFill>
                          <a:srgbClr val="000000"/>
                        </a:solidFill>
                        <a:uFill>
                          <a:solidFill>
                            <a:srgbClr val="FFFFFF"/>
                          </a:solidFill>
                        </a:uFill>
                        <a:latin typeface="Arial"/>
                      </a:endParaRPr>
                    </a:p>
                  </a:txBody>
                  <a:tcPr>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89070668"/>
                  </a:ext>
                </a:extLst>
              </a:tr>
            </a:tbl>
          </a:graphicData>
        </a:graphic>
      </p:graphicFrame>
      <p:pic>
        <p:nvPicPr>
          <p:cNvPr id="161" name="Imagem 4"/>
          <p:cNvPicPr/>
          <p:nvPr/>
        </p:nvPicPr>
        <p:blipFill>
          <a:blip r:embed="rId2"/>
          <a:stretch/>
        </p:blipFill>
        <p:spPr>
          <a:xfrm>
            <a:off x="11347200" y="69840"/>
            <a:ext cx="798840" cy="691560"/>
          </a:xfrm>
          <a:prstGeom prst="rect">
            <a:avLst/>
          </a:prstGeom>
          <a:ln>
            <a:noFill/>
          </a:ln>
        </p:spPr>
      </p:pic>
    </p:spTree>
    <p:extLst>
      <p:ext uri="{BB962C8B-B14F-4D97-AF65-F5344CB8AC3E}">
        <p14:creationId xmlns:p14="http://schemas.microsoft.com/office/powerpoint/2010/main" val="188962989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Casos </a:t>
            </a:r>
            <a:r>
              <a:rPr lang="pt-BR" dirty="0"/>
              <a:t>de </a:t>
            </a:r>
            <a:r>
              <a:rPr lang="pt-BR" dirty="0" smtClean="0"/>
              <a:t>Uso </a:t>
            </a:r>
            <a:r>
              <a:rPr lang="pt-BR" dirty="0"/>
              <a:t>- Documentação</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3" name="Tabela 2"/>
          <p:cNvGraphicFramePr>
            <a:graphicFrameLocks noGrp="1"/>
          </p:cNvGraphicFramePr>
          <p:nvPr>
            <p:extLst>
              <p:ext uri="{D42A27DB-BD31-4B8C-83A1-F6EECF244321}">
                <p14:modId xmlns:p14="http://schemas.microsoft.com/office/powerpoint/2010/main" val="4203170641"/>
              </p:ext>
            </p:extLst>
          </p:nvPr>
        </p:nvGraphicFramePr>
        <p:xfrm>
          <a:off x="1261872" y="2259875"/>
          <a:ext cx="8594726" cy="238760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590812706"/>
                    </a:ext>
                  </a:extLst>
                </a:gridCol>
                <a:gridCol w="4297363">
                  <a:extLst>
                    <a:ext uri="{9D8B030D-6E8A-4147-A177-3AD203B41FA5}">
                      <a16:colId xmlns:a16="http://schemas.microsoft.com/office/drawing/2014/main" val="29426426"/>
                    </a:ext>
                  </a:extLst>
                </a:gridCol>
              </a:tblGrid>
              <a:tr h="339634">
                <a:tc gridSpan="2">
                  <a:txBody>
                    <a:bodyPr/>
                    <a:lstStyle/>
                    <a:p>
                      <a:pPr algn="ctr"/>
                      <a:r>
                        <a:rPr lang="pt-BR" sz="1800" b="1" kern="1200" dirty="0" smtClean="0">
                          <a:solidFill>
                            <a:schemeClr val="lt1"/>
                          </a:solidFill>
                          <a:effectLst/>
                          <a:latin typeface="+mn-lt"/>
                          <a:ea typeface="+mn-ea"/>
                          <a:cs typeface="+mn-cs"/>
                        </a:rPr>
                        <a:t>Pesquisar PCD de interesse</a:t>
                      </a:r>
                      <a:endParaRPr lang="pt-BR"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2400990871"/>
                  </a:ext>
                </a:extLst>
              </a:tr>
              <a:tr h="370840">
                <a:tc>
                  <a:txBody>
                    <a:bodyPr/>
                    <a:lstStyle/>
                    <a:p>
                      <a:r>
                        <a:rPr lang="pt-BR" b="0" dirty="0" smtClean="0">
                          <a:solidFill>
                            <a:schemeClr val="tx1"/>
                          </a:solidFill>
                        </a:rPr>
                        <a:t>Cenário</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smtClean="0">
                          <a:solidFill>
                            <a:schemeClr val="tx1"/>
                          </a:solidFill>
                        </a:rPr>
                        <a:t>Nome do cenário:</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4122949555"/>
                  </a:ext>
                </a:extLst>
              </a:tr>
              <a:tr h="370840">
                <a:tc>
                  <a:txBody>
                    <a:bodyPr/>
                    <a:lstStyle/>
                    <a:p>
                      <a:r>
                        <a:rPr lang="pt-BR" dirty="0" smtClean="0">
                          <a:solidFill>
                            <a:schemeClr val="tx1"/>
                          </a:solidFill>
                        </a:rPr>
                        <a:t>21</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a:t>
                      </a:r>
                      <a:r>
                        <a:rPr lang="pt-BR" baseline="0" dirty="0" smtClean="0">
                          <a:solidFill>
                            <a:schemeClr val="tx1"/>
                          </a:solidFill>
                        </a:rPr>
                        <a:t> de sucesso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71130023"/>
                  </a:ext>
                </a:extLst>
              </a:tr>
              <a:tr h="370840">
                <a:tc>
                  <a:txBody>
                    <a:bodyPr/>
                    <a:lstStyle/>
                    <a:p>
                      <a:r>
                        <a:rPr lang="pt-BR" dirty="0" smtClean="0">
                          <a:solidFill>
                            <a:schemeClr val="tx1"/>
                          </a:solidFill>
                        </a:rPr>
                        <a:t>22</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b="0" kern="1200" dirty="0" smtClean="0">
                          <a:solidFill>
                            <a:schemeClr val="dk1"/>
                          </a:solidFill>
                          <a:effectLst/>
                          <a:latin typeface="+mn-lt"/>
                          <a:ea typeface="+mn-ea"/>
                          <a:cs typeface="+mn-cs"/>
                        </a:rPr>
                        <a:t>Fluxo Alternativo A - Barra de busca vazia</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85352310"/>
                  </a:ext>
                </a:extLst>
              </a:tr>
              <a:tr h="370840">
                <a:tc>
                  <a:txBody>
                    <a:bodyPr/>
                    <a:lstStyle/>
                    <a:p>
                      <a:r>
                        <a:rPr lang="pt-BR" dirty="0" smtClean="0">
                          <a:solidFill>
                            <a:schemeClr val="tx1"/>
                          </a:solidFill>
                        </a:rPr>
                        <a:t>23</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b="0" kern="1200" dirty="0" smtClean="0">
                          <a:solidFill>
                            <a:schemeClr val="dk1"/>
                          </a:solidFill>
                          <a:effectLst/>
                          <a:latin typeface="+mn-lt"/>
                          <a:ea typeface="+mn-ea"/>
                          <a:cs typeface="+mn-cs"/>
                        </a:rPr>
                        <a:t>Fluxo Alternativo B - Busca sem resultado</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53329901"/>
                  </a:ext>
                </a:extLst>
              </a:tr>
            </a:tbl>
          </a:graphicData>
        </a:graphic>
      </p:graphicFrame>
      <p:graphicFrame>
        <p:nvGraphicFramePr>
          <p:cNvPr id="4" name="Tabela 3"/>
          <p:cNvGraphicFramePr>
            <a:graphicFrameLocks noGrp="1"/>
          </p:cNvGraphicFramePr>
          <p:nvPr>
            <p:extLst>
              <p:ext uri="{D42A27DB-BD31-4B8C-83A1-F6EECF244321}">
                <p14:modId xmlns:p14="http://schemas.microsoft.com/office/powerpoint/2010/main" val="1296899159"/>
              </p:ext>
            </p:extLst>
          </p:nvPr>
        </p:nvGraphicFramePr>
        <p:xfrm>
          <a:off x="1261872" y="4662308"/>
          <a:ext cx="8594726" cy="110744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573658082"/>
                    </a:ext>
                  </a:extLst>
                </a:gridCol>
                <a:gridCol w="4297363">
                  <a:extLst>
                    <a:ext uri="{9D8B030D-6E8A-4147-A177-3AD203B41FA5}">
                      <a16:colId xmlns:a16="http://schemas.microsoft.com/office/drawing/2014/main" val="3370375009"/>
                    </a:ext>
                  </a:extLst>
                </a:gridCol>
              </a:tblGrid>
              <a:tr h="0">
                <a:tc gridSpan="2">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pt-BR" sz="1800" b="1" kern="1200" dirty="0" smtClean="0">
                          <a:solidFill>
                            <a:schemeClr val="lt1"/>
                          </a:solidFill>
                          <a:effectLst/>
                          <a:latin typeface="+mn-lt"/>
                          <a:ea typeface="+mn-ea"/>
                          <a:cs typeface="+mn-cs"/>
                        </a:rPr>
                        <a:t>Adicionar PCD de interesse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3173491135"/>
                  </a:ext>
                </a:extLst>
              </a:tr>
              <a:tr h="370840">
                <a:tc>
                  <a:txBody>
                    <a:bodyPr/>
                    <a:lstStyle/>
                    <a:p>
                      <a:r>
                        <a:rPr lang="pt-BR" b="0" dirty="0" smtClean="0">
                          <a:solidFill>
                            <a:schemeClr val="tx1"/>
                          </a:solidFill>
                        </a:rPr>
                        <a:t>Cenário</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smtClean="0">
                          <a:solidFill>
                            <a:schemeClr val="tx1"/>
                          </a:solidFill>
                        </a:rPr>
                        <a:t>Nome do cenário:</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4240859324"/>
                  </a:ext>
                </a:extLst>
              </a:tr>
              <a:tr h="370840">
                <a:tc>
                  <a:txBody>
                    <a:bodyPr/>
                    <a:lstStyle/>
                    <a:p>
                      <a:r>
                        <a:rPr lang="pt-BR" dirty="0" smtClean="0">
                          <a:solidFill>
                            <a:schemeClr val="tx1"/>
                          </a:solidFill>
                        </a:rPr>
                        <a:t>24</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a:t>
                      </a:r>
                      <a:r>
                        <a:rPr lang="pt-BR" baseline="0" dirty="0" smtClean="0">
                          <a:solidFill>
                            <a:schemeClr val="tx1"/>
                          </a:solidFill>
                        </a:rPr>
                        <a:t> de sucesso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22777886"/>
                  </a:ext>
                </a:extLst>
              </a:tr>
            </a:tbl>
          </a:graphicData>
        </a:graphic>
      </p:graphicFrame>
    </p:spTree>
    <p:extLst>
      <p:ext uri="{BB962C8B-B14F-4D97-AF65-F5344CB8AC3E}">
        <p14:creationId xmlns:p14="http://schemas.microsoft.com/office/powerpoint/2010/main" val="2297958134"/>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CustomShape 1"/>
          <p:cNvSpPr/>
          <p:nvPr/>
        </p:nvSpPr>
        <p:spPr>
          <a:xfrm>
            <a:off x="1261800" y="365760"/>
            <a:ext cx="969192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90000"/>
              </a:lnSpc>
            </a:pPr>
            <a:r>
              <a:rPr lang="pt-BR" sz="4400" b="0" strike="noStrike" spc="-46" dirty="0">
                <a:uFill>
                  <a:solidFill>
                    <a:srgbClr val="FFFFFF"/>
                  </a:solidFill>
                </a:uFill>
                <a:latin typeface="Century Schoolbook"/>
                <a:ea typeface="DejaVu Sans"/>
              </a:rPr>
              <a:t>Integrante</a:t>
            </a:r>
            <a:endParaRPr lang="pt-BR" sz="1800" b="0" strike="noStrike" spc="-1" dirty="0">
              <a:uFill>
                <a:solidFill>
                  <a:srgbClr val="FFFFFF"/>
                </a:solidFill>
              </a:uFill>
              <a:latin typeface="Arial"/>
            </a:endParaRPr>
          </a:p>
        </p:txBody>
      </p:sp>
      <p:sp>
        <p:nvSpPr>
          <p:cNvPr id="163" name="CustomShape 2"/>
          <p:cNvSpPr/>
          <p:nvPr/>
        </p:nvSpPr>
        <p:spPr>
          <a:xfrm>
            <a:off x="1414200" y="1884218"/>
            <a:ext cx="859464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182880" indent="-182160">
              <a:lnSpc>
                <a:spcPct val="95000"/>
              </a:lnSpc>
              <a:buClr>
                <a:srgbClr val="4A66AC"/>
              </a:buClr>
              <a:buSzPct val="80000"/>
              <a:buFont typeface="Arial"/>
              <a:buChar char="•"/>
            </a:pPr>
            <a:r>
              <a:rPr lang="pt-BR" sz="1800" b="1" strike="noStrike" spc="7" dirty="0">
                <a:solidFill>
                  <a:srgbClr val="000000"/>
                </a:solidFill>
                <a:uFill>
                  <a:solidFill>
                    <a:srgbClr val="FFFFFF"/>
                  </a:solidFill>
                </a:uFill>
                <a:latin typeface="Century Schoolbook"/>
                <a:ea typeface="DejaVu Sans"/>
              </a:rPr>
              <a:t>Nome: </a:t>
            </a:r>
            <a:r>
              <a:rPr lang="pt-BR" sz="1800" strike="noStrike" spc="7" dirty="0">
                <a:solidFill>
                  <a:srgbClr val="000000"/>
                </a:solidFill>
                <a:uFill>
                  <a:solidFill>
                    <a:srgbClr val="FFFFFF"/>
                  </a:solidFill>
                </a:uFill>
                <a:latin typeface="Century Schoolbook"/>
                <a:ea typeface="DejaVu Sans"/>
              </a:rPr>
              <a:t>Guilherme Azeredo Mendes</a:t>
            </a:r>
          </a:p>
          <a:p>
            <a:pPr marL="182880" indent="-182160">
              <a:lnSpc>
                <a:spcPct val="95000"/>
              </a:lnSpc>
              <a:buClr>
                <a:srgbClr val="4A66AC"/>
              </a:buClr>
              <a:buSzPct val="80000"/>
              <a:buFont typeface="Arial"/>
              <a:buChar char="•"/>
            </a:pPr>
            <a:endParaRPr lang="pt-BR" sz="1800" b="0" strike="noStrike" spc="-1" dirty="0">
              <a:solidFill>
                <a:srgbClr val="000000"/>
              </a:solidFill>
              <a:uFill>
                <a:solidFill>
                  <a:srgbClr val="FFFFFF"/>
                </a:solidFill>
              </a:uFill>
              <a:latin typeface="Arial"/>
            </a:endParaRPr>
          </a:p>
          <a:p>
            <a:pPr marL="182880" indent="-182160">
              <a:lnSpc>
                <a:spcPct val="95000"/>
              </a:lnSpc>
              <a:buClr>
                <a:srgbClr val="4A66AC"/>
              </a:buClr>
              <a:buSzPct val="80000"/>
              <a:buFont typeface="Arial"/>
              <a:buChar char="•"/>
            </a:pPr>
            <a:r>
              <a:rPr lang="pt-BR" sz="1800" b="1" strike="noStrike" spc="7" dirty="0">
                <a:solidFill>
                  <a:srgbClr val="000000"/>
                </a:solidFill>
                <a:uFill>
                  <a:solidFill>
                    <a:srgbClr val="FFFFFF"/>
                  </a:solidFill>
                </a:uFill>
                <a:latin typeface="Century Schoolbook"/>
                <a:ea typeface="DejaVu Sans"/>
              </a:rPr>
              <a:t>Função: </a:t>
            </a:r>
            <a:r>
              <a:rPr lang="pt-BR" sz="1800" strike="noStrike" spc="7" dirty="0">
                <a:solidFill>
                  <a:srgbClr val="000000"/>
                </a:solidFill>
                <a:uFill>
                  <a:solidFill>
                    <a:srgbClr val="FFFFFF"/>
                  </a:solidFill>
                </a:uFill>
                <a:latin typeface="Century Schoolbook"/>
                <a:ea typeface="DejaVu Sans"/>
              </a:rPr>
              <a:t>Desenvolvedor</a:t>
            </a:r>
          </a:p>
          <a:p>
            <a:pPr marL="182880" indent="-182160">
              <a:lnSpc>
                <a:spcPct val="95000"/>
              </a:lnSpc>
              <a:buClr>
                <a:srgbClr val="4A66AC"/>
              </a:buClr>
              <a:buSzPct val="80000"/>
              <a:buFont typeface="Arial"/>
              <a:buChar char="•"/>
            </a:pPr>
            <a:endParaRPr lang="pt-BR" sz="1800" b="0" strike="noStrike" spc="-1" dirty="0">
              <a:solidFill>
                <a:srgbClr val="000000"/>
              </a:solidFill>
              <a:uFill>
                <a:solidFill>
                  <a:srgbClr val="FFFFFF"/>
                </a:solidFill>
              </a:uFill>
              <a:latin typeface="Arial"/>
            </a:endParaRPr>
          </a:p>
          <a:p>
            <a:pPr marL="182880" indent="-182160">
              <a:lnSpc>
                <a:spcPct val="95000"/>
              </a:lnSpc>
              <a:buClr>
                <a:srgbClr val="4A66AC"/>
              </a:buClr>
              <a:buSzPct val="80000"/>
              <a:buFont typeface="Arial"/>
              <a:buChar char="•"/>
            </a:pPr>
            <a:r>
              <a:rPr lang="pt-BR" sz="1800" b="1" strike="noStrike" spc="7" dirty="0">
                <a:solidFill>
                  <a:srgbClr val="000000"/>
                </a:solidFill>
                <a:uFill>
                  <a:solidFill>
                    <a:srgbClr val="FFFFFF"/>
                  </a:solidFill>
                </a:uFill>
                <a:latin typeface="Century Schoolbook"/>
                <a:ea typeface="DejaVu Sans"/>
              </a:rPr>
              <a:t>No que trabalhou</a:t>
            </a:r>
            <a:r>
              <a:rPr lang="pt-BR" b="1" spc="7" dirty="0">
                <a:solidFill>
                  <a:srgbClr val="000000"/>
                </a:solidFill>
                <a:uFill>
                  <a:solidFill>
                    <a:srgbClr val="FFFFFF"/>
                  </a:solidFill>
                </a:uFill>
                <a:latin typeface="Century Schoolbook"/>
              </a:rPr>
              <a:t>: </a:t>
            </a:r>
            <a:r>
              <a:rPr lang="pt-BR" spc="7" dirty="0">
                <a:solidFill>
                  <a:srgbClr val="000000"/>
                </a:solidFill>
                <a:uFill>
                  <a:solidFill>
                    <a:srgbClr val="FFFFFF"/>
                  </a:solidFill>
                </a:uFill>
                <a:latin typeface="Century Schoolbook"/>
              </a:rPr>
              <a:t>Documentação de caso de uso, documento de casos de teste, planejamento de atividades, protótipos, integração com o banco.</a:t>
            </a:r>
          </a:p>
          <a:p>
            <a:pPr marL="182880" indent="-182160">
              <a:lnSpc>
                <a:spcPct val="95000"/>
              </a:lnSpc>
              <a:buClr>
                <a:srgbClr val="4A66AC"/>
              </a:buClr>
              <a:buSzPct val="80000"/>
              <a:buFont typeface="Arial"/>
              <a:buChar char="•"/>
            </a:pPr>
            <a:endParaRPr lang="pt-BR" sz="1800" b="0" strike="noStrike" spc="-1" dirty="0">
              <a:solidFill>
                <a:srgbClr val="000000"/>
              </a:solidFill>
              <a:uFill>
                <a:solidFill>
                  <a:srgbClr val="FFFFFF"/>
                </a:solidFill>
              </a:uFill>
              <a:latin typeface="Arial"/>
            </a:endParaRPr>
          </a:p>
          <a:p>
            <a:pPr marL="182880" indent="-182160">
              <a:lnSpc>
                <a:spcPct val="95000"/>
              </a:lnSpc>
              <a:buClr>
                <a:srgbClr val="4A66AC"/>
              </a:buClr>
              <a:buSzPct val="80000"/>
              <a:buFont typeface="Arial"/>
              <a:buChar char="•"/>
            </a:pPr>
            <a:r>
              <a:rPr lang="pt-BR" sz="1800" b="1" strike="noStrike" spc="7" dirty="0">
                <a:solidFill>
                  <a:srgbClr val="000000"/>
                </a:solidFill>
                <a:uFill>
                  <a:solidFill>
                    <a:srgbClr val="FFFFFF"/>
                  </a:solidFill>
                </a:uFill>
                <a:latin typeface="Century Schoolbook"/>
                <a:ea typeface="DejaVu Sans"/>
              </a:rPr>
              <a:t>Dificuldades: </a:t>
            </a:r>
            <a:r>
              <a:rPr lang="pt-BR" sz="1800" strike="noStrike" spc="7" dirty="0">
                <a:solidFill>
                  <a:srgbClr val="000000"/>
                </a:solidFill>
                <a:uFill>
                  <a:solidFill>
                    <a:srgbClr val="FFFFFF"/>
                  </a:solidFill>
                </a:uFill>
                <a:latin typeface="Century Schoolbook"/>
                <a:ea typeface="DejaVu Sans"/>
              </a:rPr>
              <a:t>Programação, Banco de Dados.</a:t>
            </a:r>
          </a:p>
          <a:p>
            <a:pPr marL="182880" indent="-182160">
              <a:lnSpc>
                <a:spcPct val="95000"/>
              </a:lnSpc>
              <a:buClr>
                <a:srgbClr val="4A66AC"/>
              </a:buClr>
              <a:buSzPct val="80000"/>
              <a:buFont typeface="Arial"/>
              <a:buChar char="•"/>
            </a:pPr>
            <a:endParaRPr lang="pt-BR" sz="1800" b="1" strike="noStrike" spc="-1" dirty="0">
              <a:solidFill>
                <a:srgbClr val="000000"/>
              </a:solidFill>
              <a:uFill>
                <a:solidFill>
                  <a:srgbClr val="FFFFFF"/>
                </a:solidFill>
              </a:uFill>
              <a:latin typeface="Arial"/>
            </a:endParaRPr>
          </a:p>
          <a:p>
            <a:pPr marL="182880" indent="-182160">
              <a:lnSpc>
                <a:spcPct val="95000"/>
              </a:lnSpc>
              <a:buClr>
                <a:srgbClr val="4A66AC"/>
              </a:buClr>
              <a:buSzPct val="80000"/>
              <a:buFont typeface="Arial"/>
              <a:buChar char="•"/>
            </a:pPr>
            <a:r>
              <a:rPr lang="pt-BR" sz="1800" b="1" strike="noStrike" spc="7" dirty="0">
                <a:solidFill>
                  <a:srgbClr val="000000"/>
                </a:solidFill>
                <a:uFill>
                  <a:solidFill>
                    <a:srgbClr val="FFFFFF"/>
                  </a:solidFill>
                </a:uFill>
                <a:latin typeface="Century Schoolbook"/>
                <a:ea typeface="DejaVu Sans"/>
              </a:rPr>
              <a:t>Sugestões: </a:t>
            </a:r>
            <a:r>
              <a:rPr lang="pt-BR" sz="1800" strike="noStrike" spc="7" dirty="0">
                <a:solidFill>
                  <a:srgbClr val="000000"/>
                </a:solidFill>
                <a:uFill>
                  <a:solidFill>
                    <a:srgbClr val="FFFFFF"/>
                  </a:solidFill>
                </a:uFill>
                <a:latin typeface="Century Schoolbook"/>
                <a:ea typeface="DejaVu Sans"/>
              </a:rPr>
              <a:t>Nenhuma</a:t>
            </a:r>
            <a:endParaRPr lang="pt-BR" sz="1800" strike="noStrike" spc="-1" dirty="0">
              <a:solidFill>
                <a:srgbClr val="000000"/>
              </a:solidFill>
              <a:uFill>
                <a:solidFill>
                  <a:srgbClr val="FFFFFF"/>
                </a:solidFill>
              </a:uFill>
              <a:latin typeface="Arial"/>
            </a:endParaRPr>
          </a:p>
        </p:txBody>
      </p:sp>
      <p:pic>
        <p:nvPicPr>
          <p:cNvPr id="164" name="Imagem 3"/>
          <p:cNvPicPr/>
          <p:nvPr/>
        </p:nvPicPr>
        <p:blipFill>
          <a:blip r:embed="rId2"/>
          <a:stretch/>
        </p:blipFill>
        <p:spPr>
          <a:xfrm>
            <a:off x="11347200" y="69840"/>
            <a:ext cx="798840" cy="691560"/>
          </a:xfrm>
          <a:prstGeom prst="rect">
            <a:avLst/>
          </a:prstGeom>
          <a:ln>
            <a:noFill/>
          </a:ln>
        </p:spPr>
      </p:pic>
    </p:spTree>
    <p:extLst>
      <p:ext uri="{BB962C8B-B14F-4D97-AF65-F5344CB8AC3E}">
        <p14:creationId xmlns:p14="http://schemas.microsoft.com/office/powerpoint/2010/main" val="32354280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CustomShape 1"/>
          <p:cNvSpPr/>
          <p:nvPr/>
        </p:nvSpPr>
        <p:spPr>
          <a:xfrm>
            <a:off x="1261800" y="365760"/>
            <a:ext cx="969192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90000"/>
              </a:lnSpc>
            </a:pPr>
            <a:r>
              <a:rPr lang="pt-BR" sz="4400" b="0" strike="noStrike" spc="-46" dirty="0">
                <a:uFill>
                  <a:solidFill>
                    <a:srgbClr val="FFFFFF"/>
                  </a:solidFill>
                </a:uFill>
                <a:latin typeface="Century Schoolbook"/>
                <a:ea typeface="DejaVu Sans"/>
              </a:rPr>
              <a:t>Integrante</a:t>
            </a:r>
            <a:endParaRPr lang="pt-BR" sz="1800" b="0" strike="noStrike" spc="-1" dirty="0">
              <a:uFill>
                <a:solidFill>
                  <a:srgbClr val="FFFFFF"/>
                </a:solidFill>
              </a:uFill>
              <a:latin typeface="Arial"/>
            </a:endParaRPr>
          </a:p>
        </p:txBody>
      </p:sp>
      <p:sp>
        <p:nvSpPr>
          <p:cNvPr id="163" name="CustomShape 2"/>
          <p:cNvSpPr/>
          <p:nvPr/>
        </p:nvSpPr>
        <p:spPr>
          <a:xfrm>
            <a:off x="1414200" y="1884218"/>
            <a:ext cx="859464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182880" indent="-182160">
              <a:lnSpc>
                <a:spcPct val="95000"/>
              </a:lnSpc>
              <a:buClr>
                <a:srgbClr val="4A66AC"/>
              </a:buClr>
              <a:buSzPct val="80000"/>
              <a:buFont typeface="Arial"/>
              <a:buChar char="•"/>
            </a:pPr>
            <a:r>
              <a:rPr lang="pt-BR" sz="1800" b="1" strike="noStrike" spc="7" dirty="0">
                <a:solidFill>
                  <a:srgbClr val="000000"/>
                </a:solidFill>
                <a:uFill>
                  <a:solidFill>
                    <a:srgbClr val="FFFFFF"/>
                  </a:solidFill>
                </a:uFill>
                <a:latin typeface="Century Schoolbook"/>
                <a:ea typeface="DejaVu Sans"/>
              </a:rPr>
              <a:t>Nome: </a:t>
            </a:r>
            <a:r>
              <a:rPr lang="pt-BR" sz="1800" strike="noStrike" spc="7" dirty="0">
                <a:solidFill>
                  <a:srgbClr val="000000"/>
                </a:solidFill>
                <a:uFill>
                  <a:solidFill>
                    <a:srgbClr val="FFFFFF"/>
                  </a:solidFill>
                </a:uFill>
                <a:latin typeface="Century Schoolbook"/>
                <a:ea typeface="DejaVu Sans"/>
              </a:rPr>
              <a:t>Gustavo Barbosa de Abreu Viana</a:t>
            </a:r>
          </a:p>
          <a:p>
            <a:pPr marL="182880" indent="-182160">
              <a:lnSpc>
                <a:spcPct val="95000"/>
              </a:lnSpc>
              <a:buClr>
                <a:srgbClr val="4A66AC"/>
              </a:buClr>
              <a:buSzPct val="80000"/>
              <a:buFont typeface="Arial"/>
              <a:buChar char="•"/>
            </a:pPr>
            <a:endParaRPr lang="pt-BR" sz="1800" b="0" strike="noStrike" spc="-1" dirty="0">
              <a:solidFill>
                <a:srgbClr val="000000"/>
              </a:solidFill>
              <a:uFill>
                <a:solidFill>
                  <a:srgbClr val="FFFFFF"/>
                </a:solidFill>
              </a:uFill>
              <a:latin typeface="Arial"/>
            </a:endParaRPr>
          </a:p>
          <a:p>
            <a:pPr marL="182880" indent="-182160">
              <a:lnSpc>
                <a:spcPct val="95000"/>
              </a:lnSpc>
              <a:buClr>
                <a:srgbClr val="4A66AC"/>
              </a:buClr>
              <a:buSzPct val="80000"/>
              <a:buFont typeface="Arial"/>
              <a:buChar char="•"/>
            </a:pPr>
            <a:r>
              <a:rPr lang="pt-BR" sz="1800" b="1" strike="noStrike" spc="7" dirty="0">
                <a:solidFill>
                  <a:srgbClr val="000000"/>
                </a:solidFill>
                <a:uFill>
                  <a:solidFill>
                    <a:srgbClr val="FFFFFF"/>
                  </a:solidFill>
                </a:uFill>
                <a:latin typeface="Century Schoolbook"/>
                <a:ea typeface="DejaVu Sans"/>
              </a:rPr>
              <a:t>Função: Analísta</a:t>
            </a:r>
            <a:endParaRPr lang="pt-BR" sz="1800" b="0" strike="noStrike" spc="-1" dirty="0">
              <a:solidFill>
                <a:srgbClr val="000000"/>
              </a:solidFill>
              <a:uFill>
                <a:solidFill>
                  <a:srgbClr val="FFFFFF"/>
                </a:solidFill>
              </a:uFill>
              <a:latin typeface="Arial"/>
            </a:endParaRPr>
          </a:p>
          <a:p>
            <a:pPr marL="182880" indent="-182160">
              <a:lnSpc>
                <a:spcPct val="95000"/>
              </a:lnSpc>
              <a:buClr>
                <a:srgbClr val="4A66AC"/>
              </a:buClr>
              <a:buSzPct val="80000"/>
              <a:buFont typeface="Arial"/>
              <a:buChar char="•"/>
            </a:pPr>
            <a:endParaRPr lang="pt-BR" spc="-1" dirty="0">
              <a:solidFill>
                <a:srgbClr val="000000"/>
              </a:solidFill>
              <a:uFill>
                <a:solidFill>
                  <a:srgbClr val="FFFFFF"/>
                </a:solidFill>
              </a:uFill>
              <a:latin typeface="Arial"/>
              <a:ea typeface="DejaVu Sans"/>
            </a:endParaRPr>
          </a:p>
          <a:p>
            <a:pPr marL="182880" indent="-182160">
              <a:lnSpc>
                <a:spcPct val="95000"/>
              </a:lnSpc>
              <a:buClr>
                <a:srgbClr val="4A66AC"/>
              </a:buClr>
              <a:buSzPct val="80000"/>
              <a:buFont typeface="Arial"/>
              <a:buChar char="•"/>
            </a:pPr>
            <a:r>
              <a:rPr lang="pt-BR" sz="1800" b="1" strike="noStrike" spc="7" dirty="0">
                <a:solidFill>
                  <a:srgbClr val="000000"/>
                </a:solidFill>
                <a:uFill>
                  <a:solidFill>
                    <a:srgbClr val="FFFFFF"/>
                  </a:solidFill>
                </a:uFill>
                <a:latin typeface="Century Schoolbook"/>
                <a:ea typeface="DejaVu Sans"/>
              </a:rPr>
              <a:t>No que trabalhou: </a:t>
            </a:r>
            <a:r>
              <a:rPr lang="pt-BR" sz="1800" strike="noStrike" spc="7" dirty="0">
                <a:solidFill>
                  <a:srgbClr val="000000"/>
                </a:solidFill>
                <a:uFill>
                  <a:solidFill>
                    <a:srgbClr val="FFFFFF"/>
                  </a:solidFill>
                </a:uFill>
                <a:latin typeface="Century Schoolbook"/>
                <a:ea typeface="DejaVu Sans"/>
              </a:rPr>
              <a:t>Documentação de caso de uso, diagrama de caso de uso, diagrama de classe,documento de casos de teste, planejamento de atividades.</a:t>
            </a:r>
          </a:p>
          <a:p>
            <a:pPr marL="182880" indent="-182160">
              <a:lnSpc>
                <a:spcPct val="95000"/>
              </a:lnSpc>
              <a:buClr>
                <a:srgbClr val="4A66AC"/>
              </a:buClr>
              <a:buSzPct val="80000"/>
              <a:buFont typeface="Arial"/>
              <a:buChar char="•"/>
            </a:pPr>
            <a:endParaRPr lang="pt-BR" sz="1800" b="0" strike="noStrike" spc="-1" dirty="0">
              <a:solidFill>
                <a:srgbClr val="000000"/>
              </a:solidFill>
              <a:uFill>
                <a:solidFill>
                  <a:srgbClr val="FFFFFF"/>
                </a:solidFill>
              </a:uFill>
              <a:latin typeface="Arial"/>
            </a:endParaRPr>
          </a:p>
          <a:p>
            <a:pPr marL="182880" indent="-182160">
              <a:lnSpc>
                <a:spcPct val="95000"/>
              </a:lnSpc>
              <a:buClr>
                <a:srgbClr val="4A66AC"/>
              </a:buClr>
              <a:buSzPct val="80000"/>
              <a:buFont typeface="Arial"/>
              <a:buChar char="•"/>
            </a:pPr>
            <a:r>
              <a:rPr lang="pt-BR" sz="1800" b="1" strike="noStrike" spc="7" dirty="0">
                <a:solidFill>
                  <a:srgbClr val="000000"/>
                </a:solidFill>
                <a:uFill>
                  <a:solidFill>
                    <a:srgbClr val="FFFFFF"/>
                  </a:solidFill>
                </a:uFill>
                <a:latin typeface="Century Schoolbook"/>
                <a:ea typeface="DejaVu Sans"/>
              </a:rPr>
              <a:t>Difículdades: </a:t>
            </a:r>
            <a:r>
              <a:rPr lang="pt-BR" sz="1800" strike="noStrike" spc="7" dirty="0">
                <a:solidFill>
                  <a:srgbClr val="000000"/>
                </a:solidFill>
                <a:uFill>
                  <a:solidFill>
                    <a:srgbClr val="FFFFFF"/>
                  </a:solidFill>
                </a:uFill>
                <a:latin typeface="Century Schoolbook"/>
                <a:ea typeface="DejaVu Sans"/>
              </a:rPr>
              <a:t>Nenhuma</a:t>
            </a:r>
          </a:p>
          <a:p>
            <a:pPr marL="182880" indent="-182160">
              <a:lnSpc>
                <a:spcPct val="95000"/>
              </a:lnSpc>
              <a:buClr>
                <a:srgbClr val="4A66AC"/>
              </a:buClr>
              <a:buSzPct val="80000"/>
              <a:buFont typeface="Arial"/>
              <a:buChar char="•"/>
            </a:pPr>
            <a:endParaRPr lang="pt-BR" sz="1800" b="1" strike="noStrike" spc="-1" dirty="0">
              <a:solidFill>
                <a:srgbClr val="000000"/>
              </a:solidFill>
              <a:uFill>
                <a:solidFill>
                  <a:srgbClr val="FFFFFF"/>
                </a:solidFill>
              </a:uFill>
              <a:latin typeface="Arial"/>
            </a:endParaRPr>
          </a:p>
          <a:p>
            <a:pPr marL="182880" indent="-182160">
              <a:lnSpc>
                <a:spcPct val="95000"/>
              </a:lnSpc>
              <a:buClr>
                <a:srgbClr val="4A66AC"/>
              </a:buClr>
              <a:buSzPct val="80000"/>
              <a:buFont typeface="Arial"/>
              <a:buChar char="•"/>
            </a:pPr>
            <a:r>
              <a:rPr lang="pt-BR" sz="1800" b="1" strike="noStrike" spc="7" dirty="0">
                <a:solidFill>
                  <a:srgbClr val="000000"/>
                </a:solidFill>
                <a:uFill>
                  <a:solidFill>
                    <a:srgbClr val="FFFFFF"/>
                  </a:solidFill>
                </a:uFill>
                <a:latin typeface="Century Schoolbook"/>
                <a:ea typeface="DejaVu Sans"/>
              </a:rPr>
              <a:t>Sugestões:</a:t>
            </a:r>
            <a:r>
              <a:rPr lang="pt-BR" b="1" spc="7" dirty="0">
                <a:solidFill>
                  <a:srgbClr val="000000"/>
                </a:solidFill>
                <a:uFill>
                  <a:solidFill>
                    <a:srgbClr val="FFFFFF"/>
                  </a:solidFill>
                </a:uFill>
                <a:latin typeface="Century Schoolbook"/>
                <a:ea typeface="DejaVu Sans"/>
              </a:rPr>
              <a:t> </a:t>
            </a:r>
            <a:r>
              <a:rPr lang="pt-BR" spc="7" dirty="0">
                <a:solidFill>
                  <a:srgbClr val="000000"/>
                </a:solidFill>
                <a:uFill>
                  <a:solidFill>
                    <a:srgbClr val="FFFFFF"/>
                  </a:solidFill>
                </a:uFill>
                <a:latin typeface="Century Schoolbook"/>
                <a:ea typeface="DejaVu Sans"/>
              </a:rPr>
              <a:t>Nenhuma.</a:t>
            </a:r>
            <a:endParaRPr lang="pt-BR" sz="1800" strike="noStrike" spc="7" dirty="0">
              <a:solidFill>
                <a:srgbClr val="000000"/>
              </a:solidFill>
              <a:uFill>
                <a:solidFill>
                  <a:srgbClr val="FFFFFF"/>
                </a:solidFill>
              </a:uFill>
              <a:latin typeface="Century Schoolbook"/>
              <a:ea typeface="DejaVu Sans"/>
            </a:endParaRPr>
          </a:p>
        </p:txBody>
      </p:sp>
      <p:pic>
        <p:nvPicPr>
          <p:cNvPr id="164" name="Imagem 3"/>
          <p:cNvPicPr/>
          <p:nvPr/>
        </p:nvPicPr>
        <p:blipFill>
          <a:blip r:embed="rId2"/>
          <a:stretch/>
        </p:blipFill>
        <p:spPr>
          <a:xfrm>
            <a:off x="11347200" y="69840"/>
            <a:ext cx="798840" cy="691560"/>
          </a:xfrm>
          <a:prstGeom prst="rect">
            <a:avLst/>
          </a:prstGeom>
          <a:ln>
            <a:noFill/>
          </a:ln>
        </p:spPr>
      </p:pic>
    </p:spTree>
    <p:extLst>
      <p:ext uri="{BB962C8B-B14F-4D97-AF65-F5344CB8AC3E}">
        <p14:creationId xmlns:p14="http://schemas.microsoft.com/office/powerpoint/2010/main" val="153653228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CustomShape 1"/>
          <p:cNvSpPr/>
          <p:nvPr/>
        </p:nvSpPr>
        <p:spPr>
          <a:xfrm>
            <a:off x="1261800" y="365760"/>
            <a:ext cx="969192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90000"/>
              </a:lnSpc>
            </a:pPr>
            <a:r>
              <a:rPr lang="pt-BR" sz="4400" b="0" strike="noStrike" spc="-46" dirty="0">
                <a:uFill>
                  <a:solidFill>
                    <a:srgbClr val="FFFFFF"/>
                  </a:solidFill>
                </a:uFill>
                <a:latin typeface="Century Schoolbook"/>
                <a:ea typeface="DejaVu Sans"/>
              </a:rPr>
              <a:t>Integrante</a:t>
            </a:r>
            <a:endParaRPr lang="pt-BR" sz="1800" b="0" strike="noStrike" spc="-1" dirty="0">
              <a:uFill>
                <a:solidFill>
                  <a:srgbClr val="FFFFFF"/>
                </a:solidFill>
              </a:uFill>
              <a:latin typeface="Arial"/>
            </a:endParaRPr>
          </a:p>
        </p:txBody>
      </p:sp>
      <p:sp>
        <p:nvSpPr>
          <p:cNvPr id="163" name="CustomShape 2"/>
          <p:cNvSpPr/>
          <p:nvPr/>
        </p:nvSpPr>
        <p:spPr>
          <a:xfrm>
            <a:off x="1414200" y="1884217"/>
            <a:ext cx="8594640" cy="480752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182880" indent="-182160">
              <a:lnSpc>
                <a:spcPct val="95000"/>
              </a:lnSpc>
              <a:buClr>
                <a:srgbClr val="4A66AC"/>
              </a:buClr>
              <a:buSzPct val="80000"/>
              <a:buFont typeface="Arial"/>
              <a:buChar char="•"/>
            </a:pPr>
            <a:r>
              <a:rPr lang="pt-BR" sz="1800" b="1" strike="noStrike" spc="7" dirty="0">
                <a:solidFill>
                  <a:srgbClr val="000000"/>
                </a:solidFill>
                <a:uFill>
                  <a:solidFill>
                    <a:srgbClr val="FFFFFF"/>
                  </a:solidFill>
                </a:uFill>
                <a:latin typeface="Century Schoolbook"/>
                <a:ea typeface="DejaVu Sans"/>
              </a:rPr>
              <a:t>Nome: </a:t>
            </a:r>
            <a:r>
              <a:rPr lang="pt-BR" spc="7" dirty="0" smtClean="0">
                <a:solidFill>
                  <a:srgbClr val="000000"/>
                </a:solidFill>
                <a:uFill>
                  <a:solidFill>
                    <a:srgbClr val="FFFFFF"/>
                  </a:solidFill>
                </a:uFill>
                <a:latin typeface="Century Schoolbook"/>
                <a:ea typeface="DejaVu Sans"/>
              </a:rPr>
              <a:t>João Pedro Nascimento</a:t>
            </a:r>
          </a:p>
          <a:p>
            <a:pPr marL="720">
              <a:lnSpc>
                <a:spcPct val="95000"/>
              </a:lnSpc>
              <a:buClr>
                <a:srgbClr val="4A66AC"/>
              </a:buClr>
              <a:buSzPct val="80000"/>
            </a:pPr>
            <a:endParaRPr lang="pt-BR" sz="1800" b="0" strike="noStrike" spc="-1" dirty="0">
              <a:solidFill>
                <a:srgbClr val="000000"/>
              </a:solidFill>
              <a:uFill>
                <a:solidFill>
                  <a:srgbClr val="FFFFFF"/>
                </a:solidFill>
              </a:uFill>
              <a:latin typeface="Arial"/>
            </a:endParaRPr>
          </a:p>
          <a:p>
            <a:pPr marL="182880" indent="-182160">
              <a:lnSpc>
                <a:spcPct val="95000"/>
              </a:lnSpc>
              <a:buClr>
                <a:srgbClr val="4A66AC"/>
              </a:buClr>
              <a:buSzPct val="80000"/>
              <a:buFont typeface="Arial"/>
              <a:buChar char="•"/>
            </a:pPr>
            <a:r>
              <a:rPr lang="pt-BR" sz="1800" b="1" strike="noStrike" spc="7" dirty="0" smtClean="0">
                <a:solidFill>
                  <a:srgbClr val="000000"/>
                </a:solidFill>
                <a:uFill>
                  <a:solidFill>
                    <a:srgbClr val="FFFFFF"/>
                  </a:solidFill>
                </a:uFill>
                <a:latin typeface="Century Schoolbook"/>
                <a:ea typeface="DejaVu Sans"/>
              </a:rPr>
              <a:t>Função: </a:t>
            </a:r>
            <a:r>
              <a:rPr lang="pt-BR" sz="1800" strike="noStrike" spc="7" dirty="0" smtClean="0">
                <a:solidFill>
                  <a:srgbClr val="000000"/>
                </a:solidFill>
                <a:uFill>
                  <a:solidFill>
                    <a:srgbClr val="FFFFFF"/>
                  </a:solidFill>
                </a:uFill>
                <a:latin typeface="Century Schoolbook"/>
                <a:ea typeface="DejaVu Sans"/>
              </a:rPr>
              <a:t>Desenvolvedor</a:t>
            </a:r>
            <a:endParaRPr lang="pt-BR" sz="1800" b="1" strike="noStrike" spc="7" dirty="0" smtClean="0">
              <a:solidFill>
                <a:srgbClr val="000000"/>
              </a:solidFill>
              <a:uFill>
                <a:solidFill>
                  <a:srgbClr val="FFFFFF"/>
                </a:solidFill>
              </a:uFill>
              <a:latin typeface="Century Schoolbook"/>
              <a:ea typeface="DejaVu Sans"/>
            </a:endParaRPr>
          </a:p>
          <a:p>
            <a:pPr marL="720">
              <a:lnSpc>
                <a:spcPct val="95000"/>
              </a:lnSpc>
              <a:buClr>
                <a:srgbClr val="4A66AC"/>
              </a:buClr>
              <a:buSzPct val="80000"/>
            </a:pPr>
            <a:endParaRPr lang="pt-BR" spc="-1" dirty="0">
              <a:solidFill>
                <a:srgbClr val="000000"/>
              </a:solidFill>
              <a:uFill>
                <a:solidFill>
                  <a:srgbClr val="FFFFFF"/>
                </a:solidFill>
              </a:uFill>
              <a:latin typeface="Arial"/>
            </a:endParaRPr>
          </a:p>
          <a:p>
            <a:pPr marL="182880" indent="-182160">
              <a:lnSpc>
                <a:spcPct val="95000"/>
              </a:lnSpc>
              <a:buClr>
                <a:srgbClr val="4A66AC"/>
              </a:buClr>
              <a:buSzPct val="80000"/>
              <a:buFont typeface="Arial"/>
              <a:buChar char="•"/>
            </a:pPr>
            <a:r>
              <a:rPr lang="pt-BR" sz="1800" b="1" strike="noStrike" spc="7" dirty="0" smtClean="0">
                <a:solidFill>
                  <a:srgbClr val="000000"/>
                </a:solidFill>
                <a:uFill>
                  <a:solidFill>
                    <a:srgbClr val="FFFFFF"/>
                  </a:solidFill>
                </a:uFill>
                <a:latin typeface="Century Schoolbook"/>
                <a:ea typeface="DejaVu Sans"/>
              </a:rPr>
              <a:t>No </a:t>
            </a:r>
            <a:r>
              <a:rPr lang="pt-BR" sz="1800" b="1" strike="noStrike" spc="7" dirty="0">
                <a:solidFill>
                  <a:srgbClr val="000000"/>
                </a:solidFill>
                <a:uFill>
                  <a:solidFill>
                    <a:srgbClr val="FFFFFF"/>
                  </a:solidFill>
                </a:uFill>
                <a:latin typeface="Century Schoolbook"/>
                <a:ea typeface="DejaVu Sans"/>
              </a:rPr>
              <a:t>que trabalhou</a:t>
            </a:r>
            <a:r>
              <a:rPr lang="pt-BR" sz="1800" b="1" strike="noStrike" spc="7" dirty="0" smtClean="0">
                <a:solidFill>
                  <a:srgbClr val="000000"/>
                </a:solidFill>
                <a:uFill>
                  <a:solidFill>
                    <a:srgbClr val="FFFFFF"/>
                  </a:solidFill>
                </a:uFill>
                <a:latin typeface="Century Schoolbook"/>
                <a:ea typeface="DejaVu Sans"/>
              </a:rPr>
              <a:t>: </a:t>
            </a:r>
            <a:r>
              <a:rPr lang="pt-BR" dirty="0"/>
              <a:t>Participação do desenvolvimento do Modelo Conceitual e Lógico do Banco de Dados, auxilio no Desenvolvimento dos Casos de Teste, desenvolvimento completo do Protótipo "Dados Históricos“, criação de Banco de Dados para teste dos Protótipos, pesquisas por técnicas para melhorar a interação do Banco de Dados com os Protótipos.</a:t>
            </a:r>
          </a:p>
          <a:p>
            <a:pPr marL="720">
              <a:lnSpc>
                <a:spcPct val="95000"/>
              </a:lnSpc>
              <a:buClr>
                <a:srgbClr val="4A66AC"/>
              </a:buClr>
              <a:buSzPct val="80000"/>
            </a:pPr>
            <a:endParaRPr lang="pt-BR" sz="1800" b="0" strike="noStrike" spc="-1" dirty="0">
              <a:solidFill>
                <a:srgbClr val="000000"/>
              </a:solidFill>
              <a:uFill>
                <a:solidFill>
                  <a:srgbClr val="FFFFFF"/>
                </a:solidFill>
              </a:uFill>
              <a:latin typeface="Arial"/>
            </a:endParaRPr>
          </a:p>
          <a:p>
            <a:pPr marL="182880" indent="-182160">
              <a:lnSpc>
                <a:spcPct val="95000"/>
              </a:lnSpc>
              <a:buClr>
                <a:srgbClr val="4A66AC"/>
              </a:buClr>
              <a:buSzPct val="80000"/>
              <a:buFont typeface="Arial"/>
              <a:buChar char="•"/>
            </a:pPr>
            <a:r>
              <a:rPr lang="pt-BR" sz="1800" b="1" strike="noStrike" spc="7" dirty="0">
                <a:solidFill>
                  <a:srgbClr val="000000"/>
                </a:solidFill>
                <a:uFill>
                  <a:solidFill>
                    <a:srgbClr val="FFFFFF"/>
                  </a:solidFill>
                </a:uFill>
                <a:latin typeface="Century Schoolbook"/>
                <a:ea typeface="DejaVu Sans"/>
              </a:rPr>
              <a:t>Difículdades</a:t>
            </a:r>
            <a:r>
              <a:rPr lang="pt-BR" sz="1800" b="1" strike="noStrike" spc="7" dirty="0" smtClean="0">
                <a:solidFill>
                  <a:srgbClr val="000000"/>
                </a:solidFill>
                <a:uFill>
                  <a:solidFill>
                    <a:srgbClr val="FFFFFF"/>
                  </a:solidFill>
                </a:uFill>
                <a:latin typeface="Century Schoolbook"/>
                <a:ea typeface="DejaVu Sans"/>
              </a:rPr>
              <a:t>: </a:t>
            </a:r>
            <a:r>
              <a:rPr lang="pt-BR" dirty="0"/>
              <a:t>Carência no conhecimento PHP dificultou a interação do Banco de Dados com os </a:t>
            </a:r>
            <a:r>
              <a:rPr lang="pt-BR" dirty="0" smtClean="0"/>
              <a:t>Protótipos, concentração </a:t>
            </a:r>
            <a:r>
              <a:rPr lang="pt-BR" dirty="0"/>
              <a:t>de tarefas se tornou </a:t>
            </a:r>
            <a:r>
              <a:rPr lang="pt-BR" dirty="0" smtClean="0"/>
              <a:t>exaustiva, dependência </a:t>
            </a:r>
            <a:r>
              <a:rPr lang="pt-BR" dirty="0"/>
              <a:t>de outros projetos e protótipos atrasou o desenvolvimento das </a:t>
            </a:r>
            <a:r>
              <a:rPr lang="pt-BR" dirty="0" smtClean="0"/>
              <a:t>tarefas.</a:t>
            </a:r>
            <a:endParaRPr lang="pt-BR" b="1" spc="7" dirty="0">
              <a:solidFill>
                <a:srgbClr val="000000"/>
              </a:solidFill>
              <a:uFill>
                <a:solidFill>
                  <a:srgbClr val="FFFFFF"/>
                </a:solidFill>
              </a:uFill>
              <a:latin typeface="Century Schoolbook"/>
            </a:endParaRPr>
          </a:p>
          <a:p>
            <a:pPr marL="182880" indent="-182160">
              <a:lnSpc>
                <a:spcPct val="95000"/>
              </a:lnSpc>
              <a:buClr>
                <a:srgbClr val="4A66AC"/>
              </a:buClr>
              <a:buSzPct val="80000"/>
              <a:buFont typeface="Arial"/>
              <a:buChar char="•"/>
            </a:pPr>
            <a:endParaRPr lang="pt-BR" sz="1800" b="1" strike="noStrike" spc="7" dirty="0" smtClean="0">
              <a:solidFill>
                <a:srgbClr val="000000"/>
              </a:solidFill>
              <a:uFill>
                <a:solidFill>
                  <a:srgbClr val="FFFFFF"/>
                </a:solidFill>
              </a:uFill>
              <a:latin typeface="Century Schoolbook"/>
              <a:ea typeface="DejaVu Sans"/>
            </a:endParaRPr>
          </a:p>
          <a:p>
            <a:pPr marL="182880" indent="-182160">
              <a:lnSpc>
                <a:spcPct val="95000"/>
              </a:lnSpc>
              <a:buClr>
                <a:srgbClr val="4A66AC"/>
              </a:buClr>
              <a:buSzPct val="80000"/>
              <a:buFont typeface="Arial"/>
              <a:buChar char="•"/>
            </a:pPr>
            <a:r>
              <a:rPr lang="pt-BR" sz="1800" b="1" strike="noStrike" spc="7" dirty="0" smtClean="0">
                <a:solidFill>
                  <a:srgbClr val="000000"/>
                </a:solidFill>
                <a:uFill>
                  <a:solidFill>
                    <a:srgbClr val="FFFFFF"/>
                  </a:solidFill>
                </a:uFill>
                <a:latin typeface="Century Schoolbook"/>
                <a:ea typeface="DejaVu Sans"/>
              </a:rPr>
              <a:t>Sugestões: </a:t>
            </a:r>
            <a:r>
              <a:rPr lang="pt-BR" dirty="0"/>
              <a:t>Maior participação dos colegas de </a:t>
            </a:r>
            <a:r>
              <a:rPr lang="pt-BR" dirty="0" smtClean="0"/>
              <a:t>trabalho, demonstração </a:t>
            </a:r>
            <a:r>
              <a:rPr lang="pt-BR" dirty="0"/>
              <a:t>de </a:t>
            </a:r>
            <a:r>
              <a:rPr lang="pt-BR" dirty="0" smtClean="0"/>
              <a:t>interesses, honrar </a:t>
            </a:r>
            <a:r>
              <a:rPr lang="pt-BR" dirty="0"/>
              <a:t>os prazos e </a:t>
            </a:r>
            <a:r>
              <a:rPr lang="pt-BR" dirty="0" smtClean="0"/>
              <a:t>tarefas, iniciativa </a:t>
            </a:r>
            <a:r>
              <a:rPr lang="pt-BR" dirty="0"/>
              <a:t>para com as tarefas, para buscar soluções ou suprir a falta de conhecimento.</a:t>
            </a:r>
          </a:p>
          <a:p>
            <a:r>
              <a:rPr lang="pt-BR" dirty="0"/>
              <a:t/>
            </a:r>
            <a:br>
              <a:rPr lang="pt-BR" dirty="0"/>
            </a:br>
            <a:endParaRPr lang="pt-BR" sz="1800" b="0" strike="noStrike" spc="-1" dirty="0">
              <a:solidFill>
                <a:srgbClr val="000000"/>
              </a:solidFill>
              <a:uFill>
                <a:solidFill>
                  <a:srgbClr val="FFFFFF"/>
                </a:solidFill>
              </a:uFill>
              <a:latin typeface="Arial"/>
            </a:endParaRPr>
          </a:p>
        </p:txBody>
      </p:sp>
      <p:pic>
        <p:nvPicPr>
          <p:cNvPr id="164" name="Imagem 3"/>
          <p:cNvPicPr/>
          <p:nvPr/>
        </p:nvPicPr>
        <p:blipFill>
          <a:blip r:embed="rId2"/>
          <a:stretch/>
        </p:blipFill>
        <p:spPr>
          <a:xfrm>
            <a:off x="11347200" y="69840"/>
            <a:ext cx="798840" cy="691560"/>
          </a:xfrm>
          <a:prstGeom prst="rect">
            <a:avLst/>
          </a:prstGeom>
          <a:ln>
            <a:noFill/>
          </a:ln>
        </p:spPr>
      </p:pic>
    </p:spTree>
    <p:extLst>
      <p:ext uri="{BB962C8B-B14F-4D97-AF65-F5344CB8AC3E}">
        <p14:creationId xmlns:p14="http://schemas.microsoft.com/office/powerpoint/2010/main" val="178032458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CustomShape 1"/>
          <p:cNvSpPr/>
          <p:nvPr/>
        </p:nvSpPr>
        <p:spPr>
          <a:xfrm>
            <a:off x="1261800" y="365760"/>
            <a:ext cx="969192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90000"/>
              </a:lnSpc>
            </a:pPr>
            <a:r>
              <a:rPr lang="pt-BR" sz="4400" b="0" strike="noStrike" spc="-46" dirty="0">
                <a:uFill>
                  <a:solidFill>
                    <a:srgbClr val="FFFFFF"/>
                  </a:solidFill>
                </a:uFill>
                <a:latin typeface="Century Schoolbook"/>
                <a:ea typeface="DejaVu Sans"/>
              </a:rPr>
              <a:t>Integrante</a:t>
            </a:r>
            <a:endParaRPr lang="pt-BR" sz="1800" b="0" strike="noStrike" spc="-1" dirty="0">
              <a:uFill>
                <a:solidFill>
                  <a:srgbClr val="FFFFFF"/>
                </a:solidFill>
              </a:uFill>
              <a:latin typeface="Arial"/>
            </a:endParaRPr>
          </a:p>
        </p:txBody>
      </p:sp>
      <p:sp>
        <p:nvSpPr>
          <p:cNvPr id="163" name="CustomShape 2"/>
          <p:cNvSpPr/>
          <p:nvPr/>
        </p:nvSpPr>
        <p:spPr>
          <a:xfrm>
            <a:off x="1414200" y="1884218"/>
            <a:ext cx="859464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182880" indent="-182160">
              <a:lnSpc>
                <a:spcPct val="95000"/>
              </a:lnSpc>
              <a:buClr>
                <a:srgbClr val="4A66AC"/>
              </a:buClr>
              <a:buSzPct val="80000"/>
              <a:buFont typeface="Arial"/>
              <a:buChar char="•"/>
            </a:pPr>
            <a:r>
              <a:rPr lang="pt-BR" sz="1800" b="1" strike="noStrike" spc="7" dirty="0">
                <a:solidFill>
                  <a:srgbClr val="000000"/>
                </a:solidFill>
                <a:uFill>
                  <a:solidFill>
                    <a:srgbClr val="FFFFFF"/>
                  </a:solidFill>
                </a:uFill>
                <a:latin typeface="Century Schoolbook"/>
                <a:ea typeface="DejaVu Sans"/>
              </a:rPr>
              <a:t>Nome: </a:t>
            </a:r>
            <a:r>
              <a:rPr lang="pt-BR" sz="1800" strike="noStrike" spc="7" dirty="0">
                <a:solidFill>
                  <a:srgbClr val="000000"/>
                </a:solidFill>
                <a:uFill>
                  <a:solidFill>
                    <a:srgbClr val="FFFFFF"/>
                  </a:solidFill>
                </a:uFill>
                <a:latin typeface="Century Schoolbook"/>
                <a:ea typeface="DejaVu Sans"/>
              </a:rPr>
              <a:t>Karolayne Martim</a:t>
            </a:r>
          </a:p>
          <a:p>
            <a:pPr marL="182880" indent="-182160">
              <a:lnSpc>
                <a:spcPct val="95000"/>
              </a:lnSpc>
              <a:buClr>
                <a:srgbClr val="4A66AC"/>
              </a:buClr>
              <a:buSzPct val="80000"/>
              <a:buFont typeface="Arial"/>
              <a:buChar char="•"/>
            </a:pPr>
            <a:endParaRPr lang="pt-BR" sz="1800" b="0" strike="noStrike" spc="-1" dirty="0">
              <a:solidFill>
                <a:srgbClr val="000000"/>
              </a:solidFill>
              <a:uFill>
                <a:solidFill>
                  <a:srgbClr val="FFFFFF"/>
                </a:solidFill>
              </a:uFill>
              <a:latin typeface="Arial"/>
            </a:endParaRPr>
          </a:p>
          <a:p>
            <a:pPr marL="182880" indent="-182160">
              <a:lnSpc>
                <a:spcPct val="95000"/>
              </a:lnSpc>
              <a:buClr>
                <a:srgbClr val="4A66AC"/>
              </a:buClr>
              <a:buSzPct val="80000"/>
              <a:buFont typeface="Arial"/>
              <a:buChar char="•"/>
            </a:pPr>
            <a:r>
              <a:rPr lang="pt-BR" sz="1800" b="1" strike="noStrike" spc="7" dirty="0">
                <a:solidFill>
                  <a:srgbClr val="000000"/>
                </a:solidFill>
                <a:uFill>
                  <a:solidFill>
                    <a:srgbClr val="FFFFFF"/>
                  </a:solidFill>
                </a:uFill>
                <a:latin typeface="Century Schoolbook"/>
                <a:ea typeface="DejaVu Sans"/>
              </a:rPr>
              <a:t>Função: </a:t>
            </a:r>
            <a:r>
              <a:rPr lang="pt-BR" sz="1800" strike="noStrike" spc="7" dirty="0">
                <a:solidFill>
                  <a:srgbClr val="000000"/>
                </a:solidFill>
                <a:uFill>
                  <a:solidFill>
                    <a:srgbClr val="FFFFFF"/>
                  </a:solidFill>
                </a:uFill>
                <a:latin typeface="Century Schoolbook"/>
                <a:ea typeface="DejaVu Sans"/>
              </a:rPr>
              <a:t>DBA</a:t>
            </a:r>
            <a:endParaRPr lang="pt-BR" sz="1800" strike="noStrike" spc="-1" dirty="0">
              <a:solidFill>
                <a:srgbClr val="000000"/>
              </a:solidFill>
              <a:uFill>
                <a:solidFill>
                  <a:srgbClr val="FFFFFF"/>
                </a:solidFill>
              </a:uFill>
              <a:latin typeface="Arial"/>
            </a:endParaRPr>
          </a:p>
          <a:p>
            <a:pPr marL="182880" indent="-182160">
              <a:lnSpc>
                <a:spcPct val="95000"/>
              </a:lnSpc>
              <a:buClr>
                <a:srgbClr val="4A66AC"/>
              </a:buClr>
              <a:buSzPct val="80000"/>
              <a:buFont typeface="Arial"/>
              <a:buChar char="•"/>
            </a:pPr>
            <a:endParaRPr lang="pt-BR" spc="-1" dirty="0">
              <a:solidFill>
                <a:srgbClr val="000000"/>
              </a:solidFill>
              <a:uFill>
                <a:solidFill>
                  <a:srgbClr val="FFFFFF"/>
                </a:solidFill>
              </a:uFill>
              <a:latin typeface="Arial"/>
              <a:ea typeface="DejaVu Sans"/>
            </a:endParaRPr>
          </a:p>
          <a:p>
            <a:pPr marL="182880" indent="-182160">
              <a:lnSpc>
                <a:spcPct val="95000"/>
              </a:lnSpc>
              <a:buClr>
                <a:srgbClr val="4A66AC"/>
              </a:buClr>
              <a:buSzPct val="80000"/>
              <a:buFont typeface="Arial"/>
              <a:buChar char="•"/>
            </a:pPr>
            <a:r>
              <a:rPr lang="pt-BR" sz="1800" b="1" strike="noStrike" spc="7" dirty="0">
                <a:solidFill>
                  <a:srgbClr val="000000"/>
                </a:solidFill>
                <a:uFill>
                  <a:solidFill>
                    <a:srgbClr val="FFFFFF"/>
                  </a:solidFill>
                </a:uFill>
                <a:latin typeface="Century Schoolbook"/>
                <a:ea typeface="DejaVu Sans"/>
              </a:rPr>
              <a:t>No que trabalhou: </a:t>
            </a:r>
            <a:r>
              <a:rPr lang="pt-BR" sz="1800" strike="noStrike" spc="7" dirty="0">
                <a:solidFill>
                  <a:srgbClr val="000000"/>
                </a:solidFill>
                <a:uFill>
                  <a:solidFill>
                    <a:srgbClr val="FFFFFF"/>
                  </a:solidFill>
                </a:uFill>
                <a:latin typeface="Century Schoolbook"/>
                <a:ea typeface="DejaVu Sans"/>
              </a:rPr>
              <a:t>Documento de caso de uso, Padronização dos Trigramas e demais funções do BD, Elaboração do MER do módulo 4, Dicionário de Dados do módulo 4, Integração do Dicionário de Dados e auxilio aos demais DBA’s que trabalharam na integração do Banco ao todo.</a:t>
            </a:r>
          </a:p>
          <a:p>
            <a:pPr marL="182880" indent="-182160">
              <a:lnSpc>
                <a:spcPct val="95000"/>
              </a:lnSpc>
              <a:buClr>
                <a:srgbClr val="4A66AC"/>
              </a:buClr>
              <a:buSzPct val="80000"/>
              <a:buFont typeface="Arial"/>
              <a:buChar char="•"/>
            </a:pPr>
            <a:endParaRPr lang="pt-BR" sz="1800" b="0" strike="noStrike" spc="-1" dirty="0">
              <a:solidFill>
                <a:srgbClr val="000000"/>
              </a:solidFill>
              <a:uFill>
                <a:solidFill>
                  <a:srgbClr val="FFFFFF"/>
                </a:solidFill>
              </a:uFill>
              <a:latin typeface="Arial"/>
            </a:endParaRPr>
          </a:p>
          <a:p>
            <a:pPr marL="182880" indent="-182160">
              <a:lnSpc>
                <a:spcPct val="95000"/>
              </a:lnSpc>
              <a:buClr>
                <a:srgbClr val="4A66AC"/>
              </a:buClr>
              <a:buSzPct val="80000"/>
              <a:buFont typeface="Arial"/>
              <a:buChar char="•"/>
            </a:pPr>
            <a:r>
              <a:rPr lang="pt-BR" sz="1800" b="1" strike="noStrike" spc="7" dirty="0">
                <a:solidFill>
                  <a:srgbClr val="000000"/>
                </a:solidFill>
                <a:uFill>
                  <a:solidFill>
                    <a:srgbClr val="FFFFFF"/>
                  </a:solidFill>
                </a:uFill>
                <a:latin typeface="Century Schoolbook"/>
                <a:ea typeface="DejaVu Sans"/>
              </a:rPr>
              <a:t>Difículdades: </a:t>
            </a:r>
            <a:r>
              <a:rPr lang="pt-BR" sz="1800" strike="noStrike" spc="7" dirty="0">
                <a:solidFill>
                  <a:srgbClr val="000000"/>
                </a:solidFill>
                <a:uFill>
                  <a:solidFill>
                    <a:srgbClr val="FFFFFF"/>
                  </a:solidFill>
                </a:uFill>
                <a:latin typeface="Century Schoolbook"/>
                <a:ea typeface="DejaVu Sans"/>
              </a:rPr>
              <a:t>Nenhuma</a:t>
            </a:r>
          </a:p>
          <a:p>
            <a:pPr marL="182880" indent="-182160">
              <a:lnSpc>
                <a:spcPct val="95000"/>
              </a:lnSpc>
              <a:buClr>
                <a:srgbClr val="4A66AC"/>
              </a:buClr>
              <a:buSzPct val="80000"/>
              <a:buFont typeface="Arial"/>
              <a:buChar char="•"/>
            </a:pPr>
            <a:endParaRPr lang="pt-BR" sz="1800" b="1" strike="noStrike" spc="-1" dirty="0">
              <a:solidFill>
                <a:srgbClr val="000000"/>
              </a:solidFill>
              <a:uFill>
                <a:solidFill>
                  <a:srgbClr val="FFFFFF"/>
                </a:solidFill>
              </a:uFill>
              <a:latin typeface="Arial"/>
            </a:endParaRPr>
          </a:p>
          <a:p>
            <a:pPr marL="182880" indent="-182160">
              <a:lnSpc>
                <a:spcPct val="95000"/>
              </a:lnSpc>
              <a:buClr>
                <a:srgbClr val="4A66AC"/>
              </a:buClr>
              <a:buSzPct val="80000"/>
              <a:buFont typeface="Arial"/>
              <a:buChar char="•"/>
            </a:pPr>
            <a:r>
              <a:rPr lang="pt-BR" sz="1800" b="1" strike="noStrike" spc="7" dirty="0">
                <a:solidFill>
                  <a:srgbClr val="000000"/>
                </a:solidFill>
                <a:uFill>
                  <a:solidFill>
                    <a:srgbClr val="FFFFFF"/>
                  </a:solidFill>
                </a:uFill>
                <a:latin typeface="Century Schoolbook"/>
                <a:ea typeface="DejaVu Sans"/>
              </a:rPr>
              <a:t>Sugestões: </a:t>
            </a:r>
            <a:r>
              <a:rPr lang="pt-BR" sz="1800" strike="noStrike" spc="7" dirty="0">
                <a:solidFill>
                  <a:srgbClr val="000000"/>
                </a:solidFill>
                <a:uFill>
                  <a:solidFill>
                    <a:srgbClr val="FFFFFF"/>
                  </a:solidFill>
                </a:uFill>
                <a:latin typeface="Century Schoolbook"/>
                <a:ea typeface="DejaVu Sans"/>
              </a:rPr>
              <a:t>Nenhuma, apenas que a equipe do módulo 4 continue trabalhando da melhor forma possível como já é feito.</a:t>
            </a:r>
            <a:endParaRPr lang="pt-BR" sz="1800" strike="noStrike" spc="-1" dirty="0">
              <a:solidFill>
                <a:srgbClr val="000000"/>
              </a:solidFill>
              <a:uFill>
                <a:solidFill>
                  <a:srgbClr val="FFFFFF"/>
                </a:solidFill>
              </a:uFill>
              <a:latin typeface="Arial"/>
            </a:endParaRPr>
          </a:p>
        </p:txBody>
      </p:sp>
      <p:pic>
        <p:nvPicPr>
          <p:cNvPr id="164" name="Imagem 3"/>
          <p:cNvPicPr/>
          <p:nvPr/>
        </p:nvPicPr>
        <p:blipFill>
          <a:blip r:embed="rId2"/>
          <a:stretch/>
        </p:blipFill>
        <p:spPr>
          <a:xfrm>
            <a:off x="11347200" y="69840"/>
            <a:ext cx="798840" cy="691560"/>
          </a:xfrm>
          <a:prstGeom prst="rect">
            <a:avLst/>
          </a:prstGeom>
          <a:ln>
            <a:noFill/>
          </a:ln>
        </p:spPr>
      </p:pic>
    </p:spTree>
    <p:extLst>
      <p:ext uri="{BB962C8B-B14F-4D97-AF65-F5344CB8AC3E}">
        <p14:creationId xmlns:p14="http://schemas.microsoft.com/office/powerpoint/2010/main" val="197159822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CustomShape 1"/>
          <p:cNvSpPr/>
          <p:nvPr/>
        </p:nvSpPr>
        <p:spPr>
          <a:xfrm>
            <a:off x="1261800" y="365760"/>
            <a:ext cx="969192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90000"/>
              </a:lnSpc>
            </a:pPr>
            <a:r>
              <a:rPr lang="pt-BR" sz="4400" b="0" strike="noStrike" spc="-46" dirty="0">
                <a:uFill>
                  <a:solidFill>
                    <a:srgbClr val="FFFFFF"/>
                  </a:solidFill>
                </a:uFill>
                <a:latin typeface="Century Schoolbook"/>
                <a:ea typeface="DejaVu Sans"/>
              </a:rPr>
              <a:t>Integrante</a:t>
            </a:r>
            <a:endParaRPr lang="pt-BR" sz="1800" b="0" strike="noStrike" spc="-1" dirty="0">
              <a:uFill>
                <a:solidFill>
                  <a:srgbClr val="FFFFFF"/>
                </a:solidFill>
              </a:uFill>
              <a:latin typeface="Arial"/>
            </a:endParaRPr>
          </a:p>
        </p:txBody>
      </p:sp>
      <p:sp>
        <p:nvSpPr>
          <p:cNvPr id="163" name="CustomShape 2"/>
          <p:cNvSpPr/>
          <p:nvPr/>
        </p:nvSpPr>
        <p:spPr>
          <a:xfrm>
            <a:off x="1261800" y="1828800"/>
            <a:ext cx="859464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182880" indent="-182160">
              <a:lnSpc>
                <a:spcPct val="95000"/>
              </a:lnSpc>
              <a:buClr>
                <a:srgbClr val="4A66AC"/>
              </a:buClr>
              <a:buSzPct val="80000"/>
              <a:buFont typeface="Arial"/>
              <a:buChar char="•"/>
            </a:pPr>
            <a:r>
              <a:rPr lang="pt-BR" sz="1800" b="1" strike="noStrike" spc="7" dirty="0">
                <a:solidFill>
                  <a:srgbClr val="000000"/>
                </a:solidFill>
                <a:uFill>
                  <a:solidFill>
                    <a:srgbClr val="FFFFFF"/>
                  </a:solidFill>
                </a:uFill>
                <a:latin typeface="Century Schoolbook"/>
                <a:ea typeface="DejaVu Sans"/>
              </a:rPr>
              <a:t>Nome: </a:t>
            </a:r>
            <a:r>
              <a:rPr lang="pt-BR" sz="1800" b="0" strike="noStrike" spc="7" dirty="0">
                <a:solidFill>
                  <a:srgbClr val="000000"/>
                </a:solidFill>
                <a:uFill>
                  <a:solidFill>
                    <a:srgbClr val="FFFFFF"/>
                  </a:solidFill>
                </a:uFill>
                <a:latin typeface="Century Schoolbook"/>
                <a:ea typeface="DejaVu Sans"/>
              </a:rPr>
              <a:t>Kyara Madeleine Freitas</a:t>
            </a:r>
          </a:p>
          <a:p>
            <a:pPr marL="182880" indent="-182160">
              <a:lnSpc>
                <a:spcPct val="95000"/>
              </a:lnSpc>
              <a:buClr>
                <a:srgbClr val="4A66AC"/>
              </a:buClr>
              <a:buSzPct val="80000"/>
              <a:buFont typeface="Arial"/>
              <a:buChar char="•"/>
            </a:pPr>
            <a:endParaRPr lang="pt-BR" sz="1800" b="0" strike="noStrike" spc="-1" dirty="0">
              <a:solidFill>
                <a:srgbClr val="000000"/>
              </a:solidFill>
              <a:uFill>
                <a:solidFill>
                  <a:srgbClr val="FFFFFF"/>
                </a:solidFill>
              </a:uFill>
              <a:latin typeface="Arial"/>
            </a:endParaRPr>
          </a:p>
          <a:p>
            <a:pPr marL="182880" indent="-182160">
              <a:lnSpc>
                <a:spcPct val="95000"/>
              </a:lnSpc>
              <a:buClr>
                <a:srgbClr val="4A66AC"/>
              </a:buClr>
              <a:buSzPct val="80000"/>
              <a:buFont typeface="Arial"/>
              <a:buChar char="•"/>
            </a:pPr>
            <a:r>
              <a:rPr lang="pt-BR" sz="1800" b="1" strike="noStrike" spc="7" dirty="0">
                <a:solidFill>
                  <a:srgbClr val="000000"/>
                </a:solidFill>
                <a:uFill>
                  <a:solidFill>
                    <a:srgbClr val="FFFFFF"/>
                  </a:solidFill>
                </a:uFill>
                <a:latin typeface="Century Schoolbook"/>
                <a:ea typeface="DejaVu Sans"/>
              </a:rPr>
              <a:t>Função: </a:t>
            </a:r>
            <a:r>
              <a:rPr lang="pt-BR" sz="1800" b="0" strike="noStrike" spc="7" dirty="0">
                <a:solidFill>
                  <a:srgbClr val="000000"/>
                </a:solidFill>
                <a:uFill>
                  <a:solidFill>
                    <a:srgbClr val="FFFFFF"/>
                  </a:solidFill>
                </a:uFill>
                <a:latin typeface="Century Schoolbook"/>
                <a:ea typeface="DejaVu Sans"/>
              </a:rPr>
              <a:t>Analista</a:t>
            </a:r>
          </a:p>
          <a:p>
            <a:pPr marL="182880" indent="-182160">
              <a:lnSpc>
                <a:spcPct val="95000"/>
              </a:lnSpc>
              <a:buClr>
                <a:srgbClr val="4A66AC"/>
              </a:buClr>
              <a:buSzPct val="80000"/>
              <a:buFont typeface="Arial"/>
              <a:buChar char="•"/>
            </a:pPr>
            <a:endParaRPr lang="pt-BR" sz="1800" b="0" strike="noStrike" spc="-1" dirty="0">
              <a:solidFill>
                <a:srgbClr val="000000"/>
              </a:solidFill>
              <a:uFill>
                <a:solidFill>
                  <a:srgbClr val="FFFFFF"/>
                </a:solidFill>
              </a:uFill>
              <a:latin typeface="Arial"/>
            </a:endParaRPr>
          </a:p>
          <a:p>
            <a:pPr marL="182880" indent="-182160">
              <a:lnSpc>
                <a:spcPct val="95000"/>
              </a:lnSpc>
              <a:buClr>
                <a:srgbClr val="4A66AC"/>
              </a:buClr>
              <a:buSzPct val="80000"/>
              <a:buFont typeface="Arial"/>
              <a:buChar char="•"/>
            </a:pPr>
            <a:r>
              <a:rPr lang="pt-BR" sz="1800" b="1" strike="noStrike" spc="7" dirty="0">
                <a:solidFill>
                  <a:srgbClr val="000000"/>
                </a:solidFill>
                <a:uFill>
                  <a:solidFill>
                    <a:srgbClr val="FFFFFF"/>
                  </a:solidFill>
                </a:uFill>
                <a:latin typeface="Century Schoolbook"/>
                <a:ea typeface="DejaVu Sans"/>
              </a:rPr>
              <a:t>No que trabalhou: </a:t>
            </a:r>
            <a:r>
              <a:rPr lang="pt-BR" sz="1800" b="0" strike="noStrike" spc="7" dirty="0">
                <a:solidFill>
                  <a:srgbClr val="000000"/>
                </a:solidFill>
                <a:uFill>
                  <a:solidFill>
                    <a:srgbClr val="FFFFFF"/>
                  </a:solidFill>
                </a:uFill>
                <a:latin typeface="Century Schoolbook"/>
                <a:ea typeface="DejaVu Sans"/>
              </a:rPr>
              <a:t>Caso de Uso, Estimativa, Planejamento de Atividade, Diagrama de Classe, Casos de Teste.</a:t>
            </a:r>
          </a:p>
          <a:p>
            <a:pPr marL="182880" indent="-182160">
              <a:lnSpc>
                <a:spcPct val="95000"/>
              </a:lnSpc>
              <a:buClr>
                <a:srgbClr val="4A66AC"/>
              </a:buClr>
              <a:buSzPct val="80000"/>
              <a:buFont typeface="Arial"/>
              <a:buChar char="•"/>
            </a:pPr>
            <a:endParaRPr lang="pt-BR" sz="1800" b="0" strike="noStrike" spc="-1" dirty="0">
              <a:solidFill>
                <a:srgbClr val="000000"/>
              </a:solidFill>
              <a:uFill>
                <a:solidFill>
                  <a:srgbClr val="FFFFFF"/>
                </a:solidFill>
              </a:uFill>
              <a:latin typeface="Arial"/>
            </a:endParaRPr>
          </a:p>
          <a:p>
            <a:pPr marL="182880" indent="-182160">
              <a:lnSpc>
                <a:spcPct val="95000"/>
              </a:lnSpc>
              <a:buClr>
                <a:srgbClr val="4A66AC"/>
              </a:buClr>
              <a:buSzPct val="80000"/>
              <a:buFont typeface="Arial"/>
              <a:buChar char="•"/>
            </a:pPr>
            <a:r>
              <a:rPr lang="pt-BR" sz="1800" b="1" strike="noStrike" spc="7" dirty="0">
                <a:solidFill>
                  <a:srgbClr val="000000"/>
                </a:solidFill>
                <a:uFill>
                  <a:solidFill>
                    <a:srgbClr val="FFFFFF"/>
                  </a:solidFill>
                </a:uFill>
                <a:latin typeface="Century Schoolbook"/>
                <a:ea typeface="DejaVu Sans"/>
              </a:rPr>
              <a:t>Difículdades: </a:t>
            </a:r>
            <a:r>
              <a:rPr lang="pt-BR" sz="1800" b="0" strike="noStrike" spc="7" dirty="0">
                <a:solidFill>
                  <a:srgbClr val="000000"/>
                </a:solidFill>
                <a:uFill>
                  <a:solidFill>
                    <a:srgbClr val="FFFFFF"/>
                  </a:solidFill>
                </a:uFill>
                <a:latin typeface="Century Schoolbook"/>
                <a:ea typeface="DejaVu Sans"/>
              </a:rPr>
              <a:t>Fazer o Diagrama de Classe</a:t>
            </a:r>
          </a:p>
          <a:p>
            <a:pPr marL="720">
              <a:lnSpc>
                <a:spcPct val="95000"/>
              </a:lnSpc>
              <a:buClr>
                <a:srgbClr val="4A66AC"/>
              </a:buClr>
              <a:buSzPct val="80000"/>
            </a:pPr>
            <a:endParaRPr lang="pt-BR" sz="1800" b="1" strike="noStrike" spc="-1" dirty="0">
              <a:solidFill>
                <a:srgbClr val="000000"/>
              </a:solidFill>
              <a:uFill>
                <a:solidFill>
                  <a:srgbClr val="FFFFFF"/>
                </a:solidFill>
              </a:uFill>
              <a:latin typeface="Arial"/>
            </a:endParaRPr>
          </a:p>
          <a:p>
            <a:pPr marL="182880" indent="-182160">
              <a:lnSpc>
                <a:spcPct val="95000"/>
              </a:lnSpc>
              <a:buClr>
                <a:srgbClr val="4A66AC"/>
              </a:buClr>
              <a:buSzPct val="80000"/>
              <a:buFont typeface="Arial"/>
              <a:buChar char="•"/>
            </a:pPr>
            <a:r>
              <a:rPr lang="pt-BR" sz="1800" b="1" strike="noStrike" spc="7" dirty="0">
                <a:solidFill>
                  <a:srgbClr val="000000"/>
                </a:solidFill>
                <a:uFill>
                  <a:solidFill>
                    <a:srgbClr val="FFFFFF"/>
                  </a:solidFill>
                </a:uFill>
                <a:latin typeface="Century Schoolbook"/>
                <a:ea typeface="DejaVu Sans"/>
              </a:rPr>
              <a:t>Sugestões: </a:t>
            </a:r>
            <a:r>
              <a:rPr lang="pt-BR" sz="1800" b="0" strike="noStrike" spc="7" dirty="0">
                <a:solidFill>
                  <a:srgbClr val="000000"/>
                </a:solidFill>
                <a:uFill>
                  <a:solidFill>
                    <a:srgbClr val="FFFFFF"/>
                  </a:solidFill>
                </a:uFill>
                <a:latin typeface="Century Schoolbook"/>
                <a:ea typeface="DejaVu Sans"/>
              </a:rPr>
              <a:t>Nenhuma</a:t>
            </a:r>
            <a:endParaRPr lang="pt-BR" sz="1800" b="0" strike="noStrike" spc="-1" dirty="0">
              <a:solidFill>
                <a:srgbClr val="000000"/>
              </a:solidFill>
              <a:uFill>
                <a:solidFill>
                  <a:srgbClr val="FFFFFF"/>
                </a:solidFill>
              </a:uFill>
              <a:latin typeface="Arial"/>
            </a:endParaRPr>
          </a:p>
        </p:txBody>
      </p:sp>
      <p:pic>
        <p:nvPicPr>
          <p:cNvPr id="164" name="Imagem 3"/>
          <p:cNvPicPr/>
          <p:nvPr/>
        </p:nvPicPr>
        <p:blipFill>
          <a:blip r:embed="rId2"/>
          <a:stretch/>
        </p:blipFill>
        <p:spPr>
          <a:xfrm>
            <a:off x="11347200" y="69840"/>
            <a:ext cx="798840" cy="6915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CustomShape 1"/>
          <p:cNvSpPr/>
          <p:nvPr/>
        </p:nvSpPr>
        <p:spPr>
          <a:xfrm>
            <a:off x="1261800" y="365760"/>
            <a:ext cx="969192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90000"/>
              </a:lnSpc>
            </a:pPr>
            <a:r>
              <a:rPr lang="pt-BR" sz="4400" b="0" strike="noStrike" spc="-46" dirty="0">
                <a:uFill>
                  <a:solidFill>
                    <a:srgbClr val="FFFFFF"/>
                  </a:solidFill>
                </a:uFill>
                <a:latin typeface="Century Schoolbook"/>
                <a:ea typeface="DejaVu Sans"/>
              </a:rPr>
              <a:t>Integrante</a:t>
            </a:r>
            <a:endParaRPr lang="pt-BR" sz="1800" b="0" strike="noStrike" spc="-1" dirty="0">
              <a:uFill>
                <a:solidFill>
                  <a:srgbClr val="FFFFFF"/>
                </a:solidFill>
              </a:uFill>
              <a:latin typeface="Arial"/>
            </a:endParaRPr>
          </a:p>
        </p:txBody>
      </p:sp>
      <p:sp>
        <p:nvSpPr>
          <p:cNvPr id="163" name="CustomShape 2"/>
          <p:cNvSpPr/>
          <p:nvPr/>
        </p:nvSpPr>
        <p:spPr>
          <a:xfrm>
            <a:off x="1414200" y="1884218"/>
            <a:ext cx="859464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182880" indent="-182160">
              <a:lnSpc>
                <a:spcPct val="95000"/>
              </a:lnSpc>
              <a:buClr>
                <a:srgbClr val="4A66AC"/>
              </a:buClr>
              <a:buSzPct val="80000"/>
              <a:buFont typeface="Arial"/>
              <a:buChar char="•"/>
            </a:pPr>
            <a:r>
              <a:rPr lang="pt-BR" sz="1800" b="1" strike="noStrike" spc="7" dirty="0">
                <a:solidFill>
                  <a:srgbClr val="000000"/>
                </a:solidFill>
                <a:uFill>
                  <a:solidFill>
                    <a:srgbClr val="FFFFFF"/>
                  </a:solidFill>
                </a:uFill>
                <a:latin typeface="Century Schoolbook"/>
                <a:ea typeface="DejaVu Sans"/>
              </a:rPr>
              <a:t>Nome: </a:t>
            </a:r>
            <a:r>
              <a:rPr lang="pt-BR" spc="7" dirty="0" smtClean="0">
                <a:solidFill>
                  <a:srgbClr val="000000"/>
                </a:solidFill>
                <a:uFill>
                  <a:solidFill>
                    <a:srgbClr val="FFFFFF"/>
                  </a:solidFill>
                </a:uFill>
                <a:latin typeface="Century Schoolbook"/>
                <a:ea typeface="DejaVu Sans"/>
              </a:rPr>
              <a:t>Mariana Fernandes</a:t>
            </a:r>
            <a:endParaRPr lang="pt-BR" sz="1800" b="1" strike="noStrike" spc="7" dirty="0">
              <a:solidFill>
                <a:srgbClr val="000000"/>
              </a:solidFill>
              <a:uFill>
                <a:solidFill>
                  <a:srgbClr val="FFFFFF"/>
                </a:solidFill>
              </a:uFill>
              <a:latin typeface="Century Schoolbook"/>
              <a:ea typeface="DejaVu Sans"/>
            </a:endParaRPr>
          </a:p>
          <a:p>
            <a:pPr marL="182880" indent="-182160">
              <a:lnSpc>
                <a:spcPct val="95000"/>
              </a:lnSpc>
              <a:buClr>
                <a:srgbClr val="4A66AC"/>
              </a:buClr>
              <a:buSzPct val="80000"/>
              <a:buFont typeface="Arial"/>
              <a:buChar char="•"/>
            </a:pPr>
            <a:endParaRPr lang="pt-BR" sz="1800" b="0" strike="noStrike" spc="-1" dirty="0">
              <a:solidFill>
                <a:srgbClr val="000000"/>
              </a:solidFill>
              <a:uFill>
                <a:solidFill>
                  <a:srgbClr val="FFFFFF"/>
                </a:solidFill>
              </a:uFill>
              <a:latin typeface="Arial"/>
            </a:endParaRPr>
          </a:p>
          <a:p>
            <a:pPr marL="182880" indent="-182160">
              <a:lnSpc>
                <a:spcPct val="95000"/>
              </a:lnSpc>
              <a:buClr>
                <a:srgbClr val="4A66AC"/>
              </a:buClr>
              <a:buSzPct val="80000"/>
              <a:buFont typeface="Arial"/>
              <a:buChar char="•"/>
            </a:pPr>
            <a:r>
              <a:rPr lang="pt-BR" sz="1800" b="1" strike="noStrike" spc="7" dirty="0" smtClean="0">
                <a:solidFill>
                  <a:srgbClr val="000000"/>
                </a:solidFill>
                <a:uFill>
                  <a:solidFill>
                    <a:srgbClr val="FFFFFF"/>
                  </a:solidFill>
                </a:uFill>
                <a:latin typeface="Century Schoolbook"/>
                <a:ea typeface="DejaVu Sans"/>
              </a:rPr>
              <a:t>Função: </a:t>
            </a:r>
            <a:r>
              <a:rPr lang="pt-BR" sz="1800" strike="noStrike" spc="7" dirty="0" smtClean="0">
                <a:solidFill>
                  <a:srgbClr val="000000"/>
                </a:solidFill>
                <a:uFill>
                  <a:solidFill>
                    <a:srgbClr val="FFFFFF"/>
                  </a:solidFill>
                </a:uFill>
                <a:latin typeface="Century Schoolbook"/>
                <a:ea typeface="DejaVu Sans"/>
              </a:rPr>
              <a:t>Desenvolvedora</a:t>
            </a:r>
          </a:p>
          <a:p>
            <a:pPr marL="720">
              <a:lnSpc>
                <a:spcPct val="95000"/>
              </a:lnSpc>
              <a:buClr>
                <a:srgbClr val="4A66AC"/>
              </a:buClr>
              <a:buSzPct val="80000"/>
            </a:pPr>
            <a:endParaRPr lang="pt-BR" sz="1800" b="0" strike="noStrike" spc="-1" dirty="0">
              <a:solidFill>
                <a:srgbClr val="000000"/>
              </a:solidFill>
              <a:uFill>
                <a:solidFill>
                  <a:srgbClr val="FFFFFF"/>
                </a:solidFill>
              </a:uFill>
              <a:latin typeface="Arial"/>
            </a:endParaRPr>
          </a:p>
          <a:p>
            <a:pPr marL="182880" indent="-182160">
              <a:lnSpc>
                <a:spcPct val="95000"/>
              </a:lnSpc>
              <a:buClr>
                <a:srgbClr val="4A66AC"/>
              </a:buClr>
              <a:buSzPct val="80000"/>
              <a:buFont typeface="Arial"/>
              <a:buChar char="•"/>
            </a:pPr>
            <a:r>
              <a:rPr lang="pt-BR" sz="1800" b="1" strike="noStrike" spc="7" dirty="0">
                <a:solidFill>
                  <a:srgbClr val="000000"/>
                </a:solidFill>
                <a:uFill>
                  <a:solidFill>
                    <a:srgbClr val="FFFFFF"/>
                  </a:solidFill>
                </a:uFill>
                <a:latin typeface="Century Schoolbook"/>
                <a:ea typeface="DejaVu Sans"/>
              </a:rPr>
              <a:t>No que trabalhou</a:t>
            </a:r>
            <a:r>
              <a:rPr lang="pt-BR" sz="1800" b="1" strike="noStrike" spc="7" dirty="0" smtClean="0">
                <a:solidFill>
                  <a:srgbClr val="000000"/>
                </a:solidFill>
                <a:uFill>
                  <a:solidFill>
                    <a:srgbClr val="FFFFFF"/>
                  </a:solidFill>
                </a:uFill>
                <a:latin typeface="Century Schoolbook"/>
                <a:ea typeface="DejaVu Sans"/>
              </a:rPr>
              <a:t>: </a:t>
            </a:r>
            <a:r>
              <a:rPr lang="pt-BR" sz="1800" strike="noStrike" spc="7" dirty="0" smtClean="0">
                <a:solidFill>
                  <a:srgbClr val="000000"/>
                </a:solidFill>
                <a:uFill>
                  <a:solidFill>
                    <a:srgbClr val="FFFFFF"/>
                  </a:solidFill>
                </a:uFill>
                <a:latin typeface="Century Schoolbook"/>
                <a:ea typeface="DejaVu Sans"/>
              </a:rPr>
              <a:t>Casos de teste, protótipos e elaboração do modelo de apresentação do bimestre.</a:t>
            </a:r>
          </a:p>
          <a:p>
            <a:pPr marL="720">
              <a:lnSpc>
                <a:spcPct val="95000"/>
              </a:lnSpc>
              <a:buClr>
                <a:srgbClr val="4A66AC"/>
              </a:buClr>
              <a:buSzPct val="80000"/>
            </a:pPr>
            <a:endParaRPr lang="pt-BR" sz="1800" b="0" strike="noStrike" spc="-1" dirty="0">
              <a:solidFill>
                <a:srgbClr val="000000"/>
              </a:solidFill>
              <a:uFill>
                <a:solidFill>
                  <a:srgbClr val="FFFFFF"/>
                </a:solidFill>
              </a:uFill>
              <a:latin typeface="Arial"/>
            </a:endParaRPr>
          </a:p>
          <a:p>
            <a:pPr marL="182880" indent="-182160">
              <a:lnSpc>
                <a:spcPct val="95000"/>
              </a:lnSpc>
              <a:buClr>
                <a:srgbClr val="4A66AC"/>
              </a:buClr>
              <a:buSzPct val="80000"/>
              <a:buFont typeface="Arial"/>
              <a:buChar char="•"/>
            </a:pPr>
            <a:r>
              <a:rPr lang="pt-BR" sz="1800" b="1" strike="noStrike" spc="7" dirty="0" smtClean="0">
                <a:solidFill>
                  <a:srgbClr val="000000"/>
                </a:solidFill>
                <a:uFill>
                  <a:solidFill>
                    <a:srgbClr val="FFFFFF"/>
                  </a:solidFill>
                </a:uFill>
                <a:latin typeface="Century Schoolbook"/>
                <a:ea typeface="DejaVu Sans"/>
              </a:rPr>
              <a:t>Difículdades: </a:t>
            </a:r>
            <a:r>
              <a:rPr lang="pt-BR" sz="1800" strike="noStrike" spc="7" dirty="0" smtClean="0">
                <a:solidFill>
                  <a:srgbClr val="000000"/>
                </a:solidFill>
                <a:uFill>
                  <a:solidFill>
                    <a:srgbClr val="FFFFFF"/>
                  </a:solidFill>
                </a:uFill>
                <a:latin typeface="Century Schoolbook"/>
                <a:ea typeface="DejaVu Sans"/>
              </a:rPr>
              <a:t>Conseguir implementar todas as funcionalidades do protótipo.</a:t>
            </a:r>
          </a:p>
          <a:p>
            <a:pPr marL="720">
              <a:lnSpc>
                <a:spcPct val="95000"/>
              </a:lnSpc>
              <a:buClr>
                <a:srgbClr val="4A66AC"/>
              </a:buClr>
              <a:buSzPct val="80000"/>
            </a:pPr>
            <a:endParaRPr lang="pt-BR" sz="1800" b="1" strike="noStrike" spc="-1" dirty="0">
              <a:solidFill>
                <a:srgbClr val="000000"/>
              </a:solidFill>
              <a:uFill>
                <a:solidFill>
                  <a:srgbClr val="FFFFFF"/>
                </a:solidFill>
              </a:uFill>
              <a:latin typeface="Arial"/>
            </a:endParaRPr>
          </a:p>
          <a:p>
            <a:pPr marL="182880" indent="-182160">
              <a:lnSpc>
                <a:spcPct val="95000"/>
              </a:lnSpc>
              <a:buClr>
                <a:srgbClr val="4A66AC"/>
              </a:buClr>
              <a:buSzPct val="80000"/>
              <a:buFont typeface="Arial"/>
              <a:buChar char="•"/>
            </a:pPr>
            <a:r>
              <a:rPr lang="pt-BR" sz="1800" b="1" strike="noStrike" spc="7" dirty="0">
                <a:solidFill>
                  <a:srgbClr val="000000"/>
                </a:solidFill>
                <a:uFill>
                  <a:solidFill>
                    <a:srgbClr val="FFFFFF"/>
                  </a:solidFill>
                </a:uFill>
                <a:latin typeface="Century Schoolbook"/>
                <a:ea typeface="DejaVu Sans"/>
              </a:rPr>
              <a:t>Sugestões</a:t>
            </a:r>
            <a:r>
              <a:rPr lang="pt-BR" sz="1800" b="1" strike="noStrike" spc="7" dirty="0" smtClean="0">
                <a:solidFill>
                  <a:srgbClr val="000000"/>
                </a:solidFill>
                <a:uFill>
                  <a:solidFill>
                    <a:srgbClr val="FFFFFF"/>
                  </a:solidFill>
                </a:uFill>
                <a:latin typeface="Century Schoolbook"/>
                <a:ea typeface="DejaVu Sans"/>
              </a:rPr>
              <a:t>: </a:t>
            </a:r>
            <a:r>
              <a:rPr lang="pt-BR" spc="7" dirty="0" smtClean="0">
                <a:solidFill>
                  <a:srgbClr val="000000"/>
                </a:solidFill>
                <a:uFill>
                  <a:solidFill>
                    <a:srgbClr val="FFFFFF"/>
                  </a:solidFill>
                </a:uFill>
                <a:latin typeface="Century Schoolbook"/>
                <a:ea typeface="DejaVu Sans"/>
              </a:rPr>
              <a:t>Nenhuma.</a:t>
            </a:r>
            <a:endParaRPr lang="pt-BR" sz="1800" b="0" strike="noStrike" spc="-1" dirty="0">
              <a:solidFill>
                <a:srgbClr val="000000"/>
              </a:solidFill>
              <a:uFill>
                <a:solidFill>
                  <a:srgbClr val="FFFFFF"/>
                </a:solidFill>
              </a:uFill>
              <a:latin typeface="Arial"/>
            </a:endParaRPr>
          </a:p>
        </p:txBody>
      </p:sp>
      <p:pic>
        <p:nvPicPr>
          <p:cNvPr id="164" name="Imagem 3"/>
          <p:cNvPicPr/>
          <p:nvPr/>
        </p:nvPicPr>
        <p:blipFill>
          <a:blip r:embed="rId2"/>
          <a:stretch/>
        </p:blipFill>
        <p:spPr>
          <a:xfrm>
            <a:off x="11347200" y="69840"/>
            <a:ext cx="798840" cy="691560"/>
          </a:xfrm>
          <a:prstGeom prst="rect">
            <a:avLst/>
          </a:prstGeom>
          <a:ln>
            <a:noFill/>
          </a:ln>
        </p:spPr>
      </p:pic>
    </p:spTree>
    <p:extLst>
      <p:ext uri="{BB962C8B-B14F-4D97-AF65-F5344CB8AC3E}">
        <p14:creationId xmlns:p14="http://schemas.microsoft.com/office/powerpoint/2010/main" val="328205878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CustomShape 1"/>
          <p:cNvSpPr/>
          <p:nvPr/>
        </p:nvSpPr>
        <p:spPr>
          <a:xfrm>
            <a:off x="1261800" y="365760"/>
            <a:ext cx="969192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90000"/>
              </a:lnSpc>
            </a:pPr>
            <a:r>
              <a:rPr lang="pt-BR" sz="4400" strike="noStrike" spc="-46" dirty="0">
                <a:uFill>
                  <a:solidFill>
                    <a:srgbClr val="FFFFFF"/>
                  </a:solidFill>
                </a:uFill>
                <a:latin typeface="Century Schoolbook"/>
                <a:ea typeface="DejaVu Sans"/>
              </a:rPr>
              <a:t>Integrante</a:t>
            </a:r>
            <a:endParaRPr lang="pt-BR" sz="1800" strike="noStrike" spc="-1" dirty="0">
              <a:uFill>
                <a:solidFill>
                  <a:srgbClr val="FFFFFF"/>
                </a:solidFill>
              </a:uFill>
              <a:latin typeface="Arial"/>
            </a:endParaRPr>
          </a:p>
        </p:txBody>
      </p:sp>
      <p:sp>
        <p:nvSpPr>
          <p:cNvPr id="163" name="CustomShape 2"/>
          <p:cNvSpPr/>
          <p:nvPr/>
        </p:nvSpPr>
        <p:spPr>
          <a:xfrm>
            <a:off x="1414200" y="1884218"/>
            <a:ext cx="859464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182880" indent="-182160">
              <a:lnSpc>
                <a:spcPct val="95000"/>
              </a:lnSpc>
              <a:buClr>
                <a:srgbClr val="4A66AC"/>
              </a:buClr>
              <a:buSzPct val="80000"/>
              <a:buFont typeface="Arial"/>
              <a:buChar char="•"/>
            </a:pPr>
            <a:r>
              <a:rPr lang="pt-BR" sz="1800" b="1" strike="noStrike" spc="7" dirty="0">
                <a:solidFill>
                  <a:srgbClr val="000000"/>
                </a:solidFill>
                <a:uFill>
                  <a:solidFill>
                    <a:srgbClr val="FFFFFF"/>
                  </a:solidFill>
                </a:uFill>
                <a:latin typeface="Century Schoolbook"/>
                <a:ea typeface="DejaVu Sans"/>
              </a:rPr>
              <a:t>Nome: </a:t>
            </a:r>
            <a:r>
              <a:rPr lang="pt-BR" sz="1800" strike="noStrike" spc="7" dirty="0">
                <a:solidFill>
                  <a:srgbClr val="000000"/>
                </a:solidFill>
                <a:uFill>
                  <a:solidFill>
                    <a:srgbClr val="FFFFFF"/>
                  </a:solidFill>
                </a:uFill>
                <a:latin typeface="Century Schoolbook"/>
                <a:ea typeface="DejaVu Sans"/>
              </a:rPr>
              <a:t>Monique</a:t>
            </a:r>
            <a:r>
              <a:rPr lang="pt-BR" sz="1800" b="1" strike="noStrike" spc="7" dirty="0">
                <a:solidFill>
                  <a:srgbClr val="000000"/>
                </a:solidFill>
                <a:uFill>
                  <a:solidFill>
                    <a:srgbClr val="FFFFFF"/>
                  </a:solidFill>
                </a:uFill>
                <a:latin typeface="Century Schoolbook"/>
                <a:ea typeface="DejaVu Sans"/>
              </a:rPr>
              <a:t> </a:t>
            </a:r>
          </a:p>
          <a:p>
            <a:pPr marL="182880" indent="-182160">
              <a:lnSpc>
                <a:spcPct val="95000"/>
              </a:lnSpc>
              <a:buClr>
                <a:srgbClr val="4A66AC"/>
              </a:buClr>
              <a:buSzPct val="80000"/>
              <a:buFont typeface="Arial"/>
              <a:buChar char="•"/>
            </a:pPr>
            <a:endParaRPr lang="pt-BR" sz="1800" b="0" strike="noStrike" spc="-1" dirty="0">
              <a:solidFill>
                <a:srgbClr val="000000"/>
              </a:solidFill>
              <a:uFill>
                <a:solidFill>
                  <a:srgbClr val="FFFFFF"/>
                </a:solidFill>
              </a:uFill>
              <a:latin typeface="Arial"/>
            </a:endParaRPr>
          </a:p>
          <a:p>
            <a:pPr marL="182880" indent="-182160">
              <a:lnSpc>
                <a:spcPct val="95000"/>
              </a:lnSpc>
              <a:buClr>
                <a:srgbClr val="4A66AC"/>
              </a:buClr>
              <a:buSzPct val="80000"/>
              <a:buFont typeface="Arial"/>
              <a:buChar char="•"/>
            </a:pPr>
            <a:r>
              <a:rPr lang="pt-BR" sz="1800" b="1" strike="noStrike" spc="7" dirty="0">
                <a:solidFill>
                  <a:srgbClr val="000000"/>
                </a:solidFill>
                <a:uFill>
                  <a:solidFill>
                    <a:srgbClr val="FFFFFF"/>
                  </a:solidFill>
                </a:uFill>
                <a:latin typeface="Century Schoolbook"/>
                <a:ea typeface="DejaVu Sans"/>
              </a:rPr>
              <a:t>Função</a:t>
            </a:r>
            <a:r>
              <a:rPr lang="pt-BR" sz="1800" b="1" strike="noStrike" spc="7" dirty="0" smtClean="0">
                <a:solidFill>
                  <a:srgbClr val="000000"/>
                </a:solidFill>
                <a:uFill>
                  <a:solidFill>
                    <a:srgbClr val="FFFFFF"/>
                  </a:solidFill>
                </a:uFill>
                <a:latin typeface="Century Schoolbook"/>
                <a:ea typeface="DejaVu Sans"/>
              </a:rPr>
              <a:t>: </a:t>
            </a:r>
            <a:r>
              <a:rPr lang="pt-BR" sz="1800" strike="noStrike" spc="7" dirty="0" smtClean="0">
                <a:solidFill>
                  <a:srgbClr val="000000"/>
                </a:solidFill>
                <a:uFill>
                  <a:solidFill>
                    <a:srgbClr val="FFFFFF"/>
                  </a:solidFill>
                </a:uFill>
                <a:latin typeface="Century Schoolbook"/>
                <a:ea typeface="DejaVu Sans"/>
              </a:rPr>
              <a:t>DBA</a:t>
            </a:r>
          </a:p>
          <a:p>
            <a:pPr marL="720">
              <a:lnSpc>
                <a:spcPct val="95000"/>
              </a:lnSpc>
              <a:buClr>
                <a:srgbClr val="4A66AC"/>
              </a:buClr>
              <a:buSzPct val="80000"/>
            </a:pPr>
            <a:endParaRPr lang="pt-BR" sz="1800" b="0" strike="noStrike" spc="-1" dirty="0">
              <a:solidFill>
                <a:srgbClr val="000000"/>
              </a:solidFill>
              <a:uFill>
                <a:solidFill>
                  <a:srgbClr val="FFFFFF"/>
                </a:solidFill>
              </a:uFill>
              <a:latin typeface="Arial"/>
            </a:endParaRPr>
          </a:p>
          <a:p>
            <a:pPr marL="182880" indent="-182160">
              <a:lnSpc>
                <a:spcPct val="95000"/>
              </a:lnSpc>
              <a:buClr>
                <a:srgbClr val="4A66AC"/>
              </a:buClr>
              <a:buSzPct val="80000"/>
              <a:buFont typeface="Arial"/>
              <a:buChar char="•"/>
            </a:pPr>
            <a:r>
              <a:rPr lang="pt-BR" sz="1800" b="1" strike="noStrike" spc="7" dirty="0">
                <a:solidFill>
                  <a:srgbClr val="000000"/>
                </a:solidFill>
                <a:uFill>
                  <a:solidFill>
                    <a:srgbClr val="FFFFFF"/>
                  </a:solidFill>
                </a:uFill>
                <a:latin typeface="Century Schoolbook"/>
                <a:ea typeface="DejaVu Sans"/>
              </a:rPr>
              <a:t>No que trabalhou</a:t>
            </a:r>
            <a:r>
              <a:rPr lang="pt-BR" sz="1800" b="1" strike="noStrike" spc="7" dirty="0" smtClean="0">
                <a:solidFill>
                  <a:srgbClr val="000000"/>
                </a:solidFill>
                <a:uFill>
                  <a:solidFill>
                    <a:srgbClr val="FFFFFF"/>
                  </a:solidFill>
                </a:uFill>
                <a:latin typeface="Century Schoolbook"/>
                <a:ea typeface="DejaVu Sans"/>
              </a:rPr>
              <a:t>: </a:t>
            </a:r>
            <a:r>
              <a:rPr lang="pt-BR" spc="7" dirty="0" smtClean="0">
                <a:solidFill>
                  <a:srgbClr val="000000"/>
                </a:solidFill>
                <a:uFill>
                  <a:solidFill>
                    <a:srgbClr val="FFFFFF"/>
                  </a:solidFill>
                </a:uFill>
                <a:latin typeface="Century Schoolbook"/>
                <a:ea typeface="DejaVu Sans"/>
              </a:rPr>
              <a:t>Casos de Uso, MER do módulo, integração do MER e casos de teste.</a:t>
            </a:r>
          </a:p>
          <a:p>
            <a:pPr marL="720">
              <a:lnSpc>
                <a:spcPct val="95000"/>
              </a:lnSpc>
              <a:buClr>
                <a:srgbClr val="4A66AC"/>
              </a:buClr>
              <a:buSzPct val="80000"/>
            </a:pPr>
            <a:endParaRPr lang="pt-BR" sz="1800" b="0" strike="noStrike" spc="-1" dirty="0">
              <a:solidFill>
                <a:srgbClr val="000000"/>
              </a:solidFill>
              <a:uFill>
                <a:solidFill>
                  <a:srgbClr val="FFFFFF"/>
                </a:solidFill>
              </a:uFill>
              <a:latin typeface="Arial"/>
            </a:endParaRPr>
          </a:p>
          <a:p>
            <a:pPr marL="182880" indent="-182160">
              <a:lnSpc>
                <a:spcPct val="95000"/>
              </a:lnSpc>
              <a:buClr>
                <a:srgbClr val="4A66AC"/>
              </a:buClr>
              <a:buSzPct val="80000"/>
              <a:buFont typeface="Arial"/>
              <a:buChar char="•"/>
            </a:pPr>
            <a:r>
              <a:rPr lang="pt-BR" sz="1800" b="1" strike="noStrike" spc="7" dirty="0">
                <a:solidFill>
                  <a:srgbClr val="000000"/>
                </a:solidFill>
                <a:uFill>
                  <a:solidFill>
                    <a:srgbClr val="FFFFFF"/>
                  </a:solidFill>
                </a:uFill>
                <a:latin typeface="Century Schoolbook"/>
                <a:ea typeface="DejaVu Sans"/>
              </a:rPr>
              <a:t>Difículdades</a:t>
            </a:r>
            <a:r>
              <a:rPr lang="pt-BR" sz="1800" b="1" strike="noStrike" spc="7" dirty="0" smtClean="0">
                <a:solidFill>
                  <a:srgbClr val="000000"/>
                </a:solidFill>
                <a:uFill>
                  <a:solidFill>
                    <a:srgbClr val="FFFFFF"/>
                  </a:solidFill>
                </a:uFill>
                <a:latin typeface="Century Schoolbook"/>
                <a:ea typeface="DejaVu Sans"/>
              </a:rPr>
              <a:t>: </a:t>
            </a:r>
            <a:r>
              <a:rPr lang="pt-BR" sz="1800" strike="noStrike" spc="7" dirty="0" smtClean="0">
                <a:solidFill>
                  <a:srgbClr val="000000"/>
                </a:solidFill>
                <a:uFill>
                  <a:solidFill>
                    <a:srgbClr val="FFFFFF"/>
                  </a:solidFill>
                </a:uFill>
                <a:latin typeface="Century Schoolbook"/>
                <a:ea typeface="DejaVu Sans"/>
              </a:rPr>
              <a:t>Pró-atividade</a:t>
            </a:r>
          </a:p>
          <a:p>
            <a:pPr marL="720">
              <a:lnSpc>
                <a:spcPct val="95000"/>
              </a:lnSpc>
              <a:buClr>
                <a:srgbClr val="4A66AC"/>
              </a:buClr>
              <a:buSzPct val="80000"/>
            </a:pPr>
            <a:endParaRPr lang="pt-BR" sz="1800" b="1" strike="noStrike" spc="-1" dirty="0">
              <a:solidFill>
                <a:srgbClr val="000000"/>
              </a:solidFill>
              <a:uFill>
                <a:solidFill>
                  <a:srgbClr val="FFFFFF"/>
                </a:solidFill>
              </a:uFill>
              <a:latin typeface="Arial"/>
            </a:endParaRPr>
          </a:p>
          <a:p>
            <a:pPr marL="182880" indent="-182160">
              <a:lnSpc>
                <a:spcPct val="95000"/>
              </a:lnSpc>
              <a:buClr>
                <a:srgbClr val="4A66AC"/>
              </a:buClr>
              <a:buSzPct val="80000"/>
              <a:buFont typeface="Arial"/>
              <a:buChar char="•"/>
            </a:pPr>
            <a:r>
              <a:rPr lang="pt-BR" sz="1800" b="1" strike="noStrike" spc="7" dirty="0">
                <a:solidFill>
                  <a:srgbClr val="000000"/>
                </a:solidFill>
                <a:uFill>
                  <a:solidFill>
                    <a:srgbClr val="FFFFFF"/>
                  </a:solidFill>
                </a:uFill>
                <a:latin typeface="Century Schoolbook"/>
                <a:ea typeface="DejaVu Sans"/>
              </a:rPr>
              <a:t>Sugestões</a:t>
            </a:r>
            <a:r>
              <a:rPr lang="pt-BR" sz="1800" b="1" strike="noStrike" spc="7" dirty="0" smtClean="0">
                <a:solidFill>
                  <a:srgbClr val="000000"/>
                </a:solidFill>
                <a:uFill>
                  <a:solidFill>
                    <a:srgbClr val="FFFFFF"/>
                  </a:solidFill>
                </a:uFill>
                <a:latin typeface="Century Schoolbook"/>
                <a:ea typeface="DejaVu Sans"/>
              </a:rPr>
              <a:t>: </a:t>
            </a:r>
            <a:r>
              <a:rPr lang="pt-BR" sz="1800" strike="noStrike" spc="7" dirty="0" smtClean="0">
                <a:solidFill>
                  <a:srgbClr val="000000"/>
                </a:solidFill>
                <a:uFill>
                  <a:solidFill>
                    <a:srgbClr val="FFFFFF"/>
                  </a:solidFill>
                </a:uFill>
                <a:latin typeface="Century Schoolbook"/>
                <a:ea typeface="DejaVu Sans"/>
              </a:rPr>
              <a:t>Pró-atividade</a:t>
            </a:r>
            <a:endParaRPr lang="pt-BR" sz="1800" b="0" strike="noStrike" spc="-1" dirty="0">
              <a:solidFill>
                <a:srgbClr val="000000"/>
              </a:solidFill>
              <a:uFill>
                <a:solidFill>
                  <a:srgbClr val="FFFFFF"/>
                </a:solidFill>
              </a:uFill>
              <a:latin typeface="Arial"/>
            </a:endParaRPr>
          </a:p>
        </p:txBody>
      </p:sp>
      <p:pic>
        <p:nvPicPr>
          <p:cNvPr id="164" name="Imagem 3"/>
          <p:cNvPicPr/>
          <p:nvPr/>
        </p:nvPicPr>
        <p:blipFill>
          <a:blip r:embed="rId2"/>
          <a:stretch/>
        </p:blipFill>
        <p:spPr>
          <a:xfrm>
            <a:off x="11347200" y="69840"/>
            <a:ext cx="798840" cy="691560"/>
          </a:xfrm>
          <a:prstGeom prst="rect">
            <a:avLst/>
          </a:prstGeom>
          <a:ln>
            <a:noFill/>
          </a:ln>
        </p:spPr>
      </p:pic>
    </p:spTree>
    <p:extLst>
      <p:ext uri="{BB962C8B-B14F-4D97-AF65-F5344CB8AC3E}">
        <p14:creationId xmlns:p14="http://schemas.microsoft.com/office/powerpoint/2010/main" val="163847287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ustomShape 1"/>
          <p:cNvSpPr/>
          <p:nvPr/>
        </p:nvSpPr>
        <p:spPr>
          <a:xfrm>
            <a:off x="1261800" y="365760"/>
            <a:ext cx="969192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90000"/>
              </a:lnSpc>
            </a:pPr>
            <a:r>
              <a:rPr lang="pt-BR" sz="4400" b="0" strike="noStrike" spc="-46" dirty="0">
                <a:uFill>
                  <a:solidFill>
                    <a:srgbClr val="FFFFFF"/>
                  </a:solidFill>
                </a:uFill>
                <a:latin typeface="Century Schoolbook"/>
                <a:ea typeface="DejaVu Sans"/>
              </a:rPr>
              <a:t>Notas dos Integrantes</a:t>
            </a:r>
            <a:endParaRPr lang="pt-BR" sz="1800" b="0" strike="noStrike" spc="-1" dirty="0">
              <a:uFill>
                <a:solidFill>
                  <a:srgbClr val="FFFFFF"/>
                </a:solidFill>
              </a:uFill>
              <a:latin typeface="Arial"/>
            </a:endParaRPr>
          </a:p>
        </p:txBody>
      </p:sp>
      <p:graphicFrame>
        <p:nvGraphicFramePr>
          <p:cNvPr id="166" name="Table 2"/>
          <p:cNvGraphicFramePr/>
          <p:nvPr>
            <p:extLst>
              <p:ext uri="{D42A27DB-BD31-4B8C-83A1-F6EECF244321}">
                <p14:modId xmlns:p14="http://schemas.microsoft.com/office/powerpoint/2010/main" val="551285352"/>
              </p:ext>
            </p:extLst>
          </p:nvPr>
        </p:nvGraphicFramePr>
        <p:xfrm>
          <a:off x="2286000" y="2327564"/>
          <a:ext cx="7800108" cy="4161600"/>
        </p:xfrm>
        <a:graphic>
          <a:graphicData uri="http://schemas.openxmlformats.org/drawingml/2006/table">
            <a:tbl>
              <a:tblPr/>
              <a:tblGrid>
                <a:gridCol w="3900054">
                  <a:extLst>
                    <a:ext uri="{9D8B030D-6E8A-4147-A177-3AD203B41FA5}">
                      <a16:colId xmlns:a16="http://schemas.microsoft.com/office/drawing/2014/main" val="20000"/>
                    </a:ext>
                  </a:extLst>
                </a:gridCol>
                <a:gridCol w="3900054">
                  <a:extLst>
                    <a:ext uri="{9D8B030D-6E8A-4147-A177-3AD203B41FA5}">
                      <a16:colId xmlns:a16="http://schemas.microsoft.com/office/drawing/2014/main" val="20001"/>
                    </a:ext>
                  </a:extLst>
                </a:gridCol>
              </a:tblGrid>
              <a:tr h="315884">
                <a:tc>
                  <a:txBody>
                    <a:bodyPr/>
                    <a:lstStyle/>
                    <a:p>
                      <a:pPr algn="ctr">
                        <a:lnSpc>
                          <a:spcPct val="100000"/>
                        </a:lnSpc>
                      </a:pPr>
                      <a:r>
                        <a:rPr lang="pt-BR" sz="1800" b="1" strike="noStrike" spc="-1">
                          <a:solidFill>
                            <a:srgbClr val="FFFFFF"/>
                          </a:solidFill>
                          <a:uFill>
                            <a:solidFill>
                              <a:srgbClr val="FFFFFF"/>
                            </a:solidFill>
                          </a:uFill>
                          <a:latin typeface="Century Schoolbook"/>
                          <a:ea typeface="DejaVu Sans"/>
                        </a:rPr>
                        <a:t>Integrante</a:t>
                      </a:r>
                      <a:endParaRPr lang="pt-BR" sz="1800" b="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gn="ctr">
                        <a:lnSpc>
                          <a:spcPct val="100000"/>
                        </a:lnSpc>
                      </a:pPr>
                      <a:r>
                        <a:rPr lang="pt-BR" sz="1800" b="1" strike="noStrike" spc="-1">
                          <a:solidFill>
                            <a:srgbClr val="FFFFFF"/>
                          </a:solidFill>
                          <a:uFill>
                            <a:solidFill>
                              <a:srgbClr val="FFFFFF"/>
                            </a:solidFill>
                          </a:uFill>
                          <a:latin typeface="Century Schoolbook"/>
                          <a:ea typeface="DejaVu Sans"/>
                        </a:rPr>
                        <a:t>Nota</a:t>
                      </a:r>
                      <a:endParaRPr lang="pt-BR" sz="1800" b="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extLst>
                  <a:ext uri="{0D108BD9-81ED-4DB2-BD59-A6C34878D82A}">
                    <a16:rowId xmlns:a16="http://schemas.microsoft.com/office/drawing/2014/main" val="10000"/>
                  </a:ext>
                </a:extLst>
              </a:tr>
              <a:tr h="428760">
                <a:tc>
                  <a:txBody>
                    <a:bodyPr/>
                    <a:lstStyle/>
                    <a:p>
                      <a:r>
                        <a:rPr lang="pt-BR" dirty="0"/>
                        <a:t>Guilherme Mendes</a:t>
                      </a: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r>
                        <a:rPr lang="pt-BR" dirty="0"/>
                        <a:t>7,5</a:t>
                      </a: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1"/>
                  </a:ext>
                </a:extLst>
              </a:tr>
              <a:tr h="428760">
                <a:tc>
                  <a:txBody>
                    <a:bodyPr/>
                    <a:lstStyle/>
                    <a:p>
                      <a:r>
                        <a:rPr lang="pt-BR" dirty="0"/>
                        <a:t>Gustavo Vianna</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solidFill>
                      <a:srgbClr val="FFFFFF"/>
                    </a:solidFill>
                  </a:tcPr>
                </a:tc>
                <a:tc>
                  <a:txBody>
                    <a:bodyPr/>
                    <a:lstStyle/>
                    <a:p>
                      <a:r>
                        <a:rPr lang="pt-BR" dirty="0"/>
                        <a:t>9,5</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solidFill>
                      <a:srgbClr val="FFFFFF"/>
                    </a:solidFill>
                  </a:tcPr>
                </a:tc>
                <a:extLst>
                  <a:ext uri="{0D108BD9-81ED-4DB2-BD59-A6C34878D82A}">
                    <a16:rowId xmlns:a16="http://schemas.microsoft.com/office/drawing/2014/main" val="384118656"/>
                  </a:ext>
                </a:extLst>
              </a:tr>
              <a:tr h="428760">
                <a:tc>
                  <a:txBody>
                    <a:bodyPr/>
                    <a:lstStyle/>
                    <a:p>
                      <a:r>
                        <a:rPr lang="pt-BR" dirty="0"/>
                        <a:t>João Pedro Leocardio</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solidFill>
                      <a:srgbClr val="FFFFFF"/>
                    </a:solidFill>
                  </a:tcPr>
                </a:tc>
                <a:tc>
                  <a:txBody>
                    <a:bodyPr/>
                    <a:lstStyle/>
                    <a:p>
                      <a:r>
                        <a:rPr lang="pt-BR" dirty="0"/>
                        <a:t>9</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solidFill>
                      <a:srgbClr val="FFFFFF"/>
                    </a:solidFill>
                  </a:tcPr>
                </a:tc>
                <a:extLst>
                  <a:ext uri="{0D108BD9-81ED-4DB2-BD59-A6C34878D82A}">
                    <a16:rowId xmlns:a16="http://schemas.microsoft.com/office/drawing/2014/main" val="3675919118"/>
                  </a:ext>
                </a:extLst>
              </a:tr>
              <a:tr h="428760">
                <a:tc>
                  <a:txBody>
                    <a:bodyPr/>
                    <a:lstStyle/>
                    <a:p>
                      <a:r>
                        <a:rPr lang="pt-BR" dirty="0"/>
                        <a:t>Karolayne Martim</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solidFill>
                      <a:srgbClr val="FFFFFF"/>
                    </a:solidFill>
                  </a:tcPr>
                </a:tc>
                <a:tc>
                  <a:txBody>
                    <a:bodyPr/>
                    <a:lstStyle/>
                    <a:p>
                      <a:r>
                        <a:rPr lang="pt-BR" dirty="0"/>
                        <a:t>9</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solidFill>
                      <a:srgbClr val="FFFFFF"/>
                    </a:solidFill>
                  </a:tcPr>
                </a:tc>
                <a:extLst>
                  <a:ext uri="{0D108BD9-81ED-4DB2-BD59-A6C34878D82A}">
                    <a16:rowId xmlns:a16="http://schemas.microsoft.com/office/drawing/2014/main" val="3785573865"/>
                  </a:ext>
                </a:extLst>
              </a:tr>
              <a:tr h="428760">
                <a:tc>
                  <a:txBody>
                    <a:bodyPr/>
                    <a:lstStyle/>
                    <a:p>
                      <a:r>
                        <a:rPr lang="pt-BR" dirty="0"/>
                        <a:t>Kyara Freitas </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solidFill>
                      <a:srgbClr val="FFFFFF"/>
                    </a:solidFill>
                  </a:tcPr>
                </a:tc>
                <a:tc>
                  <a:txBody>
                    <a:bodyPr/>
                    <a:lstStyle/>
                    <a:p>
                      <a:r>
                        <a:rPr lang="pt-BR" dirty="0"/>
                        <a:t>10</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solidFill>
                      <a:srgbClr val="FFFFFF"/>
                    </a:solidFill>
                  </a:tcPr>
                </a:tc>
                <a:extLst>
                  <a:ext uri="{0D108BD9-81ED-4DB2-BD59-A6C34878D82A}">
                    <a16:rowId xmlns:a16="http://schemas.microsoft.com/office/drawing/2014/main" val="1835885643"/>
                  </a:ext>
                </a:extLst>
              </a:tr>
              <a:tr h="428760">
                <a:tc>
                  <a:txBody>
                    <a:bodyPr/>
                    <a:lstStyle/>
                    <a:p>
                      <a:r>
                        <a:rPr lang="pt-BR" dirty="0"/>
                        <a:t>Mariana Fernandes</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solidFill>
                      <a:srgbClr val="FFFFFF"/>
                    </a:solidFill>
                  </a:tcPr>
                </a:tc>
                <a:tc>
                  <a:txBody>
                    <a:bodyPr/>
                    <a:lstStyle/>
                    <a:p>
                      <a:r>
                        <a:rPr lang="pt-BR" dirty="0"/>
                        <a:t>9</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solidFill>
                      <a:srgbClr val="FFFFFF"/>
                    </a:solidFill>
                  </a:tcPr>
                </a:tc>
                <a:extLst>
                  <a:ext uri="{0D108BD9-81ED-4DB2-BD59-A6C34878D82A}">
                    <a16:rowId xmlns:a16="http://schemas.microsoft.com/office/drawing/2014/main" val="4164763836"/>
                  </a:ext>
                </a:extLst>
              </a:tr>
              <a:tr h="428760">
                <a:tc>
                  <a:txBody>
                    <a:bodyPr/>
                    <a:lstStyle/>
                    <a:p>
                      <a:r>
                        <a:rPr lang="pt-BR" dirty="0"/>
                        <a:t>Monique Muniz</a:t>
                      </a:r>
                    </a:p>
                  </a:txBody>
                  <a:tcPr>
                    <a:lnL w="12240">
                      <a:solidFill>
                        <a:srgbClr val="000000"/>
                      </a:solidFill>
                    </a:lnL>
                    <a:lnR w="12240" cap="flat" cmpd="sng" algn="ctr">
                      <a:solidFill>
                        <a:srgbClr val="000000"/>
                      </a:solidFill>
                      <a:prstDash val="solid"/>
                      <a:round/>
                      <a:headEnd type="none" w="med" len="med"/>
                      <a:tailEnd type="none" w="med" len="med"/>
                    </a:lnR>
                    <a:lnT w="12240" cap="flat" cmpd="sng" algn="ctr">
                      <a:solidFill>
                        <a:srgbClr val="000000"/>
                      </a:solidFill>
                      <a:prstDash val="solid"/>
                      <a:round/>
                      <a:headEnd type="none" w="med" len="med"/>
                      <a:tailEnd type="none" w="med" len="med"/>
                    </a:lnT>
                    <a:lnB w="12240">
                      <a:solidFill>
                        <a:srgbClr val="000000"/>
                      </a:solidFill>
                    </a:lnB>
                    <a:solidFill>
                      <a:srgbClr val="FFFFFF"/>
                    </a:solidFill>
                  </a:tcPr>
                </a:tc>
                <a:tc>
                  <a:txBody>
                    <a:bodyPr/>
                    <a:lstStyle/>
                    <a:p>
                      <a:r>
                        <a:rPr lang="pt-BR" dirty="0"/>
                        <a:t>9</a:t>
                      </a:r>
                    </a:p>
                  </a:txBody>
                  <a:tcPr>
                    <a:lnL w="12240" cap="flat" cmpd="sng" algn="ctr">
                      <a:solidFill>
                        <a:srgbClr val="000000"/>
                      </a:solidFill>
                      <a:prstDash val="solid"/>
                      <a:round/>
                      <a:headEnd type="none" w="med" len="med"/>
                      <a:tailEnd type="none" w="med" len="med"/>
                    </a:lnL>
                    <a:lnR w="12240">
                      <a:solidFill>
                        <a:srgbClr val="000000"/>
                      </a:solidFill>
                    </a:lnR>
                    <a:lnT w="12240" cap="flat" cmpd="sng" algn="ctr">
                      <a:solidFill>
                        <a:srgbClr val="000000"/>
                      </a:solidFill>
                      <a:prstDash val="solid"/>
                      <a:round/>
                      <a:headEnd type="none" w="med" len="med"/>
                      <a:tailEnd type="none" w="med" len="med"/>
                    </a:lnT>
                    <a:lnB w="12240">
                      <a:solidFill>
                        <a:srgbClr val="000000"/>
                      </a:solidFill>
                    </a:lnB>
                    <a:solidFill>
                      <a:srgbClr val="FFFFFF"/>
                    </a:solidFill>
                  </a:tcPr>
                </a:tc>
                <a:extLst>
                  <a:ext uri="{0D108BD9-81ED-4DB2-BD59-A6C34878D82A}">
                    <a16:rowId xmlns:a16="http://schemas.microsoft.com/office/drawing/2014/main" val="3333944203"/>
                  </a:ext>
                </a:extLst>
              </a:tr>
              <a:tr h="351000">
                <a:tc>
                  <a:txBody>
                    <a:bodyPr/>
                    <a:lstStyle/>
                    <a:p>
                      <a:pPr algn="ctr">
                        <a:lnSpc>
                          <a:spcPct val="100000"/>
                        </a:lnSpc>
                      </a:pPr>
                      <a:r>
                        <a:rPr lang="pt-BR" sz="1800" b="1" strike="noStrike" spc="-1">
                          <a:solidFill>
                            <a:srgbClr val="FFFFFF"/>
                          </a:solidFill>
                          <a:uFill>
                            <a:solidFill>
                              <a:srgbClr val="FFFFFF"/>
                            </a:solidFill>
                          </a:uFill>
                          <a:latin typeface="Century Schoolbook"/>
                          <a:ea typeface="DejaVu Sans"/>
                        </a:rPr>
                        <a:t>Grupo</a:t>
                      </a:r>
                      <a:endParaRPr lang="pt-BR" sz="1800" b="0" strike="noStrike" spc="-1">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tc>
                  <a:txBody>
                    <a:bodyPr/>
                    <a:lstStyle/>
                    <a:p>
                      <a:pPr algn="ctr">
                        <a:lnSpc>
                          <a:spcPct val="100000"/>
                        </a:lnSpc>
                      </a:pPr>
                      <a:r>
                        <a:rPr lang="pt-BR" sz="1800" b="1" strike="noStrike" spc="-1" dirty="0">
                          <a:solidFill>
                            <a:srgbClr val="FFFFFF"/>
                          </a:solidFill>
                          <a:uFill>
                            <a:solidFill>
                              <a:srgbClr val="FFFFFF"/>
                            </a:solidFill>
                          </a:uFill>
                          <a:latin typeface="Century Schoolbook"/>
                          <a:ea typeface="DejaVu Sans"/>
                        </a:rPr>
                        <a:t>Nota</a:t>
                      </a:r>
                      <a:endParaRPr lang="pt-BR" sz="1800" b="0" strike="noStrike" spc="-1" dirty="0">
                        <a:solidFill>
                          <a:srgbClr val="000000"/>
                        </a:solidFill>
                        <a:uFill>
                          <a:solidFill>
                            <a:srgbClr val="FFFFFF"/>
                          </a:solidFill>
                        </a:uFill>
                        <a:latin typeface="Arial"/>
                      </a:endParaRPr>
                    </a:p>
                  </a:txBody>
                  <a:tcPr>
                    <a:lnL w="12240">
                      <a:solidFill>
                        <a:srgbClr val="000000"/>
                      </a:solidFill>
                    </a:lnL>
                    <a:lnR w="12240">
                      <a:solidFill>
                        <a:srgbClr val="000000"/>
                      </a:solidFill>
                    </a:lnR>
                    <a:lnT w="12240">
                      <a:solidFill>
                        <a:srgbClr val="000000"/>
                      </a:solidFill>
                    </a:lnT>
                    <a:lnB w="12240">
                      <a:solidFill>
                        <a:srgbClr val="000000"/>
                      </a:solidFill>
                    </a:lnB>
                    <a:solidFill>
                      <a:srgbClr val="1B1E3D"/>
                    </a:solidFill>
                  </a:tcPr>
                </a:tc>
                <a:extLst>
                  <a:ext uri="{0D108BD9-81ED-4DB2-BD59-A6C34878D82A}">
                    <a16:rowId xmlns:a16="http://schemas.microsoft.com/office/drawing/2014/main" val="10002"/>
                  </a:ext>
                </a:extLst>
              </a:tr>
              <a:tr h="428760">
                <a:tc>
                  <a:txBody>
                    <a:bodyPr/>
                    <a:lstStyle/>
                    <a:p>
                      <a:r>
                        <a:rPr lang="pt-BR" dirty="0"/>
                        <a:t>Relatório</a:t>
                      </a: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r>
                        <a:rPr lang="pt-BR" dirty="0"/>
                        <a:t>9,5</a:t>
                      </a:r>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3"/>
                  </a:ext>
                </a:extLst>
              </a:tr>
            </a:tbl>
          </a:graphicData>
        </a:graphic>
      </p:graphicFrame>
      <p:pic>
        <p:nvPicPr>
          <p:cNvPr id="167" name="Imagem 5"/>
          <p:cNvPicPr/>
          <p:nvPr/>
        </p:nvPicPr>
        <p:blipFill>
          <a:blip r:embed="rId2"/>
          <a:stretch/>
        </p:blipFill>
        <p:spPr>
          <a:xfrm>
            <a:off x="11347200" y="69840"/>
            <a:ext cx="798840" cy="6915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ítulo 4"/>
          <p:cNvSpPr>
            <a:spLocks noGrp="1"/>
          </p:cNvSpPr>
          <p:nvPr>
            <p:ph type="subTitle" idx="1"/>
          </p:nvPr>
        </p:nvSpPr>
        <p:spPr>
          <a:xfrm>
            <a:off x="1261872" y="3291840"/>
            <a:ext cx="9418320" cy="3200400"/>
          </a:xfrm>
        </p:spPr>
        <p:txBody>
          <a:bodyPr>
            <a:noAutofit/>
          </a:bodyPr>
          <a:lstStyle/>
          <a:p>
            <a:endParaRPr lang="pt-BR" dirty="0">
              <a:latin typeface="Calibri" panose="020F0502020204030204" pitchFamily="34" charset="0"/>
            </a:endParaRPr>
          </a:p>
          <a:p>
            <a:endParaRPr lang="pt-BR" dirty="0">
              <a:latin typeface="Calibri" panose="020F0502020204030204" pitchFamily="34" charset="0"/>
            </a:endParaRP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27447" y="669978"/>
            <a:ext cx="4161946" cy="2524142"/>
          </a:xfrm>
          <a:prstGeom prst="rect">
            <a:avLst/>
          </a:prstGeom>
        </p:spPr>
      </p:pic>
      <p:sp>
        <p:nvSpPr>
          <p:cNvPr id="4" name="CaixaDeTexto 3"/>
          <p:cNvSpPr txBox="1"/>
          <p:nvPr/>
        </p:nvSpPr>
        <p:spPr>
          <a:xfrm>
            <a:off x="624840" y="3487281"/>
            <a:ext cx="11567160" cy="1077218"/>
          </a:xfrm>
          <a:prstGeom prst="rect">
            <a:avLst/>
          </a:prstGeom>
          <a:noFill/>
        </p:spPr>
        <p:txBody>
          <a:bodyPr wrap="square" rtlCol="0">
            <a:spAutoFit/>
          </a:bodyPr>
          <a:lstStyle/>
          <a:p>
            <a:pPr algn="ctr"/>
            <a:r>
              <a:rPr lang="pt-BR" sz="3200" dirty="0"/>
              <a:t>Controle e Visualização </a:t>
            </a:r>
          </a:p>
          <a:p>
            <a:pPr algn="ctr"/>
            <a:r>
              <a:rPr lang="pt-BR" sz="3200" dirty="0"/>
              <a:t>de Estações Meteorológicas</a:t>
            </a:r>
          </a:p>
        </p:txBody>
      </p:sp>
      <p:sp>
        <p:nvSpPr>
          <p:cNvPr id="7" name="CaixaDeTexto 6"/>
          <p:cNvSpPr txBox="1"/>
          <p:nvPr/>
        </p:nvSpPr>
        <p:spPr>
          <a:xfrm>
            <a:off x="3553968" y="5487352"/>
            <a:ext cx="8638032" cy="1200329"/>
          </a:xfrm>
          <a:prstGeom prst="rect">
            <a:avLst/>
          </a:prstGeom>
          <a:noFill/>
        </p:spPr>
        <p:txBody>
          <a:bodyPr wrap="square" rtlCol="0">
            <a:spAutoFit/>
          </a:bodyPr>
          <a:lstStyle/>
          <a:p>
            <a:pPr algn="r"/>
            <a:r>
              <a:rPr lang="pt-BR" sz="2400" dirty="0"/>
              <a:t>Orientador: Professor Breno Lisi Romano</a:t>
            </a:r>
          </a:p>
          <a:p>
            <a:pPr algn="r"/>
            <a:r>
              <a:rPr lang="pt-BR" sz="2400" dirty="0"/>
              <a:t>Luiz Angelo V. Francisco</a:t>
            </a:r>
          </a:p>
          <a:p>
            <a:pPr algn="r"/>
            <a:r>
              <a:rPr lang="pt-BR" sz="2400" dirty="0"/>
              <a:t>Turma de 2016 do Curso Integrado de Informática</a:t>
            </a:r>
          </a:p>
        </p:txBody>
      </p:sp>
    </p:spTree>
    <p:extLst>
      <p:ext uri="{BB962C8B-B14F-4D97-AF65-F5344CB8AC3E}">
        <p14:creationId xmlns:p14="http://schemas.microsoft.com/office/powerpoint/2010/main" val="7198009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972312" y="925357"/>
            <a:ext cx="9418320" cy="1066800"/>
          </a:xfrm>
        </p:spPr>
        <p:txBody>
          <a:bodyPr>
            <a:normAutofit/>
          </a:bodyPr>
          <a:lstStyle/>
          <a:p>
            <a:r>
              <a:rPr lang="pt-BR" sz="6000" dirty="0"/>
              <a:t>MOD05 - Alertas</a:t>
            </a:r>
          </a:p>
        </p:txBody>
      </p:sp>
      <p:sp>
        <p:nvSpPr>
          <p:cNvPr id="5" name="Subtítulo 4"/>
          <p:cNvSpPr>
            <a:spLocks noGrp="1"/>
          </p:cNvSpPr>
          <p:nvPr>
            <p:ph type="subTitle" idx="1"/>
          </p:nvPr>
        </p:nvSpPr>
        <p:spPr>
          <a:xfrm>
            <a:off x="1261872" y="3291840"/>
            <a:ext cx="9418320" cy="3200400"/>
          </a:xfrm>
        </p:spPr>
        <p:txBody>
          <a:bodyPr>
            <a:noAutofit/>
          </a:bodyPr>
          <a:lstStyle/>
          <a:p>
            <a:r>
              <a:rPr lang="pt-BR" dirty="0"/>
              <a:t>Julia Franciscato -  Analista</a:t>
            </a:r>
          </a:p>
          <a:p>
            <a:r>
              <a:rPr lang="pt-BR" dirty="0"/>
              <a:t>Mariane Roberta -  Analista</a:t>
            </a:r>
          </a:p>
          <a:p>
            <a:r>
              <a:rPr lang="pt-BR" dirty="0"/>
              <a:t>Everton Magalhães - DBA</a:t>
            </a:r>
          </a:p>
          <a:p>
            <a:r>
              <a:rPr lang="pt-BR" dirty="0"/>
              <a:t>Graziele Teixeira - DBA</a:t>
            </a:r>
          </a:p>
          <a:p>
            <a:r>
              <a:rPr lang="pt-BR" dirty="0"/>
              <a:t>Nícolas Vilela - Desenvolvedor</a:t>
            </a:r>
          </a:p>
          <a:p>
            <a:r>
              <a:rPr lang="pt-BR" dirty="0"/>
              <a:t>Vitor Alberto - Desenvolvedor</a:t>
            </a:r>
          </a:p>
          <a:p>
            <a:endParaRPr lang="pt-BR" dirty="0">
              <a:latin typeface="Calibri" panose="020F0502020204030204" pitchFamily="34" charset="0"/>
            </a:endParaRPr>
          </a:p>
          <a:p>
            <a:endParaRPr lang="pt-BR" dirty="0">
              <a:latin typeface="Calibri" panose="020F0502020204030204" pitchFamily="34" charset="0"/>
            </a:endParaRP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16440" y="202692"/>
            <a:ext cx="2383141" cy="1445330"/>
          </a:xfrm>
          <a:prstGeom prst="rect">
            <a:avLst/>
          </a:prstGeom>
        </p:spPr>
      </p:pic>
    </p:spTree>
    <p:extLst>
      <p:ext uri="{BB962C8B-B14F-4D97-AF65-F5344CB8AC3E}">
        <p14:creationId xmlns:p14="http://schemas.microsoft.com/office/powerpoint/2010/main" val="34972297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972312" y="925357"/>
            <a:ext cx="9418320" cy="1066800"/>
          </a:xfrm>
        </p:spPr>
        <p:txBody>
          <a:bodyPr>
            <a:normAutofit/>
          </a:bodyPr>
          <a:lstStyle/>
          <a:p>
            <a:r>
              <a:rPr lang="pt-BR" sz="6000" dirty="0" smtClean="0"/>
              <a:t>MOD01 - Usuários</a:t>
            </a:r>
            <a:endParaRPr lang="pt-BR" sz="6000" dirty="0"/>
          </a:p>
        </p:txBody>
      </p:sp>
      <p:sp>
        <p:nvSpPr>
          <p:cNvPr id="5" name="Subtítulo 4"/>
          <p:cNvSpPr>
            <a:spLocks noGrp="1"/>
          </p:cNvSpPr>
          <p:nvPr>
            <p:ph type="subTitle" idx="1"/>
          </p:nvPr>
        </p:nvSpPr>
        <p:spPr>
          <a:xfrm>
            <a:off x="1261872" y="3291840"/>
            <a:ext cx="9418320" cy="3200400"/>
          </a:xfrm>
        </p:spPr>
        <p:txBody>
          <a:bodyPr>
            <a:noAutofit/>
          </a:bodyPr>
          <a:lstStyle/>
          <a:p>
            <a:r>
              <a:rPr lang="pt-BR" dirty="0" smtClean="0"/>
              <a:t>Giovanna Bonini </a:t>
            </a:r>
            <a:r>
              <a:rPr lang="pt-BR" dirty="0"/>
              <a:t>-  </a:t>
            </a:r>
            <a:r>
              <a:rPr lang="pt-BR" dirty="0" smtClean="0"/>
              <a:t>Analista</a:t>
            </a:r>
            <a:endParaRPr lang="pt-BR" dirty="0"/>
          </a:p>
          <a:p>
            <a:r>
              <a:rPr lang="pt-BR" dirty="0" smtClean="0"/>
              <a:t>Leonardo Mafra </a:t>
            </a:r>
            <a:r>
              <a:rPr lang="pt-BR" dirty="0"/>
              <a:t>-  </a:t>
            </a:r>
            <a:r>
              <a:rPr lang="pt-BR" dirty="0" smtClean="0"/>
              <a:t>Analista</a:t>
            </a:r>
            <a:endParaRPr lang="pt-BR" dirty="0"/>
          </a:p>
          <a:p>
            <a:r>
              <a:rPr lang="pt-BR" dirty="0" smtClean="0"/>
              <a:t>Amanda Leonardi </a:t>
            </a:r>
            <a:r>
              <a:rPr lang="pt-BR" dirty="0"/>
              <a:t>-  </a:t>
            </a:r>
            <a:r>
              <a:rPr lang="pt-BR" dirty="0" smtClean="0"/>
              <a:t>BDA</a:t>
            </a:r>
            <a:endParaRPr lang="pt-BR" dirty="0"/>
          </a:p>
          <a:p>
            <a:r>
              <a:rPr lang="pt-BR" dirty="0" smtClean="0"/>
              <a:t>Igor Ruy </a:t>
            </a:r>
            <a:r>
              <a:rPr lang="pt-BR" dirty="0"/>
              <a:t>-  </a:t>
            </a:r>
            <a:r>
              <a:rPr lang="pt-BR" dirty="0" smtClean="0"/>
              <a:t>BDA</a:t>
            </a:r>
            <a:endParaRPr lang="pt-BR" dirty="0"/>
          </a:p>
          <a:p>
            <a:r>
              <a:rPr lang="pt-BR" dirty="0" smtClean="0"/>
              <a:t>Anderson Miranda </a:t>
            </a:r>
            <a:r>
              <a:rPr lang="pt-BR" dirty="0"/>
              <a:t>-  </a:t>
            </a:r>
            <a:r>
              <a:rPr lang="pt-BR" dirty="0" smtClean="0"/>
              <a:t>Desenvolvedor</a:t>
            </a:r>
            <a:endParaRPr lang="pt-BR" dirty="0"/>
          </a:p>
          <a:p>
            <a:r>
              <a:rPr lang="pt-BR" dirty="0" smtClean="0"/>
              <a:t>Aleccheevina de Oliveira </a:t>
            </a:r>
            <a:r>
              <a:rPr lang="pt-BR" dirty="0"/>
              <a:t>- Desenvolvedor</a:t>
            </a:r>
          </a:p>
          <a:p>
            <a:endParaRPr lang="pt-BR" dirty="0">
              <a:latin typeface="Calibri" panose="020F0502020204030204" pitchFamily="34" charset="0"/>
            </a:endParaRPr>
          </a:p>
          <a:p>
            <a:endParaRPr lang="pt-BR" dirty="0">
              <a:latin typeface="Calibri" panose="020F0502020204030204" pitchFamily="34" charset="0"/>
            </a:endParaRP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16440" y="202692"/>
            <a:ext cx="2383141" cy="1445330"/>
          </a:xfrm>
          <a:prstGeom prst="rect">
            <a:avLst/>
          </a:prstGeom>
        </p:spPr>
      </p:pic>
    </p:spTree>
    <p:extLst>
      <p:ext uri="{BB962C8B-B14F-4D97-AF65-F5344CB8AC3E}">
        <p14:creationId xmlns:p14="http://schemas.microsoft.com/office/powerpoint/2010/main" val="5851792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Casos </a:t>
            </a:r>
            <a:r>
              <a:rPr lang="pt-BR" dirty="0"/>
              <a:t>de </a:t>
            </a:r>
            <a:r>
              <a:rPr lang="pt-BR" dirty="0" smtClean="0"/>
              <a:t>Uso </a:t>
            </a:r>
            <a:r>
              <a:rPr lang="pt-BR" dirty="0"/>
              <a:t>- Documentação</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ext uri="{D42A27DB-BD31-4B8C-83A1-F6EECF244321}">
                <p14:modId xmlns:p14="http://schemas.microsoft.com/office/powerpoint/2010/main" val="3255647423"/>
              </p:ext>
            </p:extLst>
          </p:nvPr>
        </p:nvGraphicFramePr>
        <p:xfrm>
          <a:off x="1261872" y="1691322"/>
          <a:ext cx="8594726" cy="111252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184453126"/>
                    </a:ext>
                  </a:extLst>
                </a:gridCol>
                <a:gridCol w="4297363">
                  <a:extLst>
                    <a:ext uri="{9D8B030D-6E8A-4147-A177-3AD203B41FA5}">
                      <a16:colId xmlns:a16="http://schemas.microsoft.com/office/drawing/2014/main" val="996929071"/>
                    </a:ext>
                  </a:extLst>
                </a:gridCol>
              </a:tblGrid>
              <a:tr h="370840">
                <a:tc gridSpan="2">
                  <a:txBody>
                    <a:bodyPr/>
                    <a:lstStyle/>
                    <a:p>
                      <a:pPr algn="ctr"/>
                      <a:r>
                        <a:rPr lang="pt-BR" sz="1800" b="1" kern="1200" dirty="0" smtClean="0">
                          <a:solidFill>
                            <a:schemeClr val="lt1"/>
                          </a:solidFill>
                          <a:effectLst/>
                          <a:latin typeface="+mn-lt"/>
                          <a:ea typeface="+mn-ea"/>
                          <a:cs typeface="+mn-cs"/>
                        </a:rPr>
                        <a:t>Retirar PCD de interesse</a:t>
                      </a:r>
                      <a:endParaRPr lang="pt-BR"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1091544215"/>
                  </a:ext>
                </a:extLst>
              </a:tr>
              <a:tr h="370840">
                <a:tc>
                  <a:txBody>
                    <a:bodyPr/>
                    <a:lstStyle/>
                    <a:p>
                      <a:r>
                        <a:rPr lang="pt-BR" b="0" dirty="0" smtClean="0">
                          <a:solidFill>
                            <a:schemeClr val="tx1"/>
                          </a:solidFill>
                        </a:rPr>
                        <a:t>Cenário</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smtClean="0">
                          <a:solidFill>
                            <a:schemeClr val="tx1"/>
                          </a:solidFill>
                        </a:rPr>
                        <a:t>Nome do cenário:</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3387804155"/>
                  </a:ext>
                </a:extLst>
              </a:tr>
              <a:tr h="370840">
                <a:tc>
                  <a:txBody>
                    <a:bodyPr/>
                    <a:lstStyle/>
                    <a:p>
                      <a:r>
                        <a:rPr lang="pt-BR" dirty="0" smtClean="0">
                          <a:solidFill>
                            <a:schemeClr val="tx1"/>
                          </a:solidFill>
                        </a:rPr>
                        <a:t>25</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a:t>
                      </a:r>
                      <a:r>
                        <a:rPr lang="pt-BR" baseline="0" dirty="0" smtClean="0">
                          <a:solidFill>
                            <a:schemeClr val="tx1"/>
                          </a:solidFill>
                        </a:rPr>
                        <a:t> de sucesso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bl>
          </a:graphicData>
        </a:graphic>
      </p:graphicFrame>
      <p:graphicFrame>
        <p:nvGraphicFramePr>
          <p:cNvPr id="3" name="Tabela 2"/>
          <p:cNvGraphicFramePr>
            <a:graphicFrameLocks noGrp="1"/>
          </p:cNvGraphicFramePr>
          <p:nvPr>
            <p:extLst>
              <p:ext uri="{D42A27DB-BD31-4B8C-83A1-F6EECF244321}">
                <p14:modId xmlns:p14="http://schemas.microsoft.com/office/powerpoint/2010/main" val="2017922056"/>
              </p:ext>
            </p:extLst>
          </p:nvPr>
        </p:nvGraphicFramePr>
        <p:xfrm>
          <a:off x="1261872" y="2803842"/>
          <a:ext cx="8594726" cy="302768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4208397224"/>
                    </a:ext>
                  </a:extLst>
                </a:gridCol>
                <a:gridCol w="4297363">
                  <a:extLst>
                    <a:ext uri="{9D8B030D-6E8A-4147-A177-3AD203B41FA5}">
                      <a16:colId xmlns:a16="http://schemas.microsoft.com/office/drawing/2014/main" val="1776454375"/>
                    </a:ext>
                  </a:extLst>
                </a:gridCol>
              </a:tblGrid>
              <a:tr h="339634">
                <a:tc gridSpan="2">
                  <a:txBody>
                    <a:bodyPr/>
                    <a:lstStyle/>
                    <a:p>
                      <a:pPr algn="ctr"/>
                      <a:r>
                        <a:rPr lang="pt-BR" sz="1800" b="1" kern="1200" dirty="0" smtClean="0">
                          <a:solidFill>
                            <a:schemeClr val="lt1"/>
                          </a:solidFill>
                          <a:effectLst/>
                          <a:latin typeface="+mn-lt"/>
                          <a:ea typeface="+mn-ea"/>
                          <a:cs typeface="+mn-cs"/>
                        </a:rPr>
                        <a:t>Gerenciar cadastro de usuários</a:t>
                      </a:r>
                      <a:endParaRPr lang="pt-BR"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2345820238"/>
                  </a:ext>
                </a:extLst>
              </a:tr>
              <a:tr h="370840">
                <a:tc>
                  <a:txBody>
                    <a:bodyPr/>
                    <a:lstStyle/>
                    <a:p>
                      <a:r>
                        <a:rPr lang="pt-BR" b="0" dirty="0" smtClean="0">
                          <a:solidFill>
                            <a:schemeClr val="tx1"/>
                          </a:solidFill>
                        </a:rPr>
                        <a:t>Cenário</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smtClean="0">
                          <a:solidFill>
                            <a:schemeClr val="tx1"/>
                          </a:solidFill>
                        </a:rPr>
                        <a:t>Nome do cenário:</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686758035"/>
                  </a:ext>
                </a:extLst>
              </a:tr>
              <a:tr h="370840">
                <a:tc>
                  <a:txBody>
                    <a:bodyPr/>
                    <a:lstStyle/>
                    <a:p>
                      <a:r>
                        <a:rPr lang="pt-BR" dirty="0" smtClean="0">
                          <a:solidFill>
                            <a:schemeClr val="tx1"/>
                          </a:solidFill>
                        </a:rPr>
                        <a:t>26</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a:t>
                      </a:r>
                      <a:r>
                        <a:rPr lang="pt-BR" baseline="0" dirty="0" smtClean="0">
                          <a:solidFill>
                            <a:schemeClr val="tx1"/>
                          </a:solidFill>
                        </a:rPr>
                        <a:t> de sucesso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54677786"/>
                  </a:ext>
                </a:extLst>
              </a:tr>
              <a:tr h="370840">
                <a:tc>
                  <a:txBody>
                    <a:bodyPr/>
                    <a:lstStyle/>
                    <a:p>
                      <a:r>
                        <a:rPr lang="pt-BR" dirty="0" smtClean="0">
                          <a:solidFill>
                            <a:schemeClr val="tx1"/>
                          </a:solidFill>
                        </a:rPr>
                        <a:t>27</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b="0" kern="1200" dirty="0" smtClean="0">
                          <a:solidFill>
                            <a:schemeClr val="dk1"/>
                          </a:solidFill>
                          <a:effectLst/>
                          <a:latin typeface="+mn-lt"/>
                          <a:ea typeface="+mn-ea"/>
                          <a:cs typeface="+mn-cs"/>
                        </a:rPr>
                        <a:t>Fluxo Alternativo A – Pesquisar cadastros existentes</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64004771"/>
                  </a:ext>
                </a:extLst>
              </a:tr>
              <a:tr h="370840">
                <a:tc>
                  <a:txBody>
                    <a:bodyPr/>
                    <a:lstStyle/>
                    <a:p>
                      <a:r>
                        <a:rPr lang="pt-BR" dirty="0" smtClean="0">
                          <a:solidFill>
                            <a:schemeClr val="tx1"/>
                          </a:solidFill>
                        </a:rPr>
                        <a:t>28</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b="0" kern="1200" dirty="0" smtClean="0">
                          <a:solidFill>
                            <a:schemeClr val="dk1"/>
                          </a:solidFill>
                          <a:effectLst/>
                          <a:latin typeface="+mn-lt"/>
                          <a:ea typeface="+mn-ea"/>
                          <a:cs typeface="+mn-cs"/>
                        </a:rPr>
                        <a:t>Fluxo Alternativo B – Editar cadastros existentes</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84317721"/>
                  </a:ext>
                </a:extLst>
              </a:tr>
              <a:tr h="370840">
                <a:tc>
                  <a:txBody>
                    <a:bodyPr/>
                    <a:lstStyle/>
                    <a:p>
                      <a:r>
                        <a:rPr lang="pt-BR" dirty="0" smtClean="0">
                          <a:solidFill>
                            <a:schemeClr val="tx1"/>
                          </a:solidFill>
                        </a:rPr>
                        <a:t>29</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b="0" kern="1200" dirty="0" smtClean="0">
                          <a:solidFill>
                            <a:schemeClr val="dk1"/>
                          </a:solidFill>
                          <a:effectLst/>
                          <a:latin typeface="+mn-lt"/>
                          <a:ea typeface="+mn-ea"/>
                          <a:cs typeface="+mn-cs"/>
                        </a:rPr>
                        <a:t>Fluxo Alternativo C – Deletar cadastros existentes</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4968651"/>
                  </a:ext>
                </a:extLst>
              </a:tr>
            </a:tbl>
          </a:graphicData>
        </a:graphic>
      </p:graphicFrame>
    </p:spTree>
    <p:extLst>
      <p:ext uri="{BB962C8B-B14F-4D97-AF65-F5344CB8AC3E}">
        <p14:creationId xmlns:p14="http://schemas.microsoft.com/office/powerpoint/2010/main" val="1501747098"/>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49517" y="-4762"/>
            <a:ext cx="9692640" cy="1062853"/>
          </a:xfrm>
          <a:solidFill>
            <a:schemeClr val="bg1"/>
          </a:solidFill>
          <a:ln>
            <a:solidFill>
              <a:schemeClr val="bg1"/>
            </a:solidFill>
          </a:ln>
        </p:spPr>
        <p:txBody>
          <a:bodyPr/>
          <a:lstStyle/>
          <a:p>
            <a:r>
              <a:rPr lang="pt-BR" dirty="0"/>
              <a:t>Documento de Casos de Uso *</a:t>
            </a:r>
          </a:p>
        </p:txBody>
      </p:sp>
      <p:pic>
        <p:nvPicPr>
          <p:cNvPr id="6" name="Espaço Reservado para Conteúdo 5" descr="Diagrama de caso de uso.png"/>
          <p:cNvPicPr>
            <a:picLocks noGrp="1" noChangeAspect="1"/>
          </p:cNvPicPr>
          <p:nvPr>
            <p:ph idx="1"/>
          </p:nvPr>
        </p:nvPicPr>
        <p:blipFill>
          <a:blip r:embed="rId2" cstate="print"/>
          <a:stretch>
            <a:fillRect/>
          </a:stretch>
        </p:blipFill>
        <p:spPr>
          <a:xfrm>
            <a:off x="459185" y="966651"/>
            <a:ext cx="7376715" cy="5738949"/>
          </a:xfrm>
        </p:spPr>
      </p:pic>
      <p:pic>
        <p:nvPicPr>
          <p:cNvPr id="4" name="Imagem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
        <p:nvSpPr>
          <p:cNvPr id="5" name="CaixaDeTexto 4"/>
          <p:cNvSpPr txBox="1"/>
          <p:nvPr/>
        </p:nvSpPr>
        <p:spPr>
          <a:xfrm>
            <a:off x="7823200" y="6210300"/>
            <a:ext cx="3524020" cy="646331"/>
          </a:xfrm>
          <a:prstGeom prst="rect">
            <a:avLst/>
          </a:prstGeom>
          <a:noFill/>
        </p:spPr>
        <p:txBody>
          <a:bodyPr wrap="square" rtlCol="0">
            <a:spAutoFit/>
          </a:bodyPr>
          <a:lstStyle/>
          <a:p>
            <a:r>
              <a:rPr lang="pt-BR" dirty="0"/>
              <a:t>Quantidade de atores: 04 Quantidade de casos de uso: 25</a:t>
            </a:r>
          </a:p>
        </p:txBody>
      </p:sp>
    </p:spTree>
    <p:extLst>
      <p:ext uri="{BB962C8B-B14F-4D97-AF65-F5344CB8AC3E}">
        <p14:creationId xmlns:p14="http://schemas.microsoft.com/office/powerpoint/2010/main" val="1625695041"/>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72" y="69668"/>
            <a:ext cx="9692640" cy="1210492"/>
          </a:xfrm>
        </p:spPr>
        <p:txBody>
          <a:bodyPr>
            <a:normAutofit fontScale="90000"/>
          </a:bodyPr>
          <a:lstStyle/>
          <a:p>
            <a:r>
              <a:rPr lang="pt-BR" dirty="0"/>
              <a:t>Caso de Uso </a:t>
            </a:r>
            <a:r>
              <a:rPr lang="pt-BR" dirty="0" smtClean="0"/>
              <a:t>- Gerenciar </a:t>
            </a:r>
            <a:r>
              <a:rPr lang="pt-BR" dirty="0"/>
              <a:t>Órgãos e </a:t>
            </a:r>
            <a:r>
              <a:rPr lang="pt-BR" dirty="0" smtClean="0"/>
              <a:t>Colaboradores</a:t>
            </a:r>
            <a:endParaRPr lang="pt-BR" dirty="0"/>
          </a:p>
        </p:txBody>
      </p:sp>
      <p:graphicFrame>
        <p:nvGraphicFramePr>
          <p:cNvPr id="4" name="Tabela 3"/>
          <p:cNvGraphicFramePr>
            <a:graphicFrameLocks noGrp="1"/>
          </p:cNvGraphicFramePr>
          <p:nvPr>
            <p:extLst/>
          </p:nvPr>
        </p:nvGraphicFramePr>
        <p:xfrm>
          <a:off x="718455" y="1280160"/>
          <a:ext cx="9731830" cy="5334000"/>
        </p:xfrm>
        <a:graphic>
          <a:graphicData uri="http://schemas.openxmlformats.org/drawingml/2006/table">
            <a:tbl>
              <a:tblPr firstRow="1" bandRow="1">
                <a:tableStyleId>{5C22544A-7EE6-4342-B048-85BDC9FD1C3A}</a:tableStyleId>
              </a:tblPr>
              <a:tblGrid>
                <a:gridCol w="4865915">
                  <a:extLst>
                    <a:ext uri="{9D8B030D-6E8A-4147-A177-3AD203B41FA5}">
                      <a16:colId xmlns:a16="http://schemas.microsoft.com/office/drawing/2014/main" val="2772646873"/>
                    </a:ext>
                  </a:extLst>
                </a:gridCol>
                <a:gridCol w="4865915">
                  <a:extLst>
                    <a:ext uri="{9D8B030D-6E8A-4147-A177-3AD203B41FA5}">
                      <a16:colId xmlns:a16="http://schemas.microsoft.com/office/drawing/2014/main" val="824427298"/>
                    </a:ext>
                  </a:extLst>
                </a:gridCol>
              </a:tblGrid>
              <a:tr h="370840">
                <a:tc gridSpan="2">
                  <a:txBody>
                    <a:bodyPr/>
                    <a:lstStyle/>
                    <a:p>
                      <a:r>
                        <a:rPr lang="pt-BR" sz="1800" b="1" kern="1200" dirty="0">
                          <a:solidFill>
                            <a:schemeClr val="lt1"/>
                          </a:solidFill>
                          <a:effectLst/>
                          <a:latin typeface="+mn-lt"/>
                          <a:ea typeface="+mn-ea"/>
                          <a:cs typeface="+mn-cs"/>
                        </a:rPr>
                        <a:t>Nome do Caso de Uso: Gerenciar</a:t>
                      </a:r>
                      <a:r>
                        <a:rPr lang="pt-BR" sz="1800" b="1" kern="1200" baseline="0" dirty="0">
                          <a:solidFill>
                            <a:schemeClr val="lt1"/>
                          </a:solidFill>
                          <a:effectLst/>
                          <a:latin typeface="+mn-lt"/>
                          <a:ea typeface="+mn-ea"/>
                          <a:cs typeface="+mn-cs"/>
                        </a:rPr>
                        <a:t> Órgãos e Colaboradores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solidFill>
                      <a:schemeClr val="accent1">
                        <a:lumMod val="50000"/>
                      </a:schemeClr>
                    </a:solidFill>
                  </a:tcPr>
                </a:tc>
                <a:extLst>
                  <a:ext uri="{0D108BD9-81ED-4DB2-BD59-A6C34878D82A}">
                    <a16:rowId xmlns:a16="http://schemas.microsoft.com/office/drawing/2014/main" val="198701759"/>
                  </a:ext>
                </a:extLst>
              </a:tr>
              <a:tr h="370840">
                <a:tc>
                  <a:txBody>
                    <a:bodyPr/>
                    <a:lstStyle/>
                    <a:p>
                      <a:r>
                        <a:rPr lang="pt-BR" sz="1600" dirty="0"/>
                        <a:t>Breve descrição: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pt-BR" sz="1600" kern="1200" dirty="0">
                          <a:solidFill>
                            <a:schemeClr val="dk1"/>
                          </a:solidFill>
                          <a:effectLst/>
                          <a:latin typeface="+mn-lt"/>
                          <a:ea typeface="+mn-ea"/>
                          <a:cs typeface="+mn-cs"/>
                        </a:rPr>
                        <a:t>Este Caso de Uso deve ocorrer sempre que o método Gerenciador de órgãos e colaboradores forem selecionados.</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90324953"/>
                  </a:ext>
                </a:extLst>
              </a:tr>
              <a:tr h="370840">
                <a:tc>
                  <a:txBody>
                    <a:bodyPr/>
                    <a:lstStyle/>
                    <a:p>
                      <a:r>
                        <a:rPr lang="pt-BR" sz="1600" dirty="0"/>
                        <a:t>Ator principal: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pt-BR" sz="1600" dirty="0"/>
                        <a:t>Usuario administrativo.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50710177"/>
                  </a:ext>
                </a:extLst>
              </a:tr>
              <a:tr h="370840">
                <a:tc>
                  <a:txBody>
                    <a:bodyPr/>
                    <a:lstStyle/>
                    <a:p>
                      <a:r>
                        <a:rPr lang="pt-BR" sz="1600" dirty="0"/>
                        <a:t>Pré-condição: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pt-BR" sz="1600" dirty="0"/>
                        <a:t>O órgão tem que estar</a:t>
                      </a:r>
                      <a:r>
                        <a:rPr lang="pt-BR" sz="1600" baseline="0" dirty="0"/>
                        <a:t> </a:t>
                      </a:r>
                      <a:r>
                        <a:rPr lang="pt-BR" sz="1600" baseline="0" dirty="0" err="1"/>
                        <a:t>logado</a:t>
                      </a:r>
                      <a:r>
                        <a:rPr lang="pt-BR" sz="1600" baseline="0" dirty="0"/>
                        <a:t>.</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7714285"/>
                  </a:ext>
                </a:extLst>
              </a:tr>
              <a:tr h="370840">
                <a:tc gridSpan="2">
                  <a:txBody>
                    <a:bodyPr/>
                    <a:lstStyle/>
                    <a:p>
                      <a:pPr algn="ctr"/>
                      <a:r>
                        <a:rPr lang="pt-BR" b="1" dirty="0">
                          <a:solidFill>
                            <a:schemeClr val="bg1"/>
                          </a:solidFill>
                        </a:rPr>
                        <a:t>Fluxo Principal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3177210904"/>
                  </a:ext>
                </a:extLst>
              </a:tr>
              <a:tr h="370840">
                <a:tc>
                  <a:txBody>
                    <a:bodyPr/>
                    <a:lstStyle/>
                    <a:p>
                      <a:r>
                        <a:rPr lang="pt-BR" b="0" dirty="0">
                          <a:solidFill>
                            <a:schemeClr val="tx1"/>
                          </a:solidFill>
                        </a:rPr>
                        <a:t>Ações</a:t>
                      </a:r>
                      <a:r>
                        <a:rPr lang="pt-BR" b="0" baseline="0" dirty="0">
                          <a:solidFill>
                            <a:schemeClr val="tx1"/>
                          </a:solidFill>
                        </a:rPr>
                        <a:t> dos atores:</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a:solidFill>
                            <a:schemeClr val="tx1"/>
                          </a:solidFill>
                        </a:rPr>
                        <a:t>Ações do sistema: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3032349519"/>
                  </a:ext>
                </a:extLst>
              </a:tr>
              <a:tr h="370840">
                <a:tc>
                  <a:txBody>
                    <a:bodyPr/>
                    <a:lstStyle/>
                    <a:p>
                      <a:r>
                        <a:rPr lang="pt-BR" sz="1600" kern="1200" dirty="0">
                          <a:solidFill>
                            <a:schemeClr val="dk1"/>
                          </a:solidFill>
                          <a:effectLst/>
                          <a:latin typeface="+mn-lt"/>
                          <a:ea typeface="+mn-ea"/>
                          <a:cs typeface="+mn-cs"/>
                        </a:rPr>
                        <a:t>1. Clicar em “Órgãos e colaboradores” no menu de seleção.</a:t>
                      </a:r>
                      <a:endParaRPr lang="pt-BR"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600" kern="1200" dirty="0">
                          <a:solidFill>
                            <a:schemeClr val="dk1"/>
                          </a:solidFill>
                          <a:effectLst/>
                          <a:latin typeface="+mn-lt"/>
                          <a:ea typeface="+mn-ea"/>
                          <a:cs typeface="+mn-cs"/>
                        </a:rPr>
                        <a:t>2. Exibir a tabela com limite de 10 órgãos em cada pagina contendo as informações: nome, contato e e-mail. Logo embaixo dessa tabela tem uma paginação para que seja possível identificar em qual pagina você está. Na frente de cada listagem haverá um botão de editar e excluir. Também haverá um botão que permite cadastrar novos órgãos e um campo de texto que permite pesquisar um órgão. </a:t>
                      </a:r>
                      <a:endParaRPr lang="pt-BR"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48598638"/>
                  </a:ext>
                </a:extLst>
              </a:tr>
              <a:tr h="370840">
                <a:tc>
                  <a:txBody>
                    <a:bodyPr/>
                    <a:lstStyle/>
                    <a:p>
                      <a:r>
                        <a:rPr lang="pt-BR" sz="1600" kern="1200" dirty="0">
                          <a:solidFill>
                            <a:schemeClr val="dk1"/>
                          </a:solidFill>
                          <a:effectLst/>
                          <a:latin typeface="+mn-lt"/>
                          <a:ea typeface="+mn-ea"/>
                          <a:cs typeface="+mn-cs"/>
                        </a:rPr>
                        <a:t>3. Fim do Caso de Uso.</a:t>
                      </a:r>
                      <a:endParaRPr lang="pt-BR"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pt-BR"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90490844"/>
                  </a:ext>
                </a:extLst>
              </a:tr>
            </a:tbl>
          </a:graphicData>
        </a:graphic>
      </p:graphicFrame>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202917325"/>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72" y="69668"/>
            <a:ext cx="9692640" cy="1210492"/>
          </a:xfrm>
        </p:spPr>
        <p:txBody>
          <a:bodyPr>
            <a:normAutofit fontScale="90000"/>
          </a:bodyPr>
          <a:lstStyle/>
          <a:p>
            <a:r>
              <a:rPr lang="pt-BR" dirty="0"/>
              <a:t>Caso de Uso </a:t>
            </a:r>
            <a:r>
              <a:rPr lang="pt-BR" dirty="0" smtClean="0"/>
              <a:t>- Gerenciar </a:t>
            </a:r>
            <a:r>
              <a:rPr lang="pt-BR" dirty="0"/>
              <a:t>Órgãos e </a:t>
            </a:r>
            <a:r>
              <a:rPr lang="pt-BR" dirty="0" smtClean="0"/>
              <a:t>Colaboradores</a:t>
            </a:r>
            <a:endParaRPr lang="pt-BR" dirty="0"/>
          </a:p>
        </p:txBody>
      </p:sp>
      <p:graphicFrame>
        <p:nvGraphicFramePr>
          <p:cNvPr id="4" name="Tabela 3"/>
          <p:cNvGraphicFramePr>
            <a:graphicFrameLocks noGrp="1"/>
          </p:cNvGraphicFramePr>
          <p:nvPr>
            <p:extLst/>
          </p:nvPr>
        </p:nvGraphicFramePr>
        <p:xfrm>
          <a:off x="869164" y="1195931"/>
          <a:ext cx="9731830" cy="4958080"/>
        </p:xfrm>
        <a:graphic>
          <a:graphicData uri="http://schemas.openxmlformats.org/drawingml/2006/table">
            <a:tbl>
              <a:tblPr firstRow="1" bandRow="1">
                <a:tableStyleId>{5C22544A-7EE6-4342-B048-85BDC9FD1C3A}</a:tableStyleId>
              </a:tblPr>
              <a:tblGrid>
                <a:gridCol w="4865915">
                  <a:extLst>
                    <a:ext uri="{9D8B030D-6E8A-4147-A177-3AD203B41FA5}">
                      <a16:colId xmlns:a16="http://schemas.microsoft.com/office/drawing/2014/main" val="2772646873"/>
                    </a:ext>
                  </a:extLst>
                </a:gridCol>
                <a:gridCol w="4865915">
                  <a:extLst>
                    <a:ext uri="{9D8B030D-6E8A-4147-A177-3AD203B41FA5}">
                      <a16:colId xmlns:a16="http://schemas.microsoft.com/office/drawing/2014/main" val="824427298"/>
                    </a:ext>
                  </a:extLst>
                </a:gridCol>
              </a:tblGrid>
              <a:tr h="370840">
                <a:tc gridSpan="2">
                  <a:txBody>
                    <a:bodyPr/>
                    <a:lstStyle/>
                    <a:p>
                      <a:pPr algn="ctr"/>
                      <a:r>
                        <a:rPr lang="pt-BR" sz="1800" b="1" kern="1200" dirty="0">
                          <a:solidFill>
                            <a:schemeClr val="lt1"/>
                          </a:solidFill>
                          <a:effectLst/>
                          <a:latin typeface="+mn-lt"/>
                          <a:ea typeface="+mn-ea"/>
                          <a:cs typeface="+mn-cs"/>
                        </a:rPr>
                        <a:t>Fluxo</a:t>
                      </a:r>
                      <a:r>
                        <a:rPr lang="pt-BR" sz="1800" b="1" kern="1200" baseline="0" dirty="0">
                          <a:solidFill>
                            <a:schemeClr val="lt1"/>
                          </a:solidFill>
                          <a:effectLst/>
                          <a:latin typeface="+mn-lt"/>
                          <a:ea typeface="+mn-ea"/>
                          <a:cs typeface="+mn-cs"/>
                        </a:rPr>
                        <a:t> Alternativo A – Cadastrar Órgão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solidFill>
                      <a:schemeClr val="accent1">
                        <a:lumMod val="50000"/>
                      </a:schemeClr>
                    </a:solidFill>
                  </a:tcPr>
                </a:tc>
                <a:extLst>
                  <a:ext uri="{0D108BD9-81ED-4DB2-BD59-A6C34878D82A}">
                    <a16:rowId xmlns:a16="http://schemas.microsoft.com/office/drawing/2014/main" val="198701759"/>
                  </a:ext>
                </a:extLst>
              </a:tr>
              <a:tr h="370840">
                <a:tc>
                  <a:txBody>
                    <a:bodyPr/>
                    <a:lstStyle/>
                    <a:p>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pt-BR" sz="1800" kern="1200" dirty="0">
                          <a:solidFill>
                            <a:schemeClr val="dk1"/>
                          </a:solidFill>
                          <a:effectLst/>
                          <a:latin typeface="+mn-lt"/>
                          <a:ea typeface="+mn-ea"/>
                          <a:cs typeface="+mn-cs"/>
                        </a:rPr>
                        <a:t>3. Quando o usuário clicar em "Novo" o sistema executará o caso de uso “Cadastrar Órgãos e Colaboradores”.</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90324953"/>
                  </a:ext>
                </a:extLst>
              </a:tr>
              <a:tr h="370840">
                <a:tc>
                  <a:txBody>
                    <a:bodyPr/>
                    <a:lstStyle/>
                    <a:p>
                      <a:r>
                        <a:rPr lang="pt-BR" sz="1800" kern="1200" dirty="0">
                          <a:solidFill>
                            <a:schemeClr val="dk1"/>
                          </a:solidFill>
                          <a:effectLst/>
                          <a:latin typeface="+mn-lt"/>
                          <a:ea typeface="+mn-ea"/>
                          <a:cs typeface="+mn-cs"/>
                        </a:rPr>
                        <a:t>4. Retornar ao passo 3 do Fluxo Principal.</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50710177"/>
                  </a:ext>
                </a:extLst>
              </a:tr>
              <a:tr h="370840">
                <a:tc gridSpan="2">
                  <a:txBody>
                    <a:bodyPr/>
                    <a:lstStyle/>
                    <a:p>
                      <a:pPr algn="ctr"/>
                      <a:r>
                        <a:rPr lang="pt-BR" sz="1800" b="1" kern="1200" dirty="0">
                          <a:solidFill>
                            <a:schemeClr val="lt1"/>
                          </a:solidFill>
                          <a:effectLst/>
                          <a:latin typeface="+mn-lt"/>
                          <a:ea typeface="+mn-ea"/>
                          <a:cs typeface="+mn-cs"/>
                        </a:rPr>
                        <a:t>Fluxo</a:t>
                      </a:r>
                      <a:r>
                        <a:rPr lang="pt-BR" sz="1800" b="1" kern="1200" baseline="0" dirty="0">
                          <a:solidFill>
                            <a:schemeClr val="lt1"/>
                          </a:solidFill>
                          <a:effectLst/>
                          <a:latin typeface="+mn-lt"/>
                          <a:ea typeface="+mn-ea"/>
                          <a:cs typeface="+mn-cs"/>
                        </a:rPr>
                        <a:t> Alternativo B – Pesquisar Órgão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hMerge="1">
                  <a:txBody>
                    <a:bodyPr/>
                    <a:lstStyle/>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7714285"/>
                  </a:ext>
                </a:extLst>
              </a:tr>
              <a:tr h="370840">
                <a:tc>
                  <a:txBody>
                    <a:bodyPr/>
                    <a:lstStyle/>
                    <a:p>
                      <a:pPr algn="ctr"/>
                      <a:endParaRPr lang="pt-BR"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dirty="0">
                          <a:solidFill>
                            <a:schemeClr val="dk1"/>
                          </a:solidFill>
                          <a:effectLst/>
                          <a:latin typeface="+mn-lt"/>
                          <a:ea typeface="+mn-ea"/>
                          <a:cs typeface="+mn-cs"/>
                        </a:rPr>
                        <a:t>3.Quando o usuário digital no campo de texto "Procurar" o sistema executará o caso de uso “Pesquisar Órgãos e Colaboradores”.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450819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dirty="0">
                          <a:solidFill>
                            <a:schemeClr val="dk1"/>
                          </a:solidFill>
                          <a:effectLst/>
                          <a:latin typeface="+mn-lt"/>
                          <a:ea typeface="+mn-ea"/>
                          <a:cs typeface="+mn-cs"/>
                        </a:rPr>
                        <a:t>4. Retornar ao passo 3 do Fluxo Principal.</a:t>
                      </a:r>
                      <a:endParaRPr lang="pt-BR"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pt-BR"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48598638"/>
                  </a:ext>
                </a:extLst>
              </a:tr>
              <a:tr h="25105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b="1" kern="1200" baseline="0" dirty="0">
                          <a:solidFill>
                            <a:schemeClr val="lt1"/>
                          </a:solidFill>
                          <a:effectLst/>
                          <a:latin typeface="+mn-lt"/>
                          <a:ea typeface="+mn-ea"/>
                          <a:cs typeface="+mn-cs"/>
                        </a:rPr>
                        <a:t>Fluxo Alternativo C – Editar Órgão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1590490844"/>
                  </a:ext>
                </a:extLst>
              </a:tr>
              <a:tr h="2510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pt-BR" sz="1800" b="1" kern="1200" baseline="0" dirty="0">
                        <a:solidFill>
                          <a:schemeClr val="lt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dirty="0">
                          <a:solidFill>
                            <a:schemeClr val="dk1"/>
                          </a:solidFill>
                          <a:effectLst/>
                          <a:latin typeface="+mn-lt"/>
                          <a:ea typeface="+mn-ea"/>
                          <a:cs typeface="+mn-cs"/>
                        </a:rPr>
                        <a:t>3. Quando o usuário clicar em "Editar" o sistema executará o caso de uso “Editar Órgãos e Colaboradores”.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49171936"/>
                  </a:ext>
                </a:extLst>
              </a:tr>
              <a:tr h="2510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dirty="0">
                          <a:solidFill>
                            <a:schemeClr val="dk1"/>
                          </a:solidFill>
                          <a:effectLst/>
                          <a:latin typeface="+mn-lt"/>
                          <a:ea typeface="+mn-ea"/>
                          <a:cs typeface="+mn-cs"/>
                        </a:rPr>
                        <a:t>4. Retornar ao passo 3 do Fluxo Principal.</a:t>
                      </a:r>
                      <a:endParaRPr lang="pt-BR"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sz="180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69879179"/>
                  </a:ext>
                </a:extLst>
              </a:tr>
            </a:tbl>
          </a:graphicData>
        </a:graphic>
      </p:graphicFrame>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3310849713"/>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72" y="69668"/>
            <a:ext cx="9692640" cy="1210492"/>
          </a:xfrm>
        </p:spPr>
        <p:txBody>
          <a:bodyPr>
            <a:normAutofit fontScale="90000"/>
          </a:bodyPr>
          <a:lstStyle/>
          <a:p>
            <a:r>
              <a:rPr lang="pt-BR" dirty="0"/>
              <a:t>Caso de Uso </a:t>
            </a:r>
            <a:r>
              <a:rPr lang="pt-BR" dirty="0" smtClean="0"/>
              <a:t>- Gerenciar </a:t>
            </a:r>
            <a:r>
              <a:rPr lang="pt-BR" dirty="0"/>
              <a:t>Órgãos e </a:t>
            </a:r>
            <a:r>
              <a:rPr lang="pt-BR" dirty="0" smtClean="0"/>
              <a:t>Colaboradores</a:t>
            </a:r>
            <a:endParaRPr lang="pt-BR" dirty="0"/>
          </a:p>
        </p:txBody>
      </p:sp>
      <p:graphicFrame>
        <p:nvGraphicFramePr>
          <p:cNvPr id="4" name="Tabela 3"/>
          <p:cNvGraphicFramePr>
            <a:graphicFrameLocks noGrp="1"/>
          </p:cNvGraphicFramePr>
          <p:nvPr>
            <p:extLst/>
          </p:nvPr>
        </p:nvGraphicFramePr>
        <p:xfrm>
          <a:off x="839667" y="2143105"/>
          <a:ext cx="9731830" cy="2663066"/>
        </p:xfrm>
        <a:graphic>
          <a:graphicData uri="http://schemas.openxmlformats.org/drawingml/2006/table">
            <a:tbl>
              <a:tblPr firstRow="1" bandRow="1">
                <a:tableStyleId>{5C22544A-7EE6-4342-B048-85BDC9FD1C3A}</a:tableStyleId>
              </a:tblPr>
              <a:tblGrid>
                <a:gridCol w="4865915">
                  <a:extLst>
                    <a:ext uri="{9D8B030D-6E8A-4147-A177-3AD203B41FA5}">
                      <a16:colId xmlns:a16="http://schemas.microsoft.com/office/drawing/2014/main" val="2772646873"/>
                    </a:ext>
                  </a:extLst>
                </a:gridCol>
                <a:gridCol w="4865915">
                  <a:extLst>
                    <a:ext uri="{9D8B030D-6E8A-4147-A177-3AD203B41FA5}">
                      <a16:colId xmlns:a16="http://schemas.microsoft.com/office/drawing/2014/main" val="824427298"/>
                    </a:ext>
                  </a:extLst>
                </a:gridCol>
              </a:tblGrid>
              <a:tr h="0">
                <a:tc gridSpan="2">
                  <a:txBody>
                    <a:bodyPr/>
                    <a:lstStyle/>
                    <a:p>
                      <a:pPr algn="ctr"/>
                      <a:r>
                        <a:rPr lang="pt-BR" sz="1800" b="1" kern="1200" dirty="0">
                          <a:solidFill>
                            <a:schemeClr val="lt1"/>
                          </a:solidFill>
                          <a:effectLst/>
                          <a:latin typeface="+mn-lt"/>
                          <a:ea typeface="+mn-ea"/>
                          <a:cs typeface="+mn-cs"/>
                        </a:rPr>
                        <a:t>Fluxo</a:t>
                      </a:r>
                      <a:r>
                        <a:rPr lang="pt-BR" sz="1800" b="1" kern="1200" baseline="0" dirty="0">
                          <a:solidFill>
                            <a:schemeClr val="lt1"/>
                          </a:solidFill>
                          <a:effectLst/>
                          <a:latin typeface="+mn-lt"/>
                          <a:ea typeface="+mn-ea"/>
                          <a:cs typeface="+mn-cs"/>
                        </a:rPr>
                        <a:t> Alternativo D – Excluir Órgão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solidFill>
                      <a:schemeClr val="accent1">
                        <a:lumMod val="50000"/>
                      </a:schemeClr>
                    </a:solidFill>
                  </a:tcPr>
                </a:tc>
                <a:extLst>
                  <a:ext uri="{0D108BD9-81ED-4DB2-BD59-A6C34878D82A}">
                    <a16:rowId xmlns:a16="http://schemas.microsoft.com/office/drawing/2014/main" val="198701759"/>
                  </a:ext>
                </a:extLst>
              </a:tr>
              <a:tr h="370840">
                <a:tc>
                  <a:txBody>
                    <a:bodyPr/>
                    <a:lstStyle/>
                    <a:p>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pt-BR" sz="1800" kern="1200" dirty="0">
                          <a:solidFill>
                            <a:schemeClr val="dk1"/>
                          </a:solidFill>
                          <a:effectLst/>
                          <a:latin typeface="+mn-lt"/>
                          <a:ea typeface="+mn-ea"/>
                          <a:cs typeface="+mn-cs"/>
                        </a:rPr>
                        <a:t>3. Quando o usuário clicar em "Excluir" o sistema executará o caso de uso “Excluir Órgãos e Colaboradores”.</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90324953"/>
                  </a:ext>
                </a:extLst>
              </a:tr>
              <a:tr h="468506">
                <a:tc>
                  <a:txBody>
                    <a:bodyPr/>
                    <a:lstStyle/>
                    <a:p>
                      <a:r>
                        <a:rPr lang="pt-BR" sz="1800" kern="1200" dirty="0">
                          <a:solidFill>
                            <a:schemeClr val="dk1"/>
                          </a:solidFill>
                          <a:effectLst/>
                          <a:latin typeface="+mn-lt"/>
                          <a:ea typeface="+mn-ea"/>
                          <a:cs typeface="+mn-cs"/>
                        </a:rPr>
                        <a:t>4. Retornar ao passo 3 do Fluxo Principal.</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5071017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b="1" kern="1200" dirty="0">
                          <a:solidFill>
                            <a:schemeClr val="dk1"/>
                          </a:solidFill>
                          <a:effectLst/>
                          <a:latin typeface="+mn-lt"/>
                          <a:ea typeface="+mn-ea"/>
                          <a:cs typeface="+mn-cs"/>
                        </a:rPr>
                        <a:t>Regras de Negócio:</a:t>
                      </a:r>
                      <a:endParaRPr lang="pt-BR" sz="1600" dirty="0"/>
                    </a:p>
                    <a:p>
                      <a:pPr algn="ctr"/>
                      <a:endParaRPr lang="pt-BR"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hangingPunct="0"/>
                      <a:r>
                        <a:rPr lang="pt-BR" sz="1800" kern="1200" dirty="0">
                          <a:solidFill>
                            <a:schemeClr val="dk1"/>
                          </a:solidFill>
                          <a:effectLst/>
                          <a:latin typeface="+mn-lt"/>
                          <a:ea typeface="+mn-ea"/>
                          <a:cs typeface="+mn-cs"/>
                        </a:rPr>
                        <a:t>Regra01: Os campos Nome, Contato e E-mail são obrigatórios.</a:t>
                      </a:r>
                    </a:p>
                    <a:p>
                      <a:r>
                        <a:rPr lang="pt-BR" sz="1800" kern="1200" dirty="0">
                          <a:solidFill>
                            <a:schemeClr val="dk1"/>
                          </a:solidFill>
                          <a:effectLst/>
                          <a:latin typeface="+mn-lt"/>
                          <a:ea typeface="+mn-ea"/>
                          <a:cs typeface="+mn-cs"/>
                        </a:rPr>
                        <a:t>Regra02: O campo "E-mail" deve ser único.</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4508196"/>
                  </a:ext>
                </a:extLst>
              </a:tr>
            </a:tbl>
          </a:graphicData>
        </a:graphic>
      </p:graphicFrame>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
        <p:nvSpPr>
          <p:cNvPr id="3" name="Retângulo 2"/>
          <p:cNvSpPr/>
          <p:nvPr/>
        </p:nvSpPr>
        <p:spPr>
          <a:xfrm>
            <a:off x="7871617" y="6198549"/>
            <a:ext cx="3092513" cy="369332"/>
          </a:xfrm>
          <a:prstGeom prst="rect">
            <a:avLst/>
          </a:prstGeom>
        </p:spPr>
        <p:txBody>
          <a:bodyPr wrap="none">
            <a:spAutoFit/>
          </a:bodyPr>
          <a:lstStyle/>
          <a:p>
            <a:r>
              <a:rPr lang="pt-BR" dirty="0"/>
              <a:t>Quantidade de cenários: 05</a:t>
            </a:r>
          </a:p>
        </p:txBody>
      </p:sp>
    </p:spTree>
    <p:extLst>
      <p:ext uri="{BB962C8B-B14F-4D97-AF65-F5344CB8AC3E}">
        <p14:creationId xmlns:p14="http://schemas.microsoft.com/office/powerpoint/2010/main" val="1689445627"/>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Caso de Uso </a:t>
            </a:r>
            <a:r>
              <a:rPr lang="pt-BR" dirty="0" smtClean="0"/>
              <a:t>- Gerenciar </a:t>
            </a:r>
            <a:r>
              <a:rPr lang="pt-BR" dirty="0"/>
              <a:t>Órgãos e </a:t>
            </a:r>
            <a:r>
              <a:rPr lang="pt-BR" dirty="0" smtClean="0"/>
              <a:t>Colaboradore</a:t>
            </a:r>
            <a:endParaRPr lang="pt-BR" dirty="0"/>
          </a:p>
        </p:txBody>
      </p:sp>
      <p:pic>
        <p:nvPicPr>
          <p:cNvPr id="5" name="Espaço Reservado para Conteúdo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8534" y="1828800"/>
            <a:ext cx="6678897" cy="5009174"/>
          </a:xfrm>
        </p:spPr>
      </p:pic>
      <p:pic>
        <p:nvPicPr>
          <p:cNvPr id="4" name="Imagem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155262537"/>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Caso de Uso </a:t>
            </a:r>
            <a:r>
              <a:rPr lang="pt-BR" dirty="0" smtClean="0"/>
              <a:t>- Gerenciamento </a:t>
            </a:r>
            <a:r>
              <a:rPr lang="pt-BR" dirty="0"/>
              <a:t>de Alertas (Usuário</a:t>
            </a:r>
            <a:r>
              <a:rPr lang="pt-BR" dirty="0" smtClean="0"/>
              <a:t>)</a:t>
            </a:r>
            <a:endParaRPr lang="pt-BR" dirty="0"/>
          </a:p>
        </p:txBody>
      </p:sp>
      <p:graphicFrame>
        <p:nvGraphicFramePr>
          <p:cNvPr id="6" name="Tabela 5"/>
          <p:cNvGraphicFramePr>
            <a:graphicFrameLocks noGrp="1"/>
          </p:cNvGraphicFramePr>
          <p:nvPr>
            <p:extLst/>
          </p:nvPr>
        </p:nvGraphicFramePr>
        <p:xfrm>
          <a:off x="763272" y="2743200"/>
          <a:ext cx="9646821" cy="1747520"/>
        </p:xfrm>
        <a:graphic>
          <a:graphicData uri="http://schemas.openxmlformats.org/drawingml/2006/table">
            <a:tbl>
              <a:tblPr firstRow="1" bandRow="1">
                <a:tableStyleId>{5C22544A-7EE6-4342-B048-85BDC9FD1C3A}</a:tableStyleId>
              </a:tblPr>
              <a:tblGrid>
                <a:gridCol w="4848476">
                  <a:extLst>
                    <a:ext uri="{9D8B030D-6E8A-4147-A177-3AD203B41FA5}">
                      <a16:colId xmlns:a16="http://schemas.microsoft.com/office/drawing/2014/main" val="2772646873"/>
                    </a:ext>
                  </a:extLst>
                </a:gridCol>
                <a:gridCol w="4798345">
                  <a:extLst>
                    <a:ext uri="{9D8B030D-6E8A-4147-A177-3AD203B41FA5}">
                      <a16:colId xmlns:a16="http://schemas.microsoft.com/office/drawing/2014/main" val="824427298"/>
                    </a:ext>
                  </a:extLst>
                </a:gridCol>
              </a:tblGrid>
              <a:tr h="354110">
                <a:tc gridSpan="2">
                  <a:txBody>
                    <a:bodyPr/>
                    <a:lstStyle/>
                    <a:p>
                      <a:r>
                        <a:rPr lang="pt-BR" sz="1800" b="1" kern="1200" dirty="0">
                          <a:solidFill>
                            <a:schemeClr val="lt1"/>
                          </a:solidFill>
                          <a:effectLst/>
                          <a:latin typeface="+mn-lt"/>
                          <a:ea typeface="+mn-ea"/>
                          <a:cs typeface="+mn-cs"/>
                        </a:rPr>
                        <a:t>Nome do Caso de Uso: Gerenciamento de Alertas</a:t>
                      </a:r>
                      <a:r>
                        <a:rPr lang="pt-BR" sz="1800" b="1" kern="1200" baseline="0" dirty="0">
                          <a:solidFill>
                            <a:schemeClr val="lt1"/>
                          </a:solidFill>
                          <a:effectLst/>
                          <a:latin typeface="+mn-lt"/>
                          <a:ea typeface="+mn-ea"/>
                          <a:cs typeface="+mn-cs"/>
                        </a:rPr>
                        <a:t> (Usuário)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solidFill>
                      <a:schemeClr val="accent1">
                        <a:lumMod val="50000"/>
                      </a:schemeClr>
                    </a:solidFill>
                  </a:tcPr>
                </a:tc>
                <a:extLst>
                  <a:ext uri="{0D108BD9-81ED-4DB2-BD59-A6C34878D82A}">
                    <a16:rowId xmlns:a16="http://schemas.microsoft.com/office/drawing/2014/main" val="198701759"/>
                  </a:ext>
                </a:extLst>
              </a:tr>
              <a:tr h="370840">
                <a:tc>
                  <a:txBody>
                    <a:bodyPr/>
                    <a:lstStyle/>
                    <a:p>
                      <a:r>
                        <a:rPr lang="pt-BR" sz="1600" dirty="0"/>
                        <a:t>Breve descrição: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pt-BR" sz="1800" kern="1200" dirty="0">
                          <a:solidFill>
                            <a:schemeClr val="dk1"/>
                          </a:solidFill>
                          <a:effectLst/>
                          <a:latin typeface="+mn-lt"/>
                          <a:ea typeface="+mn-ea"/>
                          <a:cs typeface="+mn-cs"/>
                        </a:rPr>
                        <a:t>Este Caso de Uso deve ocorrer sempre que o método Gerenciar Alertas for selecionado.</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90324953"/>
                  </a:ext>
                </a:extLst>
              </a:tr>
              <a:tr h="370840">
                <a:tc>
                  <a:txBody>
                    <a:bodyPr/>
                    <a:lstStyle/>
                    <a:p>
                      <a:r>
                        <a:rPr lang="pt-BR" sz="1600" dirty="0"/>
                        <a:t>Ator principal: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pt-BR" sz="1800" kern="1200" dirty="0">
                          <a:solidFill>
                            <a:schemeClr val="dk1"/>
                          </a:solidFill>
                          <a:effectLst/>
                          <a:latin typeface="+mn-lt"/>
                          <a:ea typeface="+mn-ea"/>
                          <a:cs typeface="+mn-cs"/>
                        </a:rPr>
                        <a:t>Usuário Logado.</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50710177"/>
                  </a:ext>
                </a:extLst>
              </a:tr>
              <a:tr h="370840">
                <a:tc>
                  <a:txBody>
                    <a:bodyPr/>
                    <a:lstStyle/>
                    <a:p>
                      <a:r>
                        <a:rPr lang="pt-BR" sz="1600" dirty="0"/>
                        <a:t>Pré-condição: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pt-BR" sz="1800" kern="1200" dirty="0">
                          <a:solidFill>
                            <a:schemeClr val="dk1"/>
                          </a:solidFill>
                          <a:effectLst/>
                          <a:latin typeface="+mn-lt"/>
                          <a:ea typeface="+mn-ea"/>
                          <a:cs typeface="+mn-cs"/>
                        </a:rPr>
                        <a:t>O usuário tem que estar </a:t>
                      </a:r>
                      <a:r>
                        <a:rPr lang="pt-BR" sz="1800" kern="1200" dirty="0" err="1">
                          <a:solidFill>
                            <a:schemeClr val="dk1"/>
                          </a:solidFill>
                          <a:effectLst/>
                          <a:latin typeface="+mn-lt"/>
                          <a:ea typeface="+mn-ea"/>
                          <a:cs typeface="+mn-cs"/>
                        </a:rPr>
                        <a:t>logado</a:t>
                      </a:r>
                      <a:r>
                        <a:rPr lang="pt-BR" sz="1800" kern="1200" dirty="0">
                          <a:solidFill>
                            <a:schemeClr val="dk1"/>
                          </a:solidFill>
                          <a:effectLst/>
                          <a:latin typeface="+mn-lt"/>
                          <a:ea typeface="+mn-ea"/>
                          <a:cs typeface="+mn-cs"/>
                        </a:rPr>
                        <a:t>.</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7714285"/>
                  </a:ext>
                </a:extLst>
              </a:tr>
            </a:tbl>
          </a:graphicData>
        </a:graphic>
      </p:graphicFrame>
    </p:spTree>
    <p:extLst>
      <p:ext uri="{BB962C8B-B14F-4D97-AF65-F5344CB8AC3E}">
        <p14:creationId xmlns:p14="http://schemas.microsoft.com/office/powerpoint/2010/main" val="1563815489"/>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Caso de </a:t>
            </a:r>
            <a:r>
              <a:rPr lang="pt-BR" dirty="0" smtClean="0"/>
              <a:t>Uso - Gerenciamento </a:t>
            </a:r>
            <a:r>
              <a:rPr lang="pt-BR" dirty="0"/>
              <a:t>de Alertas (</a:t>
            </a:r>
            <a:r>
              <a:rPr lang="pt-BR" dirty="0" smtClean="0"/>
              <a:t>Usuário)</a:t>
            </a:r>
            <a:endParaRPr lang="pt-BR" dirty="0"/>
          </a:p>
        </p:txBody>
      </p:sp>
      <p:graphicFrame>
        <p:nvGraphicFramePr>
          <p:cNvPr id="6" name="Tabela 5"/>
          <p:cNvGraphicFramePr>
            <a:graphicFrameLocks noGrp="1"/>
          </p:cNvGraphicFramePr>
          <p:nvPr>
            <p:extLst/>
          </p:nvPr>
        </p:nvGraphicFramePr>
        <p:xfrm>
          <a:off x="939118" y="2043012"/>
          <a:ext cx="9646821" cy="3775763"/>
        </p:xfrm>
        <a:graphic>
          <a:graphicData uri="http://schemas.openxmlformats.org/drawingml/2006/table">
            <a:tbl>
              <a:tblPr firstRow="1" bandRow="1">
                <a:tableStyleId>{5C22544A-7EE6-4342-B048-85BDC9FD1C3A}</a:tableStyleId>
              </a:tblPr>
              <a:tblGrid>
                <a:gridCol w="4848476">
                  <a:extLst>
                    <a:ext uri="{9D8B030D-6E8A-4147-A177-3AD203B41FA5}">
                      <a16:colId xmlns:a16="http://schemas.microsoft.com/office/drawing/2014/main" val="2772646873"/>
                    </a:ext>
                  </a:extLst>
                </a:gridCol>
                <a:gridCol w="4798345">
                  <a:extLst>
                    <a:ext uri="{9D8B030D-6E8A-4147-A177-3AD203B41FA5}">
                      <a16:colId xmlns:a16="http://schemas.microsoft.com/office/drawing/2014/main" val="824427298"/>
                    </a:ext>
                  </a:extLst>
                </a:gridCol>
              </a:tblGrid>
              <a:tr h="402713">
                <a:tc gridSpan="2">
                  <a:txBody>
                    <a:bodyPr/>
                    <a:lstStyle/>
                    <a:p>
                      <a:pPr algn="ctr"/>
                      <a:r>
                        <a:rPr lang="pt-BR" b="1" dirty="0">
                          <a:solidFill>
                            <a:schemeClr val="bg1"/>
                          </a:solidFill>
                        </a:rPr>
                        <a:t>Fluxo Principal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3177210904"/>
                  </a:ext>
                </a:extLst>
              </a:tr>
              <a:tr h="402713">
                <a:tc>
                  <a:txBody>
                    <a:bodyPr/>
                    <a:lstStyle/>
                    <a:p>
                      <a:r>
                        <a:rPr lang="pt-BR" b="0" dirty="0">
                          <a:solidFill>
                            <a:schemeClr val="tx1"/>
                          </a:solidFill>
                        </a:rPr>
                        <a:t>Ações</a:t>
                      </a:r>
                      <a:r>
                        <a:rPr lang="pt-BR" b="0" baseline="0" dirty="0">
                          <a:solidFill>
                            <a:schemeClr val="tx1"/>
                          </a:solidFill>
                        </a:rPr>
                        <a:t> dos atores:</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a:solidFill>
                            <a:schemeClr val="tx1"/>
                          </a:solidFill>
                        </a:rPr>
                        <a:t>Ações do sistema: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3032349519"/>
                  </a:ext>
                </a:extLst>
              </a:tr>
              <a:tr h="2567624">
                <a:tc>
                  <a:txBody>
                    <a:bodyPr/>
                    <a:lstStyle/>
                    <a:p>
                      <a:r>
                        <a:rPr lang="pt-BR" sz="1800" kern="1200" dirty="0">
                          <a:solidFill>
                            <a:schemeClr val="dk1"/>
                          </a:solidFill>
                          <a:effectLst/>
                          <a:latin typeface="+mn-lt"/>
                          <a:ea typeface="+mn-ea"/>
                          <a:cs typeface="+mn-cs"/>
                        </a:rPr>
                        <a:t>1. Clicar em “Alertas enviados” no menu de ferramentas.</a:t>
                      </a:r>
                      <a:endParaRPr lang="pt-BR"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hangingPunct="0"/>
                      <a:r>
                        <a:rPr lang="pt-BR" sz="1800" kern="1200" dirty="0">
                          <a:solidFill>
                            <a:schemeClr val="dk1"/>
                          </a:solidFill>
                          <a:effectLst/>
                          <a:latin typeface="+mn-lt"/>
                          <a:ea typeface="+mn-ea"/>
                          <a:cs typeface="+mn-cs"/>
                        </a:rPr>
                        <a:t>2. Exibir a tela “Listagem de alertas”, para criação, acompanhamento de checagem do administrador e opção de exclusão e alteração. . Com os campos:</a:t>
                      </a:r>
                    </a:p>
                    <a:p>
                      <a:pPr hangingPunct="0"/>
                      <a:r>
                        <a:rPr lang="pt-BR" sz="1800" kern="1200" dirty="0">
                          <a:solidFill>
                            <a:schemeClr val="dk1"/>
                          </a:solidFill>
                          <a:effectLst/>
                          <a:latin typeface="+mn-lt"/>
                          <a:ea typeface="+mn-ea"/>
                          <a:cs typeface="+mn-cs"/>
                        </a:rPr>
                        <a:t>- Status;</a:t>
                      </a:r>
                    </a:p>
                    <a:p>
                      <a:pPr hangingPunct="0"/>
                      <a:r>
                        <a:rPr lang="pt-BR" sz="1800" kern="1200" dirty="0">
                          <a:solidFill>
                            <a:schemeClr val="dk1"/>
                          </a:solidFill>
                          <a:effectLst/>
                          <a:latin typeface="+mn-lt"/>
                          <a:ea typeface="+mn-ea"/>
                          <a:cs typeface="+mn-cs"/>
                        </a:rPr>
                        <a:t>- Data;</a:t>
                      </a:r>
                    </a:p>
                    <a:p>
                      <a:pPr hangingPunct="0"/>
                      <a:r>
                        <a:rPr lang="pt-BR" sz="1800" kern="1200" dirty="0">
                          <a:solidFill>
                            <a:schemeClr val="dk1"/>
                          </a:solidFill>
                          <a:effectLst/>
                          <a:latin typeface="+mn-lt"/>
                          <a:ea typeface="+mn-ea"/>
                          <a:cs typeface="+mn-cs"/>
                        </a:rPr>
                        <a:t>- Horário;</a:t>
                      </a:r>
                    </a:p>
                    <a:p>
                      <a:pPr hangingPunct="0"/>
                      <a:r>
                        <a:rPr lang="pt-BR" sz="1800" kern="1200" dirty="0">
                          <a:solidFill>
                            <a:schemeClr val="dk1"/>
                          </a:solidFill>
                          <a:effectLst/>
                          <a:latin typeface="+mn-lt"/>
                          <a:ea typeface="+mn-ea"/>
                          <a:cs typeface="+mn-cs"/>
                        </a:rPr>
                        <a:t>- Cidade;</a:t>
                      </a:r>
                    </a:p>
                    <a:p>
                      <a:r>
                        <a:rPr lang="pt-BR" sz="1800" kern="1200" dirty="0">
                          <a:solidFill>
                            <a:schemeClr val="dk1"/>
                          </a:solidFill>
                          <a:effectLst/>
                          <a:latin typeface="+mn-lt"/>
                          <a:ea typeface="+mn-ea"/>
                          <a:cs typeface="+mn-cs"/>
                        </a:rPr>
                        <a:t>- Alerta.</a:t>
                      </a:r>
                      <a:endParaRPr lang="pt-BR"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48598638"/>
                  </a:ext>
                </a:extLst>
              </a:tr>
              <a:tr h="402713">
                <a:tc>
                  <a:txBody>
                    <a:bodyPr/>
                    <a:lstStyle/>
                    <a:p>
                      <a:endParaRPr lang="pt-BR"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dk1"/>
                          </a:solidFill>
                          <a:effectLst/>
                          <a:latin typeface="+mn-lt"/>
                          <a:ea typeface="+mn-ea"/>
                          <a:cs typeface="+mn-cs"/>
                        </a:rPr>
                        <a:t>3. Fim do Caso de Uso.</a:t>
                      </a:r>
                      <a:endParaRPr lang="pt-BR"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90490844"/>
                  </a:ext>
                </a:extLst>
              </a:tr>
            </a:tbl>
          </a:graphicData>
        </a:graphic>
      </p:graphicFrame>
    </p:spTree>
    <p:extLst>
      <p:ext uri="{BB962C8B-B14F-4D97-AF65-F5344CB8AC3E}">
        <p14:creationId xmlns:p14="http://schemas.microsoft.com/office/powerpoint/2010/main" val="3124550399"/>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Caso de Uso </a:t>
            </a:r>
            <a:r>
              <a:rPr lang="pt-BR" dirty="0" smtClean="0"/>
              <a:t>- Gerenciamento </a:t>
            </a:r>
            <a:r>
              <a:rPr lang="pt-BR" dirty="0"/>
              <a:t>de Alertas (</a:t>
            </a:r>
            <a:r>
              <a:rPr lang="pt-BR" dirty="0" smtClean="0"/>
              <a:t>Usuário)</a:t>
            </a:r>
            <a:endParaRPr lang="pt-BR" dirty="0"/>
          </a:p>
        </p:txBody>
      </p:sp>
      <p:graphicFrame>
        <p:nvGraphicFramePr>
          <p:cNvPr id="6" name="Tabela 5"/>
          <p:cNvGraphicFramePr>
            <a:graphicFrameLocks noGrp="1"/>
          </p:cNvGraphicFramePr>
          <p:nvPr>
            <p:extLst/>
          </p:nvPr>
        </p:nvGraphicFramePr>
        <p:xfrm>
          <a:off x="939118" y="2043012"/>
          <a:ext cx="9646821" cy="3842365"/>
        </p:xfrm>
        <a:graphic>
          <a:graphicData uri="http://schemas.openxmlformats.org/drawingml/2006/table">
            <a:tbl>
              <a:tblPr firstRow="1" bandRow="1">
                <a:tableStyleId>{5C22544A-7EE6-4342-B048-85BDC9FD1C3A}</a:tableStyleId>
              </a:tblPr>
              <a:tblGrid>
                <a:gridCol w="4848476">
                  <a:extLst>
                    <a:ext uri="{9D8B030D-6E8A-4147-A177-3AD203B41FA5}">
                      <a16:colId xmlns:a16="http://schemas.microsoft.com/office/drawing/2014/main" val="2772646873"/>
                    </a:ext>
                  </a:extLst>
                </a:gridCol>
                <a:gridCol w="4798345">
                  <a:extLst>
                    <a:ext uri="{9D8B030D-6E8A-4147-A177-3AD203B41FA5}">
                      <a16:colId xmlns:a16="http://schemas.microsoft.com/office/drawing/2014/main" val="824427298"/>
                    </a:ext>
                  </a:extLst>
                </a:gridCol>
              </a:tblGrid>
              <a:tr h="402713">
                <a:tc gridSpan="2">
                  <a:txBody>
                    <a:bodyPr/>
                    <a:lstStyle/>
                    <a:p>
                      <a:pPr algn="ctr"/>
                      <a:r>
                        <a:rPr lang="pt-BR" b="1" dirty="0">
                          <a:solidFill>
                            <a:schemeClr val="bg1"/>
                          </a:solidFill>
                        </a:rPr>
                        <a:t>Fluxo Alternativo</a:t>
                      </a:r>
                      <a:r>
                        <a:rPr lang="pt-BR" b="1" baseline="0" dirty="0">
                          <a:solidFill>
                            <a:schemeClr val="bg1"/>
                          </a:solidFill>
                        </a:rPr>
                        <a:t> A – Enviar Alerta</a:t>
                      </a:r>
                      <a:endParaRPr lang="pt-BR"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3177210904"/>
                  </a:ext>
                </a:extLst>
              </a:tr>
              <a:tr h="402713">
                <a:tc>
                  <a:txBody>
                    <a:bodyPr/>
                    <a:lstStyle/>
                    <a:p>
                      <a:r>
                        <a:rPr lang="pt-BR" b="0" dirty="0">
                          <a:solidFill>
                            <a:schemeClr val="tx1"/>
                          </a:solidFill>
                        </a:rPr>
                        <a:t>Ações</a:t>
                      </a:r>
                      <a:r>
                        <a:rPr lang="pt-BR" b="0" baseline="0" dirty="0">
                          <a:solidFill>
                            <a:schemeClr val="tx1"/>
                          </a:solidFill>
                        </a:rPr>
                        <a:t> dos atores:</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a:solidFill>
                            <a:schemeClr val="tx1"/>
                          </a:solidFill>
                        </a:rPr>
                        <a:t>Ações do sistema: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3032349519"/>
                  </a:ext>
                </a:extLst>
              </a:tr>
              <a:tr h="422300">
                <a:tc>
                  <a:txBody>
                    <a:bodyPr/>
                    <a:lstStyle/>
                    <a:p>
                      <a:endParaRPr lang="pt-BR"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hangingPunct="0"/>
                      <a:r>
                        <a:rPr lang="pt-BR" sz="1800" kern="1200" dirty="0">
                          <a:solidFill>
                            <a:schemeClr val="dk1"/>
                          </a:solidFill>
                          <a:effectLst/>
                          <a:latin typeface="+mn-lt"/>
                          <a:ea typeface="+mn-ea"/>
                          <a:cs typeface="+mn-cs"/>
                        </a:rPr>
                        <a:t>3. Quando o usuário clicar em "Enviar" o sistema executará o caso de uso “Enviar Alerta do Usuário”.</a:t>
                      </a:r>
                      <a:endParaRPr lang="pt-BR"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48598638"/>
                  </a:ext>
                </a:extLst>
              </a:tr>
              <a:tr h="402713">
                <a:tc>
                  <a:txBody>
                    <a:bodyPr/>
                    <a:lstStyle/>
                    <a:p>
                      <a:r>
                        <a:rPr lang="pt-BR" sz="1600" kern="1200" dirty="0">
                          <a:solidFill>
                            <a:schemeClr val="dk1"/>
                          </a:solidFill>
                          <a:effectLst/>
                          <a:latin typeface="+mn-lt"/>
                          <a:ea typeface="+mn-ea"/>
                          <a:cs typeface="+mn-cs"/>
                        </a:rPr>
                        <a:t>4. Retornar ao passo 3 do Fluxo Principal</a:t>
                      </a:r>
                      <a:endParaRPr lang="pt-BR"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effectLst/>
                          <a:latin typeface="+mn-lt"/>
                          <a:ea typeface="+mn-ea"/>
                          <a:cs typeface="+mn-cs"/>
                        </a:rPr>
                        <a:t>.</a:t>
                      </a:r>
                      <a:endParaRPr lang="pt-BR"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90490844"/>
                  </a:ext>
                </a:extLst>
              </a:tr>
              <a:tr h="402713">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1" dirty="0">
                          <a:solidFill>
                            <a:schemeClr val="bg1"/>
                          </a:solidFill>
                        </a:rPr>
                        <a:t>Fluxo Alternativo</a:t>
                      </a:r>
                      <a:r>
                        <a:rPr lang="pt-BR" sz="1600" b="1" baseline="0" dirty="0">
                          <a:solidFill>
                            <a:schemeClr val="bg1"/>
                          </a:solidFill>
                        </a:rPr>
                        <a:t> B  – Editar Alerta</a:t>
                      </a:r>
                      <a:endParaRPr lang="pt-BR" sz="16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9722542"/>
                  </a:ext>
                </a:extLst>
              </a:tr>
              <a:tr h="402713">
                <a:tc>
                  <a:txBody>
                    <a:bodyPr/>
                    <a:lstStyle/>
                    <a:p>
                      <a:endParaRPr lang="pt-BR"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dk1"/>
                          </a:solidFill>
                          <a:effectLst/>
                          <a:latin typeface="+mn-lt"/>
                          <a:ea typeface="+mn-ea"/>
                          <a:cs typeface="+mn-cs"/>
                        </a:rPr>
                        <a:t>3. Quando o usuário clicar em "Editar" o sistema executará o caso de uso “Editar Alerta do Usuário”.</a:t>
                      </a:r>
                      <a:endParaRPr lang="pt-BR"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28817281"/>
                  </a:ext>
                </a:extLst>
              </a:tr>
              <a:tr h="4027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effectLst/>
                          <a:latin typeface="+mn-lt"/>
                          <a:ea typeface="+mn-ea"/>
                          <a:cs typeface="+mn-cs"/>
                        </a:rPr>
                        <a:t>4. Retornar ao passo 3 do Fluxo Principal.</a:t>
                      </a:r>
                      <a:endParaRPr lang="pt-BR"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pt-BR"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38580757"/>
                  </a:ext>
                </a:extLst>
              </a:tr>
            </a:tbl>
          </a:graphicData>
        </a:graphic>
      </p:graphicFrame>
    </p:spTree>
    <p:extLst>
      <p:ext uri="{BB962C8B-B14F-4D97-AF65-F5344CB8AC3E}">
        <p14:creationId xmlns:p14="http://schemas.microsoft.com/office/powerpoint/2010/main" val="228865595"/>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Caso de Uso </a:t>
            </a:r>
            <a:r>
              <a:rPr lang="pt-BR" dirty="0" smtClean="0"/>
              <a:t>- Gerenciamento </a:t>
            </a:r>
            <a:r>
              <a:rPr lang="pt-BR" dirty="0"/>
              <a:t>de Alertas (Usuário</a:t>
            </a:r>
            <a:r>
              <a:rPr lang="pt-BR" dirty="0" smtClean="0"/>
              <a:t>)</a:t>
            </a:r>
            <a:endParaRPr lang="pt-BR" dirty="0"/>
          </a:p>
        </p:txBody>
      </p:sp>
      <p:graphicFrame>
        <p:nvGraphicFramePr>
          <p:cNvPr id="4" name="Tabela 3"/>
          <p:cNvGraphicFramePr>
            <a:graphicFrameLocks noGrp="1"/>
          </p:cNvGraphicFramePr>
          <p:nvPr>
            <p:extLst>
              <p:ext uri="{D42A27DB-BD31-4B8C-83A1-F6EECF244321}">
                <p14:modId xmlns:p14="http://schemas.microsoft.com/office/powerpoint/2010/main" val="2454201415"/>
              </p:ext>
            </p:extLst>
          </p:nvPr>
        </p:nvGraphicFramePr>
        <p:xfrm>
          <a:off x="939118" y="2043012"/>
          <a:ext cx="9646821" cy="3842365"/>
        </p:xfrm>
        <a:graphic>
          <a:graphicData uri="http://schemas.openxmlformats.org/drawingml/2006/table">
            <a:tbl>
              <a:tblPr firstRow="1" bandRow="1">
                <a:tableStyleId>{5C22544A-7EE6-4342-B048-85BDC9FD1C3A}</a:tableStyleId>
              </a:tblPr>
              <a:tblGrid>
                <a:gridCol w="4848476">
                  <a:extLst>
                    <a:ext uri="{9D8B030D-6E8A-4147-A177-3AD203B41FA5}">
                      <a16:colId xmlns:a16="http://schemas.microsoft.com/office/drawing/2014/main" val="2772646873"/>
                    </a:ext>
                  </a:extLst>
                </a:gridCol>
                <a:gridCol w="4798345">
                  <a:extLst>
                    <a:ext uri="{9D8B030D-6E8A-4147-A177-3AD203B41FA5}">
                      <a16:colId xmlns:a16="http://schemas.microsoft.com/office/drawing/2014/main" val="824427298"/>
                    </a:ext>
                  </a:extLst>
                </a:gridCol>
              </a:tblGrid>
              <a:tr h="402713">
                <a:tc gridSpan="2">
                  <a:txBody>
                    <a:bodyPr/>
                    <a:lstStyle/>
                    <a:p>
                      <a:pPr algn="ctr"/>
                      <a:r>
                        <a:rPr lang="pt-BR" b="1" dirty="0">
                          <a:solidFill>
                            <a:schemeClr val="bg1"/>
                          </a:solidFill>
                        </a:rPr>
                        <a:t>Fluxo Alternativo</a:t>
                      </a:r>
                      <a:r>
                        <a:rPr lang="pt-BR" b="1" baseline="0" dirty="0">
                          <a:solidFill>
                            <a:schemeClr val="bg1"/>
                          </a:solidFill>
                        </a:rPr>
                        <a:t> C – Excluir Alerta</a:t>
                      </a:r>
                      <a:endParaRPr lang="pt-BR"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3177210904"/>
                  </a:ext>
                </a:extLst>
              </a:tr>
              <a:tr h="402713">
                <a:tc>
                  <a:txBody>
                    <a:bodyPr/>
                    <a:lstStyle/>
                    <a:p>
                      <a:r>
                        <a:rPr lang="pt-BR" b="0" dirty="0">
                          <a:solidFill>
                            <a:schemeClr val="tx1"/>
                          </a:solidFill>
                        </a:rPr>
                        <a:t>Ações</a:t>
                      </a:r>
                      <a:r>
                        <a:rPr lang="pt-BR" b="0" baseline="0" dirty="0">
                          <a:solidFill>
                            <a:schemeClr val="tx1"/>
                          </a:solidFill>
                        </a:rPr>
                        <a:t> dos atores:</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a:solidFill>
                            <a:schemeClr val="tx1"/>
                          </a:solidFill>
                        </a:rPr>
                        <a:t>Ações do sistema: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3032349519"/>
                  </a:ext>
                </a:extLst>
              </a:tr>
              <a:tr h="422300">
                <a:tc>
                  <a:txBody>
                    <a:bodyPr/>
                    <a:lstStyle/>
                    <a:p>
                      <a:endParaRPr lang="pt-BR"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hangingPunct="0"/>
                      <a:r>
                        <a:rPr lang="pt-BR" sz="1800" kern="1200" dirty="0">
                          <a:solidFill>
                            <a:schemeClr val="dk1"/>
                          </a:solidFill>
                          <a:effectLst/>
                          <a:latin typeface="+mn-lt"/>
                          <a:ea typeface="+mn-ea"/>
                          <a:cs typeface="+mn-cs"/>
                        </a:rPr>
                        <a:t>3. Quando o usuário clicar em "Excluir" o sistema executará o caso de uso “Excluir Alerta do </a:t>
                      </a:r>
                      <a:r>
                        <a:rPr lang="pt-BR" sz="1800" kern="1200" dirty="0" smtClean="0">
                          <a:solidFill>
                            <a:schemeClr val="dk1"/>
                          </a:solidFill>
                          <a:effectLst/>
                          <a:latin typeface="+mn-lt"/>
                          <a:ea typeface="+mn-ea"/>
                          <a:cs typeface="+mn-cs"/>
                        </a:rPr>
                        <a:t>Usuário</a:t>
                      </a:r>
                      <a:r>
                        <a:rPr lang="pt-BR" sz="1800" kern="1200" dirty="0">
                          <a:solidFill>
                            <a:schemeClr val="dk1"/>
                          </a:solidFill>
                          <a:effectLst/>
                          <a:latin typeface="+mn-lt"/>
                          <a:ea typeface="+mn-ea"/>
                          <a:cs typeface="+mn-cs"/>
                        </a:rPr>
                        <a:t>”.</a:t>
                      </a:r>
                      <a:endParaRPr lang="pt-BR"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48598638"/>
                  </a:ext>
                </a:extLst>
              </a:tr>
              <a:tr h="4027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600" kern="1200" dirty="0">
                          <a:solidFill>
                            <a:schemeClr val="dk1"/>
                          </a:solidFill>
                          <a:effectLst/>
                          <a:latin typeface="+mn-lt"/>
                          <a:ea typeface="+mn-ea"/>
                          <a:cs typeface="+mn-cs"/>
                        </a:rPr>
                        <a:t>4. Retornar ao passo 3 do Fluxo Principal.</a:t>
                      </a:r>
                      <a:endParaRPr lang="pt-BR"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90490844"/>
                  </a:ext>
                </a:extLst>
              </a:tr>
              <a:tr h="402713">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1" dirty="0">
                          <a:solidFill>
                            <a:schemeClr val="bg1"/>
                          </a:solidFill>
                        </a:rPr>
                        <a:t>Fluxo Alternativo</a:t>
                      </a:r>
                      <a:r>
                        <a:rPr lang="pt-BR" sz="1600" b="1" baseline="0" dirty="0">
                          <a:solidFill>
                            <a:schemeClr val="bg1"/>
                          </a:solidFill>
                        </a:rPr>
                        <a:t> D  – Pesquisar Alerta</a:t>
                      </a:r>
                      <a:endParaRPr lang="pt-BR" sz="16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9722542"/>
                  </a:ext>
                </a:extLst>
              </a:tr>
              <a:tr h="402713">
                <a:tc>
                  <a:txBody>
                    <a:bodyPr/>
                    <a:lstStyle/>
                    <a:p>
                      <a:endParaRPr lang="pt-BR"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dk1"/>
                          </a:solidFill>
                          <a:effectLst/>
                          <a:latin typeface="+mn-lt"/>
                          <a:ea typeface="+mn-ea"/>
                          <a:cs typeface="+mn-cs"/>
                        </a:rPr>
                        <a:t>3. “Quando o usuário digital no campo de texto “Procurar”“ o sistema executará o caso de uso “Pesquisar Alerta do </a:t>
                      </a:r>
                      <a:r>
                        <a:rPr lang="pt-BR" sz="1800" kern="1200" dirty="0" smtClean="0">
                          <a:solidFill>
                            <a:schemeClr val="dk1"/>
                          </a:solidFill>
                          <a:effectLst/>
                          <a:latin typeface="+mn-lt"/>
                          <a:ea typeface="+mn-ea"/>
                          <a:cs typeface="+mn-cs"/>
                        </a:rPr>
                        <a:t>Usuário</a:t>
                      </a:r>
                      <a:r>
                        <a:rPr lang="pt-BR" sz="1800" kern="1200" dirty="0">
                          <a:solidFill>
                            <a:schemeClr val="dk1"/>
                          </a:solidFill>
                          <a:effectLst/>
                          <a:latin typeface="+mn-lt"/>
                          <a:ea typeface="+mn-ea"/>
                          <a:cs typeface="+mn-cs"/>
                        </a:rPr>
                        <a:t>”.</a:t>
                      </a:r>
                      <a:endParaRPr lang="pt-BR"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28817281"/>
                  </a:ext>
                </a:extLst>
              </a:tr>
              <a:tr h="402713">
                <a:tc>
                  <a:txBody>
                    <a:bodyPr/>
                    <a:lstStyle/>
                    <a:p>
                      <a:r>
                        <a:rPr lang="pt-BR" sz="1800" kern="1200" dirty="0">
                          <a:solidFill>
                            <a:schemeClr val="dk1"/>
                          </a:solidFill>
                          <a:effectLst/>
                          <a:latin typeface="+mn-lt"/>
                          <a:ea typeface="+mn-ea"/>
                          <a:cs typeface="+mn-cs"/>
                        </a:rPr>
                        <a:t>4. Retornar ao passo 3 do Fluxo Principal.</a:t>
                      </a:r>
                      <a:endParaRPr lang="pt-BR"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pt-BR"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38580757"/>
                  </a:ext>
                </a:extLst>
              </a:tr>
            </a:tbl>
          </a:graphicData>
        </a:graphic>
      </p:graphicFrame>
    </p:spTree>
    <p:extLst>
      <p:ext uri="{BB962C8B-B14F-4D97-AF65-F5344CB8AC3E}">
        <p14:creationId xmlns:p14="http://schemas.microsoft.com/office/powerpoint/2010/main" val="3822324698"/>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Caso de Uso </a:t>
            </a:r>
            <a:r>
              <a:rPr lang="pt-BR" dirty="0" smtClean="0"/>
              <a:t>- Gerenciamento </a:t>
            </a:r>
            <a:r>
              <a:rPr lang="pt-BR" dirty="0"/>
              <a:t>de Alertas (Usuário</a:t>
            </a:r>
            <a:r>
              <a:rPr lang="pt-BR" dirty="0" smtClean="0"/>
              <a:t>)</a:t>
            </a:r>
            <a:endParaRPr lang="pt-BR" dirty="0"/>
          </a:p>
        </p:txBody>
      </p:sp>
      <p:pic>
        <p:nvPicPr>
          <p:cNvPr id="5" name="Espaço Reservado para Conteúdo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5622" y="1965412"/>
            <a:ext cx="9732473" cy="4259542"/>
          </a:xfrm>
        </p:spPr>
      </p:pic>
      <p:pic>
        <p:nvPicPr>
          <p:cNvPr id="4" name="Imagem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12321793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Casos </a:t>
            </a:r>
            <a:r>
              <a:rPr lang="pt-BR" dirty="0"/>
              <a:t>de </a:t>
            </a:r>
            <a:r>
              <a:rPr lang="pt-BR" dirty="0" smtClean="0"/>
              <a:t>Uso </a:t>
            </a:r>
            <a:r>
              <a:rPr lang="pt-BR" dirty="0"/>
              <a:t>- Documentação</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3" name="Tabela 2"/>
          <p:cNvGraphicFramePr>
            <a:graphicFrameLocks noGrp="1"/>
          </p:cNvGraphicFramePr>
          <p:nvPr>
            <p:extLst>
              <p:ext uri="{D42A27DB-BD31-4B8C-83A1-F6EECF244321}">
                <p14:modId xmlns:p14="http://schemas.microsoft.com/office/powerpoint/2010/main" val="974906889"/>
              </p:ext>
            </p:extLst>
          </p:nvPr>
        </p:nvGraphicFramePr>
        <p:xfrm>
          <a:off x="1261872" y="2229077"/>
          <a:ext cx="8594726" cy="238760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4208397224"/>
                    </a:ext>
                  </a:extLst>
                </a:gridCol>
                <a:gridCol w="4297363">
                  <a:extLst>
                    <a:ext uri="{9D8B030D-6E8A-4147-A177-3AD203B41FA5}">
                      <a16:colId xmlns:a16="http://schemas.microsoft.com/office/drawing/2014/main" val="1776454375"/>
                    </a:ext>
                  </a:extLst>
                </a:gridCol>
              </a:tblGrid>
              <a:tr h="339634">
                <a:tc gridSpan="2">
                  <a:txBody>
                    <a:bodyPr/>
                    <a:lstStyle/>
                    <a:p>
                      <a:pPr algn="ctr"/>
                      <a:r>
                        <a:rPr lang="pt-BR" sz="1800" b="1" kern="1200" dirty="0" smtClean="0">
                          <a:solidFill>
                            <a:schemeClr val="lt1"/>
                          </a:solidFill>
                          <a:effectLst/>
                          <a:latin typeface="+mn-lt"/>
                          <a:ea typeface="+mn-ea"/>
                          <a:cs typeface="+mn-cs"/>
                        </a:rPr>
                        <a:t>Pesquisar cadastros existentes</a:t>
                      </a:r>
                      <a:endParaRPr lang="pt-BR"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2345820238"/>
                  </a:ext>
                </a:extLst>
              </a:tr>
              <a:tr h="370840">
                <a:tc>
                  <a:txBody>
                    <a:bodyPr/>
                    <a:lstStyle/>
                    <a:p>
                      <a:r>
                        <a:rPr lang="pt-BR" b="0" dirty="0" smtClean="0">
                          <a:solidFill>
                            <a:schemeClr val="tx1"/>
                          </a:solidFill>
                        </a:rPr>
                        <a:t>Cenário</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smtClean="0">
                          <a:solidFill>
                            <a:schemeClr val="tx1"/>
                          </a:solidFill>
                        </a:rPr>
                        <a:t>Nome do cenário:</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686758035"/>
                  </a:ext>
                </a:extLst>
              </a:tr>
              <a:tr h="370840">
                <a:tc>
                  <a:txBody>
                    <a:bodyPr/>
                    <a:lstStyle/>
                    <a:p>
                      <a:r>
                        <a:rPr lang="pt-BR" dirty="0" smtClean="0">
                          <a:solidFill>
                            <a:schemeClr val="tx1"/>
                          </a:solidFill>
                        </a:rPr>
                        <a:t>29</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a:t>
                      </a:r>
                      <a:r>
                        <a:rPr lang="pt-BR" baseline="0" dirty="0" smtClean="0">
                          <a:solidFill>
                            <a:schemeClr val="tx1"/>
                          </a:solidFill>
                        </a:rPr>
                        <a:t> de sucesso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54677786"/>
                  </a:ext>
                </a:extLst>
              </a:tr>
              <a:tr h="370840">
                <a:tc>
                  <a:txBody>
                    <a:bodyPr/>
                    <a:lstStyle/>
                    <a:p>
                      <a:r>
                        <a:rPr lang="pt-BR" dirty="0" smtClean="0">
                          <a:solidFill>
                            <a:schemeClr val="tx1"/>
                          </a:solidFill>
                        </a:rPr>
                        <a:t>30</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b="0" kern="1200" dirty="0" smtClean="0">
                          <a:solidFill>
                            <a:schemeClr val="dk1"/>
                          </a:solidFill>
                          <a:effectLst/>
                          <a:latin typeface="+mn-lt"/>
                          <a:ea typeface="+mn-ea"/>
                          <a:cs typeface="+mn-cs"/>
                        </a:rPr>
                        <a:t>Fluxo Alternativo A - Barra de busca vazia</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64004771"/>
                  </a:ext>
                </a:extLst>
              </a:tr>
              <a:tr h="370840">
                <a:tc>
                  <a:txBody>
                    <a:bodyPr/>
                    <a:lstStyle/>
                    <a:p>
                      <a:r>
                        <a:rPr lang="pt-BR" dirty="0" smtClean="0">
                          <a:solidFill>
                            <a:schemeClr val="tx1"/>
                          </a:solidFill>
                        </a:rPr>
                        <a:t>31</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b="0" kern="1200" dirty="0" smtClean="0">
                          <a:solidFill>
                            <a:schemeClr val="dk1"/>
                          </a:solidFill>
                          <a:effectLst/>
                          <a:latin typeface="+mn-lt"/>
                          <a:ea typeface="+mn-ea"/>
                          <a:cs typeface="+mn-cs"/>
                        </a:rPr>
                        <a:t>Fluxo Alternativo B - Busca sem resultado</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84317721"/>
                  </a:ext>
                </a:extLst>
              </a:tr>
            </a:tbl>
          </a:graphicData>
        </a:graphic>
      </p:graphicFrame>
    </p:spTree>
    <p:extLst>
      <p:ext uri="{BB962C8B-B14F-4D97-AF65-F5344CB8AC3E}">
        <p14:creationId xmlns:p14="http://schemas.microsoft.com/office/powerpoint/2010/main" val="1858155060"/>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72" y="365760"/>
            <a:ext cx="9692640" cy="888274"/>
          </a:xfrm>
        </p:spPr>
        <p:txBody>
          <a:bodyPr/>
          <a:lstStyle/>
          <a:p>
            <a:r>
              <a:rPr lang="pt-BR" dirty="0"/>
              <a:t>Casos de </a:t>
            </a:r>
            <a:r>
              <a:rPr lang="pt-BR" dirty="0" smtClean="0"/>
              <a:t>Uso</a:t>
            </a:r>
            <a:endParaRPr lang="pt-BR" dirty="0"/>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nvPr>
        </p:nvGraphicFramePr>
        <p:xfrm>
          <a:off x="1209621" y="1580605"/>
          <a:ext cx="8594726" cy="340360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184453126"/>
                    </a:ext>
                  </a:extLst>
                </a:gridCol>
                <a:gridCol w="4297363">
                  <a:extLst>
                    <a:ext uri="{9D8B030D-6E8A-4147-A177-3AD203B41FA5}">
                      <a16:colId xmlns:a16="http://schemas.microsoft.com/office/drawing/2014/main" val="996929071"/>
                    </a:ext>
                  </a:extLst>
                </a:gridCol>
              </a:tblGrid>
              <a:tr h="370840">
                <a:tc gridSpan="2">
                  <a:txBody>
                    <a:bodyPr/>
                    <a:lstStyle/>
                    <a:p>
                      <a:pPr algn="ctr"/>
                      <a:r>
                        <a:rPr lang="pt-BR" b="1" dirty="0" smtClean="0">
                          <a:solidFill>
                            <a:schemeClr val="bg1"/>
                          </a:solidFill>
                        </a:rPr>
                        <a:t>Cadastrar</a:t>
                      </a:r>
                      <a:r>
                        <a:rPr lang="pt-BR" b="1" baseline="0" dirty="0" smtClean="0">
                          <a:solidFill>
                            <a:schemeClr val="bg1"/>
                          </a:solidFill>
                        </a:rPr>
                        <a:t> </a:t>
                      </a:r>
                      <a:r>
                        <a:rPr lang="pt-BR" b="1" baseline="0" dirty="0">
                          <a:solidFill>
                            <a:schemeClr val="bg1"/>
                          </a:solidFill>
                        </a:rPr>
                        <a:t>Órgãos e Colaboradores</a:t>
                      </a:r>
                      <a:endParaRPr lang="pt-BR"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1091544215"/>
                  </a:ext>
                </a:extLst>
              </a:tr>
              <a:tr h="370840">
                <a:tc>
                  <a:txBody>
                    <a:bodyPr/>
                    <a:lstStyle/>
                    <a:p>
                      <a:r>
                        <a:rPr lang="pt-BR" b="0" dirty="0">
                          <a:solidFill>
                            <a:schemeClr val="tx1"/>
                          </a:solidFill>
                        </a:rPr>
                        <a:t>Cenário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a:solidFill>
                            <a:schemeClr val="tx1"/>
                          </a:solidFill>
                        </a:rPr>
                        <a:t>Nome do cenário: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3387804155"/>
                  </a:ext>
                </a:extLst>
              </a:tr>
              <a:tr h="370840">
                <a:tc>
                  <a:txBody>
                    <a:bodyPr/>
                    <a:lstStyle/>
                    <a:p>
                      <a:r>
                        <a:rPr lang="pt-BR" dirty="0" smtClean="0">
                          <a:solidFill>
                            <a:schemeClr val="tx1"/>
                          </a:solidFill>
                        </a:rPr>
                        <a:t>01</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 de sucesso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r>
                        <a:rPr lang="pt-BR" dirty="0" smtClean="0">
                          <a:solidFill>
                            <a:schemeClr val="tx1"/>
                          </a:solidFill>
                        </a:rPr>
                        <a:t>02</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a:t>
                      </a:r>
                      <a:r>
                        <a:rPr lang="pt-BR" baseline="0" dirty="0" smtClean="0">
                          <a:solidFill>
                            <a:schemeClr val="tx1"/>
                          </a:solidFill>
                        </a:rPr>
                        <a:t> alternativo A </a:t>
                      </a:r>
                      <a:r>
                        <a:rPr lang="pt-BR" dirty="0" smtClean="0">
                          <a:solidFill>
                            <a:schemeClr val="tx1"/>
                          </a:solidFill>
                        </a:rPr>
                        <a:t>– Órgão já Existente</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0635157"/>
                  </a:ext>
                </a:extLst>
              </a:tr>
              <a:tr h="370840">
                <a:tc>
                  <a:txBody>
                    <a:bodyPr/>
                    <a:lstStyle/>
                    <a:p>
                      <a:r>
                        <a:rPr lang="pt-BR" dirty="0" smtClean="0">
                          <a:solidFill>
                            <a:schemeClr val="tx1"/>
                          </a:solidFill>
                        </a:rPr>
                        <a:t>03</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solidFill>
                            <a:schemeClr val="tx1"/>
                          </a:solidFill>
                        </a:rPr>
                        <a:t>Fluxo</a:t>
                      </a:r>
                      <a:r>
                        <a:rPr lang="pt-BR" baseline="0" dirty="0" smtClean="0">
                          <a:solidFill>
                            <a:schemeClr val="tx1"/>
                          </a:solidFill>
                        </a:rPr>
                        <a:t> alternativo B – Campos em Branco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r>
                        <a:rPr lang="pt-BR" dirty="0" smtClean="0">
                          <a:solidFill>
                            <a:schemeClr val="tx1"/>
                          </a:solidFill>
                        </a:rPr>
                        <a:t>04</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solidFill>
                            <a:schemeClr val="tx1"/>
                          </a:solidFill>
                        </a:rPr>
                        <a:t>Fluxo</a:t>
                      </a:r>
                      <a:r>
                        <a:rPr lang="pt-BR" baseline="0" dirty="0" smtClean="0">
                          <a:solidFill>
                            <a:schemeClr val="tx1"/>
                          </a:solidFill>
                        </a:rPr>
                        <a:t> alternativo C – Botão Voltar</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70840">
                <a:tc>
                  <a:txBody>
                    <a:bodyPr/>
                    <a:lstStyle/>
                    <a:p>
                      <a:r>
                        <a:rPr lang="pt-BR" dirty="0" smtClean="0">
                          <a:solidFill>
                            <a:schemeClr val="tx1"/>
                          </a:solidFill>
                        </a:rPr>
                        <a:t>05</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solidFill>
                            <a:schemeClr val="tx1"/>
                          </a:solidFill>
                        </a:rPr>
                        <a:t>Fluxo</a:t>
                      </a:r>
                      <a:r>
                        <a:rPr lang="pt-BR" baseline="0" dirty="0" smtClean="0">
                          <a:solidFill>
                            <a:schemeClr val="tx1"/>
                          </a:solidFill>
                        </a:rPr>
                        <a:t> alternativo D – Não Seguir a Mascara do E-mail</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36815429"/>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72" y="365760"/>
            <a:ext cx="9692640" cy="888274"/>
          </a:xfrm>
        </p:spPr>
        <p:txBody>
          <a:bodyPr/>
          <a:lstStyle/>
          <a:p>
            <a:r>
              <a:rPr lang="pt-BR" dirty="0"/>
              <a:t>Casos de </a:t>
            </a:r>
            <a:r>
              <a:rPr lang="pt-BR" dirty="0" smtClean="0"/>
              <a:t>Uso</a:t>
            </a:r>
            <a:endParaRPr lang="pt-BR" dirty="0"/>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nvPr>
        </p:nvGraphicFramePr>
        <p:xfrm>
          <a:off x="1209621" y="1580605"/>
          <a:ext cx="8594726" cy="367284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184453126"/>
                    </a:ext>
                  </a:extLst>
                </a:gridCol>
                <a:gridCol w="4297363">
                  <a:extLst>
                    <a:ext uri="{9D8B030D-6E8A-4147-A177-3AD203B41FA5}">
                      <a16:colId xmlns:a16="http://schemas.microsoft.com/office/drawing/2014/main" val="996929071"/>
                    </a:ext>
                  </a:extLst>
                </a:gridCol>
              </a:tblGrid>
              <a:tr h="370840">
                <a:tc gridSpan="2">
                  <a:txBody>
                    <a:bodyPr/>
                    <a:lstStyle/>
                    <a:p>
                      <a:pPr algn="ctr"/>
                      <a:r>
                        <a:rPr lang="pt-BR" dirty="0" smtClean="0">
                          <a:solidFill>
                            <a:schemeClr val="bg1"/>
                          </a:solidFill>
                        </a:rPr>
                        <a:t>Pesquisar Órgãos e Colaboradores</a:t>
                      </a:r>
                      <a:endParaRPr lang="pt-BR"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1091544215"/>
                  </a:ext>
                </a:extLst>
              </a:tr>
              <a:tr h="370840">
                <a:tc>
                  <a:txBody>
                    <a:bodyPr/>
                    <a:lstStyle/>
                    <a:p>
                      <a:r>
                        <a:rPr lang="pt-BR" b="0" dirty="0">
                          <a:solidFill>
                            <a:schemeClr val="tx1"/>
                          </a:solidFill>
                        </a:rPr>
                        <a:t>Cenário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a:solidFill>
                            <a:schemeClr val="tx1"/>
                          </a:solidFill>
                        </a:rPr>
                        <a:t>Nome do cenário: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3387804155"/>
                  </a:ext>
                </a:extLst>
              </a:tr>
              <a:tr h="370840">
                <a:tc>
                  <a:txBody>
                    <a:bodyPr/>
                    <a:lstStyle/>
                    <a:p>
                      <a:r>
                        <a:rPr lang="pt-BR" dirty="0">
                          <a:solidFill>
                            <a:schemeClr val="tx1"/>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a:t>
                      </a:r>
                      <a:r>
                        <a:rPr lang="pt-BR" baseline="0" dirty="0" smtClean="0">
                          <a:solidFill>
                            <a:schemeClr val="tx1"/>
                          </a:solidFill>
                        </a:rPr>
                        <a:t> de sucesso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r>
                        <a:rPr lang="pt-BR" dirty="0">
                          <a:solidFill>
                            <a:schemeClr val="tx1"/>
                          </a:solidFill>
                        </a:rPr>
                        <a:t>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 Alternativo A – Pesquisar por Nome</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0635157"/>
                  </a:ext>
                </a:extLst>
              </a:tr>
              <a:tr h="370840">
                <a:tc>
                  <a:txBody>
                    <a:bodyPr/>
                    <a:lstStyle/>
                    <a:p>
                      <a:r>
                        <a:rPr lang="pt-BR" dirty="0">
                          <a:solidFill>
                            <a:schemeClr val="tx1"/>
                          </a:solidFill>
                        </a:rPr>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solidFill>
                            <a:schemeClr val="tx1"/>
                          </a:solidFill>
                        </a:rPr>
                        <a:t>Fluxo Alternativo B – Pesquisar por Contato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0">
                <a:tc>
                  <a:txBody>
                    <a:bodyPr/>
                    <a:lstStyle/>
                    <a:p>
                      <a:r>
                        <a:rPr lang="pt-BR" dirty="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 Alternativo C – Pesquisar por E-mail </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70840">
                <a:tc>
                  <a:txBody>
                    <a:bodyPr/>
                    <a:lstStyle/>
                    <a:p>
                      <a:r>
                        <a:rPr lang="pt-BR" dirty="0">
                          <a:solidFill>
                            <a:schemeClr val="tx1"/>
                          </a:solidFill>
                        </a:rPr>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 Alternativo D – Pesquisar Invalido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126832552"/>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72" y="365760"/>
            <a:ext cx="9692640" cy="888274"/>
          </a:xfrm>
        </p:spPr>
        <p:txBody>
          <a:bodyPr/>
          <a:lstStyle/>
          <a:p>
            <a:r>
              <a:rPr lang="pt-BR" dirty="0"/>
              <a:t>Casos de </a:t>
            </a:r>
            <a:r>
              <a:rPr lang="pt-BR" dirty="0" smtClean="0"/>
              <a:t>Uso</a:t>
            </a:r>
            <a:endParaRPr lang="pt-BR" dirty="0"/>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nvPr>
        </p:nvGraphicFramePr>
        <p:xfrm>
          <a:off x="1209621" y="1580605"/>
          <a:ext cx="8594726" cy="275844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184453126"/>
                    </a:ext>
                  </a:extLst>
                </a:gridCol>
                <a:gridCol w="4297363">
                  <a:extLst>
                    <a:ext uri="{9D8B030D-6E8A-4147-A177-3AD203B41FA5}">
                      <a16:colId xmlns:a16="http://schemas.microsoft.com/office/drawing/2014/main" val="996929071"/>
                    </a:ext>
                  </a:extLst>
                </a:gridCol>
              </a:tblGrid>
              <a:tr h="370840">
                <a:tc gridSpan="2">
                  <a:txBody>
                    <a:bodyPr/>
                    <a:lstStyle/>
                    <a:p>
                      <a:pPr algn="ctr"/>
                      <a:r>
                        <a:rPr lang="pt-BR" dirty="0" smtClean="0">
                          <a:solidFill>
                            <a:schemeClr val="bg1"/>
                          </a:solidFill>
                        </a:rPr>
                        <a:t>Editar Órgãos e Colaboradores</a:t>
                      </a:r>
                      <a:endParaRPr lang="pt-BR"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1091544215"/>
                  </a:ext>
                </a:extLst>
              </a:tr>
              <a:tr h="370840">
                <a:tc>
                  <a:txBody>
                    <a:bodyPr/>
                    <a:lstStyle/>
                    <a:p>
                      <a:r>
                        <a:rPr lang="pt-BR" b="0" dirty="0">
                          <a:solidFill>
                            <a:schemeClr val="tx1"/>
                          </a:solidFill>
                        </a:rPr>
                        <a:t>Cenário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a:solidFill>
                            <a:schemeClr val="tx1"/>
                          </a:solidFill>
                        </a:rPr>
                        <a:t>Nome do cenário: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3387804155"/>
                  </a:ext>
                </a:extLst>
              </a:tr>
              <a:tr h="370840">
                <a:tc>
                  <a:txBody>
                    <a:bodyPr/>
                    <a:lstStyle/>
                    <a:p>
                      <a:r>
                        <a:rPr lang="pt-BR" dirty="0">
                          <a:solidFill>
                            <a:schemeClr val="tx1"/>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a:t>
                      </a:r>
                      <a:r>
                        <a:rPr lang="pt-BR" baseline="0" dirty="0" smtClean="0">
                          <a:solidFill>
                            <a:schemeClr val="tx1"/>
                          </a:solidFill>
                        </a:rPr>
                        <a:t> de sucesso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r>
                        <a:rPr lang="pt-BR" dirty="0">
                          <a:solidFill>
                            <a:schemeClr val="tx1"/>
                          </a:solidFill>
                        </a:rPr>
                        <a:t>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 Alternativo A – E-mail já Existente</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0635157"/>
                  </a:ext>
                </a:extLst>
              </a:tr>
              <a:tr h="370840">
                <a:tc>
                  <a:txBody>
                    <a:bodyPr/>
                    <a:lstStyle/>
                    <a:p>
                      <a:r>
                        <a:rPr lang="pt-BR" dirty="0">
                          <a:solidFill>
                            <a:schemeClr val="tx1"/>
                          </a:solidFill>
                        </a:rPr>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solidFill>
                            <a:schemeClr val="tx1"/>
                          </a:solidFill>
                        </a:rPr>
                        <a:t>Fluxo Alternativo B – Campos em Branco </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0">
                <a:tc>
                  <a:txBody>
                    <a:bodyPr/>
                    <a:lstStyle/>
                    <a:p>
                      <a:r>
                        <a:rPr lang="pt-BR" dirty="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 Alternativo C – Botão Voltar</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47367616"/>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72" y="365760"/>
            <a:ext cx="9692640" cy="888274"/>
          </a:xfrm>
        </p:spPr>
        <p:txBody>
          <a:bodyPr/>
          <a:lstStyle/>
          <a:p>
            <a:r>
              <a:rPr lang="pt-BR" dirty="0"/>
              <a:t>Casos de </a:t>
            </a:r>
            <a:r>
              <a:rPr lang="pt-BR" dirty="0" smtClean="0"/>
              <a:t>Uso</a:t>
            </a:r>
            <a:endParaRPr lang="pt-BR" dirty="0"/>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nvPr>
        </p:nvGraphicFramePr>
        <p:xfrm>
          <a:off x="1209621" y="1580605"/>
          <a:ext cx="8594726" cy="148336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184453126"/>
                    </a:ext>
                  </a:extLst>
                </a:gridCol>
                <a:gridCol w="4297363">
                  <a:extLst>
                    <a:ext uri="{9D8B030D-6E8A-4147-A177-3AD203B41FA5}">
                      <a16:colId xmlns:a16="http://schemas.microsoft.com/office/drawing/2014/main" val="996929071"/>
                    </a:ext>
                  </a:extLst>
                </a:gridCol>
              </a:tblGrid>
              <a:tr h="370840">
                <a:tc gridSpan="2">
                  <a:txBody>
                    <a:bodyPr/>
                    <a:lstStyle/>
                    <a:p>
                      <a:pPr algn="ctr"/>
                      <a:r>
                        <a:rPr lang="pt-BR" dirty="0" smtClean="0">
                          <a:solidFill>
                            <a:schemeClr val="bg1"/>
                          </a:solidFill>
                        </a:rPr>
                        <a:t>Excluir Órgãos e Colaboradores</a:t>
                      </a:r>
                      <a:endParaRPr lang="pt-BR"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1091544215"/>
                  </a:ext>
                </a:extLst>
              </a:tr>
              <a:tr h="370840">
                <a:tc>
                  <a:txBody>
                    <a:bodyPr/>
                    <a:lstStyle/>
                    <a:p>
                      <a:r>
                        <a:rPr lang="pt-BR" b="0" dirty="0">
                          <a:solidFill>
                            <a:schemeClr val="tx1"/>
                          </a:solidFill>
                        </a:rPr>
                        <a:t>Cenário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a:solidFill>
                            <a:schemeClr val="tx1"/>
                          </a:solidFill>
                        </a:rPr>
                        <a:t>Nome do cenário: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3387804155"/>
                  </a:ext>
                </a:extLst>
              </a:tr>
              <a:tr h="370840">
                <a:tc>
                  <a:txBody>
                    <a:bodyPr/>
                    <a:lstStyle/>
                    <a:p>
                      <a:r>
                        <a:rPr lang="pt-BR" dirty="0">
                          <a:solidFill>
                            <a:schemeClr val="tx1"/>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a:t>
                      </a:r>
                      <a:r>
                        <a:rPr lang="pt-BR" baseline="0" dirty="0" smtClean="0">
                          <a:solidFill>
                            <a:schemeClr val="tx1"/>
                          </a:solidFill>
                        </a:rPr>
                        <a:t> de sucesso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r>
                        <a:rPr lang="pt-BR" dirty="0">
                          <a:solidFill>
                            <a:schemeClr val="tx1"/>
                          </a:solidFill>
                        </a:rPr>
                        <a:t>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 Alternativo A – Não Excluir</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0635157"/>
                  </a:ext>
                </a:extLst>
              </a:tr>
            </a:tbl>
          </a:graphicData>
        </a:graphic>
      </p:graphicFrame>
    </p:spTree>
    <p:extLst>
      <p:ext uri="{BB962C8B-B14F-4D97-AF65-F5344CB8AC3E}">
        <p14:creationId xmlns:p14="http://schemas.microsoft.com/office/powerpoint/2010/main" val="1875815508"/>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72" y="365760"/>
            <a:ext cx="9692640" cy="888274"/>
          </a:xfrm>
        </p:spPr>
        <p:txBody>
          <a:bodyPr/>
          <a:lstStyle/>
          <a:p>
            <a:r>
              <a:rPr lang="pt-BR" dirty="0"/>
              <a:t>Casos de </a:t>
            </a:r>
            <a:r>
              <a:rPr lang="pt-BR" dirty="0" smtClean="0"/>
              <a:t>Uso</a:t>
            </a:r>
            <a:endParaRPr lang="pt-BR" dirty="0"/>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nvPr>
        </p:nvGraphicFramePr>
        <p:xfrm>
          <a:off x="1209621" y="1580605"/>
          <a:ext cx="8594726" cy="303276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184453126"/>
                    </a:ext>
                  </a:extLst>
                </a:gridCol>
                <a:gridCol w="4297363">
                  <a:extLst>
                    <a:ext uri="{9D8B030D-6E8A-4147-A177-3AD203B41FA5}">
                      <a16:colId xmlns:a16="http://schemas.microsoft.com/office/drawing/2014/main" val="996929071"/>
                    </a:ext>
                  </a:extLst>
                </a:gridCol>
              </a:tblGrid>
              <a:tr h="370840">
                <a:tc gridSpan="2">
                  <a:txBody>
                    <a:bodyPr/>
                    <a:lstStyle/>
                    <a:p>
                      <a:pPr algn="ctr"/>
                      <a:r>
                        <a:rPr lang="pt-BR" dirty="0" smtClean="0">
                          <a:solidFill>
                            <a:schemeClr val="bg1"/>
                          </a:solidFill>
                        </a:rPr>
                        <a:t>Gerenciar parâmetros de alertas por PCD </a:t>
                      </a:r>
                      <a:endParaRPr lang="pt-BR"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1091544215"/>
                  </a:ext>
                </a:extLst>
              </a:tr>
              <a:tr h="370840">
                <a:tc>
                  <a:txBody>
                    <a:bodyPr/>
                    <a:lstStyle/>
                    <a:p>
                      <a:r>
                        <a:rPr lang="pt-BR" b="0" dirty="0">
                          <a:solidFill>
                            <a:schemeClr val="tx1"/>
                          </a:solidFill>
                        </a:rPr>
                        <a:t>Cenário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a:solidFill>
                            <a:schemeClr val="tx1"/>
                          </a:solidFill>
                        </a:rPr>
                        <a:t>Nome do cenário: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3387804155"/>
                  </a:ext>
                </a:extLst>
              </a:tr>
              <a:tr h="370840">
                <a:tc>
                  <a:txBody>
                    <a:bodyPr/>
                    <a:lstStyle/>
                    <a:p>
                      <a:r>
                        <a:rPr lang="pt-BR" dirty="0">
                          <a:solidFill>
                            <a:schemeClr val="tx1"/>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a:t>
                      </a:r>
                      <a:r>
                        <a:rPr lang="pt-BR" baseline="0" dirty="0" smtClean="0">
                          <a:solidFill>
                            <a:schemeClr val="tx1"/>
                          </a:solidFill>
                        </a:rPr>
                        <a:t> de sucesso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r>
                        <a:rPr lang="pt-BR" dirty="0">
                          <a:solidFill>
                            <a:schemeClr val="tx1"/>
                          </a:solidFill>
                        </a:rPr>
                        <a:t>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 Alternativo A – Cadastrar dados do Parâmetro de alertas por PCD</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0635157"/>
                  </a:ext>
                </a:extLst>
              </a:tr>
              <a:tr h="370840">
                <a:tc>
                  <a:txBody>
                    <a:bodyPr/>
                    <a:lstStyle/>
                    <a:p>
                      <a:r>
                        <a:rPr lang="pt-BR" dirty="0">
                          <a:solidFill>
                            <a:schemeClr val="tx1"/>
                          </a:solidFill>
                        </a:rPr>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solidFill>
                            <a:schemeClr val="tx1"/>
                          </a:solidFill>
                        </a:rPr>
                        <a:t>Fluxo Alternativo B – Atualizar dados do Parâmetro de alertas por PCD</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0">
                <a:tc>
                  <a:txBody>
                    <a:bodyPr/>
                    <a:lstStyle/>
                    <a:p>
                      <a:r>
                        <a:rPr lang="pt-BR" dirty="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 Alternativo C – Excluir Parâmetros de alertas por PCD</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879832451"/>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72" y="365760"/>
            <a:ext cx="9692640" cy="888274"/>
          </a:xfrm>
        </p:spPr>
        <p:txBody>
          <a:bodyPr/>
          <a:lstStyle/>
          <a:p>
            <a:r>
              <a:rPr lang="pt-BR" dirty="0"/>
              <a:t>Casos de </a:t>
            </a:r>
            <a:r>
              <a:rPr lang="pt-BR" dirty="0" smtClean="0"/>
              <a:t>Uso</a:t>
            </a:r>
            <a:endParaRPr lang="pt-BR" dirty="0"/>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nvPr>
        </p:nvGraphicFramePr>
        <p:xfrm>
          <a:off x="1209621" y="1580605"/>
          <a:ext cx="8594726" cy="239268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184453126"/>
                    </a:ext>
                  </a:extLst>
                </a:gridCol>
                <a:gridCol w="4297363">
                  <a:extLst>
                    <a:ext uri="{9D8B030D-6E8A-4147-A177-3AD203B41FA5}">
                      <a16:colId xmlns:a16="http://schemas.microsoft.com/office/drawing/2014/main" val="996929071"/>
                    </a:ext>
                  </a:extLst>
                </a:gridCol>
              </a:tblGrid>
              <a:tr h="370840">
                <a:tc gridSpan="2">
                  <a:txBody>
                    <a:bodyPr/>
                    <a:lstStyle/>
                    <a:p>
                      <a:pPr algn="ctr"/>
                      <a:r>
                        <a:rPr lang="pt-BR" dirty="0" smtClean="0">
                          <a:solidFill>
                            <a:schemeClr val="bg1"/>
                          </a:solidFill>
                        </a:rPr>
                        <a:t>Cadastrar parâmetros</a:t>
                      </a:r>
                      <a:endParaRPr lang="pt-BR"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1091544215"/>
                  </a:ext>
                </a:extLst>
              </a:tr>
              <a:tr h="370840">
                <a:tc>
                  <a:txBody>
                    <a:bodyPr/>
                    <a:lstStyle/>
                    <a:p>
                      <a:r>
                        <a:rPr lang="pt-BR" b="0" dirty="0">
                          <a:solidFill>
                            <a:schemeClr val="tx1"/>
                          </a:solidFill>
                        </a:rPr>
                        <a:t>Cenário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a:solidFill>
                            <a:schemeClr val="tx1"/>
                          </a:solidFill>
                        </a:rPr>
                        <a:t>Nome do cenário: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3387804155"/>
                  </a:ext>
                </a:extLst>
              </a:tr>
              <a:tr h="370840">
                <a:tc>
                  <a:txBody>
                    <a:bodyPr/>
                    <a:lstStyle/>
                    <a:p>
                      <a:r>
                        <a:rPr lang="pt-BR" dirty="0">
                          <a:solidFill>
                            <a:schemeClr val="tx1"/>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a:t>
                      </a:r>
                      <a:r>
                        <a:rPr lang="pt-BR" baseline="0" dirty="0" smtClean="0">
                          <a:solidFill>
                            <a:schemeClr val="tx1"/>
                          </a:solidFill>
                        </a:rPr>
                        <a:t> de sucesso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r>
                        <a:rPr lang="pt-BR" dirty="0">
                          <a:solidFill>
                            <a:schemeClr val="tx1"/>
                          </a:solidFill>
                        </a:rPr>
                        <a:t>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 Principal A – Cadastrar dados com um campo em branco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0635157"/>
                  </a:ext>
                </a:extLst>
              </a:tr>
              <a:tr h="370840">
                <a:tc>
                  <a:txBody>
                    <a:bodyPr/>
                    <a:lstStyle/>
                    <a:p>
                      <a:r>
                        <a:rPr lang="pt-BR" dirty="0">
                          <a:solidFill>
                            <a:schemeClr val="tx1"/>
                          </a:solidFill>
                        </a:rPr>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solidFill>
                            <a:schemeClr val="tx1"/>
                          </a:solidFill>
                        </a:rPr>
                        <a:t>Fluxo Alternativo B – Cadastrar dados com uma opção de cor sem ser definido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02379273"/>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72" y="365760"/>
            <a:ext cx="9692640" cy="888274"/>
          </a:xfrm>
        </p:spPr>
        <p:txBody>
          <a:bodyPr/>
          <a:lstStyle/>
          <a:p>
            <a:r>
              <a:rPr lang="pt-BR" dirty="0"/>
              <a:t>Casos de </a:t>
            </a:r>
            <a:r>
              <a:rPr lang="pt-BR" dirty="0" smtClean="0"/>
              <a:t>Uso</a:t>
            </a:r>
            <a:endParaRPr lang="pt-BR" dirty="0"/>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nvPr>
        </p:nvGraphicFramePr>
        <p:xfrm>
          <a:off x="1209621" y="1580605"/>
          <a:ext cx="8594726" cy="239268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184453126"/>
                    </a:ext>
                  </a:extLst>
                </a:gridCol>
                <a:gridCol w="4297363">
                  <a:extLst>
                    <a:ext uri="{9D8B030D-6E8A-4147-A177-3AD203B41FA5}">
                      <a16:colId xmlns:a16="http://schemas.microsoft.com/office/drawing/2014/main" val="996929071"/>
                    </a:ext>
                  </a:extLst>
                </a:gridCol>
              </a:tblGrid>
              <a:tr h="370840">
                <a:tc gridSpan="2">
                  <a:txBody>
                    <a:bodyPr/>
                    <a:lstStyle/>
                    <a:p>
                      <a:pPr algn="ctr"/>
                      <a:r>
                        <a:rPr lang="pt-BR" dirty="0" smtClean="0">
                          <a:solidFill>
                            <a:schemeClr val="bg1"/>
                          </a:solidFill>
                        </a:rPr>
                        <a:t>Editar parâmetros </a:t>
                      </a:r>
                      <a:endParaRPr lang="pt-BR"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1091544215"/>
                  </a:ext>
                </a:extLst>
              </a:tr>
              <a:tr h="370840">
                <a:tc>
                  <a:txBody>
                    <a:bodyPr/>
                    <a:lstStyle/>
                    <a:p>
                      <a:r>
                        <a:rPr lang="pt-BR" b="0" dirty="0">
                          <a:solidFill>
                            <a:schemeClr val="tx1"/>
                          </a:solidFill>
                        </a:rPr>
                        <a:t>Cenário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a:solidFill>
                            <a:schemeClr val="tx1"/>
                          </a:solidFill>
                        </a:rPr>
                        <a:t>Nome do cenário: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3387804155"/>
                  </a:ext>
                </a:extLst>
              </a:tr>
              <a:tr h="370840">
                <a:tc>
                  <a:txBody>
                    <a:bodyPr/>
                    <a:lstStyle/>
                    <a:p>
                      <a:r>
                        <a:rPr lang="pt-BR" dirty="0">
                          <a:solidFill>
                            <a:schemeClr val="tx1"/>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a:t>
                      </a:r>
                      <a:r>
                        <a:rPr lang="pt-BR" baseline="0" dirty="0" smtClean="0">
                          <a:solidFill>
                            <a:schemeClr val="tx1"/>
                          </a:solidFill>
                        </a:rPr>
                        <a:t> de sucesso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r>
                        <a:rPr lang="pt-BR" dirty="0">
                          <a:solidFill>
                            <a:schemeClr val="tx1"/>
                          </a:solidFill>
                        </a:rPr>
                        <a:t>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 Alternativo A – Atualizar dados com um campo branco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0635157"/>
                  </a:ext>
                </a:extLst>
              </a:tr>
              <a:tr h="370840">
                <a:tc>
                  <a:txBody>
                    <a:bodyPr/>
                    <a:lstStyle/>
                    <a:p>
                      <a:r>
                        <a:rPr lang="pt-BR" dirty="0">
                          <a:solidFill>
                            <a:schemeClr val="tx1"/>
                          </a:solidFill>
                        </a:rPr>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solidFill>
                            <a:schemeClr val="tx1"/>
                          </a:solidFill>
                        </a:rPr>
                        <a:t>Fluxo Alternativo B – Atualizar dados com uma opção de cor sem ser definido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211997968"/>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72" y="365760"/>
            <a:ext cx="9692640" cy="888274"/>
          </a:xfrm>
        </p:spPr>
        <p:txBody>
          <a:bodyPr/>
          <a:lstStyle/>
          <a:p>
            <a:r>
              <a:rPr lang="pt-BR" dirty="0"/>
              <a:t>Casos de </a:t>
            </a:r>
            <a:r>
              <a:rPr lang="pt-BR" dirty="0" smtClean="0"/>
              <a:t>Uso</a:t>
            </a:r>
            <a:endParaRPr lang="pt-BR" dirty="0"/>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nvPr>
        </p:nvGraphicFramePr>
        <p:xfrm>
          <a:off x="1209621" y="1580605"/>
          <a:ext cx="8594726" cy="202692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184453126"/>
                    </a:ext>
                  </a:extLst>
                </a:gridCol>
                <a:gridCol w="4297363">
                  <a:extLst>
                    <a:ext uri="{9D8B030D-6E8A-4147-A177-3AD203B41FA5}">
                      <a16:colId xmlns:a16="http://schemas.microsoft.com/office/drawing/2014/main" val="996929071"/>
                    </a:ext>
                  </a:extLst>
                </a:gridCol>
              </a:tblGrid>
              <a:tr h="370840">
                <a:tc gridSpan="2">
                  <a:txBody>
                    <a:bodyPr/>
                    <a:lstStyle/>
                    <a:p>
                      <a:pPr algn="ctr"/>
                      <a:r>
                        <a:rPr lang="pt-BR" dirty="0" smtClean="0">
                          <a:solidFill>
                            <a:schemeClr val="bg1"/>
                          </a:solidFill>
                        </a:rPr>
                        <a:t>Excluir parâmetros </a:t>
                      </a:r>
                      <a:endParaRPr lang="pt-BR"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1091544215"/>
                  </a:ext>
                </a:extLst>
              </a:tr>
              <a:tr h="370840">
                <a:tc>
                  <a:txBody>
                    <a:bodyPr/>
                    <a:lstStyle/>
                    <a:p>
                      <a:r>
                        <a:rPr lang="pt-BR" b="0" dirty="0">
                          <a:solidFill>
                            <a:schemeClr val="tx1"/>
                          </a:solidFill>
                        </a:rPr>
                        <a:t>Cenário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a:solidFill>
                            <a:schemeClr val="tx1"/>
                          </a:solidFill>
                        </a:rPr>
                        <a:t>Nome do cenário: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3387804155"/>
                  </a:ext>
                </a:extLst>
              </a:tr>
              <a:tr h="370840">
                <a:tc>
                  <a:txBody>
                    <a:bodyPr/>
                    <a:lstStyle/>
                    <a:p>
                      <a:r>
                        <a:rPr lang="pt-BR" dirty="0">
                          <a:solidFill>
                            <a:schemeClr val="tx1"/>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a:t>
                      </a:r>
                      <a:r>
                        <a:rPr lang="pt-BR" baseline="0" dirty="0" smtClean="0">
                          <a:solidFill>
                            <a:schemeClr val="tx1"/>
                          </a:solidFill>
                        </a:rPr>
                        <a:t> de sucesso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r>
                        <a:rPr lang="pt-BR" dirty="0">
                          <a:solidFill>
                            <a:schemeClr val="tx1"/>
                          </a:solidFill>
                        </a:rPr>
                        <a:t>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 Alternativo A – NÃO Excluir dados do Parâmetro de alertas por PCD</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0635157"/>
                  </a:ext>
                </a:extLst>
              </a:tr>
            </a:tbl>
          </a:graphicData>
        </a:graphic>
      </p:graphicFrame>
    </p:spTree>
    <p:extLst>
      <p:ext uri="{BB962C8B-B14F-4D97-AF65-F5344CB8AC3E}">
        <p14:creationId xmlns:p14="http://schemas.microsoft.com/office/powerpoint/2010/main" val="2354841765"/>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72" y="365760"/>
            <a:ext cx="9692640" cy="888274"/>
          </a:xfrm>
        </p:spPr>
        <p:txBody>
          <a:bodyPr/>
          <a:lstStyle/>
          <a:p>
            <a:r>
              <a:rPr lang="pt-BR" dirty="0"/>
              <a:t>Casos de </a:t>
            </a:r>
            <a:r>
              <a:rPr lang="pt-BR" dirty="0" smtClean="0"/>
              <a:t>Uso</a:t>
            </a:r>
            <a:endParaRPr lang="pt-BR" dirty="0"/>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nvPr>
        </p:nvGraphicFramePr>
        <p:xfrm>
          <a:off x="1209621" y="1580605"/>
          <a:ext cx="8594726" cy="3605349"/>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184453126"/>
                    </a:ext>
                  </a:extLst>
                </a:gridCol>
                <a:gridCol w="4297363">
                  <a:extLst>
                    <a:ext uri="{9D8B030D-6E8A-4147-A177-3AD203B41FA5}">
                      <a16:colId xmlns:a16="http://schemas.microsoft.com/office/drawing/2014/main" val="996929071"/>
                    </a:ext>
                  </a:extLst>
                </a:gridCol>
              </a:tblGrid>
              <a:tr h="370840">
                <a:tc gridSpan="2">
                  <a:txBody>
                    <a:bodyPr/>
                    <a:lstStyle/>
                    <a:p>
                      <a:pPr algn="ctr"/>
                      <a:r>
                        <a:rPr lang="pt-BR" dirty="0" smtClean="0">
                          <a:solidFill>
                            <a:schemeClr val="bg1"/>
                          </a:solidFill>
                        </a:rPr>
                        <a:t>Gerar séries históricas em formato tabular e gráficos</a:t>
                      </a:r>
                      <a:endParaRPr lang="pt-BR"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1091544215"/>
                  </a:ext>
                </a:extLst>
              </a:tr>
              <a:tr h="370840">
                <a:tc>
                  <a:txBody>
                    <a:bodyPr/>
                    <a:lstStyle/>
                    <a:p>
                      <a:r>
                        <a:rPr lang="pt-BR" b="0" dirty="0">
                          <a:solidFill>
                            <a:schemeClr val="tx1"/>
                          </a:solidFill>
                        </a:rPr>
                        <a:t>Cenário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a:solidFill>
                            <a:schemeClr val="tx1"/>
                          </a:solidFill>
                        </a:rPr>
                        <a:t>Nome do cenário: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3387804155"/>
                  </a:ext>
                </a:extLst>
              </a:tr>
              <a:tr h="486229">
                <a:tc>
                  <a:txBody>
                    <a:bodyPr/>
                    <a:lstStyle/>
                    <a:p>
                      <a:r>
                        <a:rPr lang="pt-BR" dirty="0">
                          <a:solidFill>
                            <a:schemeClr val="tx1"/>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a:t>
                      </a:r>
                      <a:r>
                        <a:rPr lang="pt-BR" baseline="0" dirty="0" smtClean="0">
                          <a:solidFill>
                            <a:schemeClr val="tx1"/>
                          </a:solidFill>
                        </a:rPr>
                        <a:t> de sucesso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966652">
                <a:tc>
                  <a:txBody>
                    <a:bodyPr/>
                    <a:lstStyle/>
                    <a:p>
                      <a:r>
                        <a:rPr lang="pt-BR" dirty="0">
                          <a:solidFill>
                            <a:schemeClr val="tx1"/>
                          </a:solidFill>
                        </a:rPr>
                        <a:t>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lnSpc>
                          <a:spcPct val="100000"/>
                        </a:lnSpc>
                        <a:spcAft>
                          <a:spcPts val="0"/>
                        </a:spcAft>
                      </a:pPr>
                      <a:r>
                        <a:rPr lang="pt-BR" sz="1800" kern="1200" dirty="0" smtClean="0">
                          <a:solidFill>
                            <a:schemeClr val="tx1"/>
                          </a:solidFill>
                          <a:latin typeface="+mn-lt"/>
                          <a:ea typeface="+mn-ea"/>
                          <a:cs typeface="+mn-cs"/>
                        </a:rPr>
                        <a:t>Fluxo Alternativo A – Filtragem da tabela (Pesquisa) – Parâmetros PCD: Sensor, Valor Mínimo e Data Inicio e Data de Término.</a:t>
                      </a:r>
                      <a:endParaRPr lang="pt-BR" sz="1800" kern="1200" dirty="0">
                        <a:solidFill>
                          <a:schemeClr val="tx1"/>
                        </a:solidFill>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0635157"/>
                  </a:ext>
                </a:extLst>
              </a:tr>
              <a:tr h="370840">
                <a:tc>
                  <a:txBody>
                    <a:bodyPr/>
                    <a:lstStyle/>
                    <a:p>
                      <a:r>
                        <a:rPr lang="pt-BR" dirty="0">
                          <a:solidFill>
                            <a:schemeClr val="tx1"/>
                          </a:solidFill>
                        </a:rPr>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mtClean="0">
                          <a:solidFill>
                            <a:schemeClr val="tx1"/>
                          </a:solidFill>
                        </a:rPr>
                        <a:t>Fluxo Alternativo B – Filtragem da tabela por data de inicio e data de término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0">
                <a:tc>
                  <a:txBody>
                    <a:bodyPr/>
                    <a:lstStyle/>
                    <a:p>
                      <a:r>
                        <a:rPr lang="pt-BR" dirty="0">
                          <a:solidFill>
                            <a:schemeClr val="tx1"/>
                          </a:solidFill>
                        </a:rPr>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 Alternativo C – Gerar Gráfico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967403911"/>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72" y="365760"/>
            <a:ext cx="9692640" cy="888274"/>
          </a:xfrm>
        </p:spPr>
        <p:txBody>
          <a:bodyPr/>
          <a:lstStyle/>
          <a:p>
            <a:r>
              <a:rPr lang="pt-BR" dirty="0"/>
              <a:t>Casos de </a:t>
            </a:r>
            <a:r>
              <a:rPr lang="pt-BR" dirty="0" smtClean="0"/>
              <a:t>Uso</a:t>
            </a:r>
            <a:endParaRPr lang="pt-BR" dirty="0"/>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nvPr>
        </p:nvGraphicFramePr>
        <p:xfrm>
          <a:off x="1209621" y="1580605"/>
          <a:ext cx="8594726" cy="394716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184453126"/>
                    </a:ext>
                  </a:extLst>
                </a:gridCol>
                <a:gridCol w="4297363">
                  <a:extLst>
                    <a:ext uri="{9D8B030D-6E8A-4147-A177-3AD203B41FA5}">
                      <a16:colId xmlns:a16="http://schemas.microsoft.com/office/drawing/2014/main" val="996929071"/>
                    </a:ext>
                  </a:extLst>
                </a:gridCol>
              </a:tblGrid>
              <a:tr h="370840">
                <a:tc gridSpan="2">
                  <a:txBody>
                    <a:bodyPr/>
                    <a:lstStyle/>
                    <a:p>
                      <a:pPr algn="ctr"/>
                      <a:r>
                        <a:rPr lang="pt-BR" b="1" dirty="0" smtClean="0">
                          <a:solidFill>
                            <a:schemeClr val="bg1"/>
                          </a:solidFill>
                        </a:rPr>
                        <a:t>Filtragem da tabela (Pesquisa)</a:t>
                      </a:r>
                      <a:endParaRPr lang="pt-BR"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1091544215"/>
                  </a:ext>
                </a:extLst>
              </a:tr>
              <a:tr h="370840">
                <a:tc>
                  <a:txBody>
                    <a:bodyPr/>
                    <a:lstStyle/>
                    <a:p>
                      <a:r>
                        <a:rPr lang="pt-BR" b="0" dirty="0">
                          <a:solidFill>
                            <a:schemeClr val="tx1"/>
                          </a:solidFill>
                        </a:rPr>
                        <a:t>Cenário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a:solidFill>
                            <a:schemeClr val="tx1"/>
                          </a:solidFill>
                        </a:rPr>
                        <a:t>Nome do cenário: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3387804155"/>
                  </a:ext>
                </a:extLst>
              </a:tr>
              <a:tr h="370840">
                <a:tc>
                  <a:txBody>
                    <a:bodyPr/>
                    <a:lstStyle/>
                    <a:p>
                      <a:r>
                        <a:rPr lang="pt-BR" dirty="0" smtClean="0">
                          <a:solidFill>
                            <a:schemeClr val="tx1"/>
                          </a:solidFill>
                        </a:rPr>
                        <a:t>01</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 de sucesso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r>
                        <a:rPr lang="pt-BR" dirty="0" smtClean="0">
                          <a:solidFill>
                            <a:schemeClr val="tx1"/>
                          </a:solidFill>
                        </a:rPr>
                        <a:t>02</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 Alternativo A – Filtragem da tabela por sensor</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0635157"/>
                  </a:ext>
                </a:extLst>
              </a:tr>
              <a:tr h="370840">
                <a:tc>
                  <a:txBody>
                    <a:bodyPr/>
                    <a:lstStyle/>
                    <a:p>
                      <a:r>
                        <a:rPr lang="pt-BR" dirty="0" smtClean="0">
                          <a:solidFill>
                            <a:schemeClr val="tx1"/>
                          </a:solidFill>
                        </a:rPr>
                        <a:t>03</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mtClean="0">
                          <a:solidFill>
                            <a:schemeClr val="tx1"/>
                          </a:solidFill>
                        </a:rPr>
                        <a:t>Fluxo Alternativo B – Filtragem da tabela por valor mínimo de medição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r>
                        <a:rPr lang="pt-BR" dirty="0" smtClean="0">
                          <a:solidFill>
                            <a:schemeClr val="tx1"/>
                          </a:solidFill>
                        </a:rPr>
                        <a:t>04</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solidFill>
                            <a:schemeClr val="tx1"/>
                          </a:solidFill>
                        </a:rPr>
                        <a:t>Fluxo Alternativo C – Filtragem da tabela por data de inicio e data de término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70840">
                <a:tc>
                  <a:txBody>
                    <a:bodyPr/>
                    <a:lstStyle/>
                    <a:p>
                      <a:r>
                        <a:rPr lang="pt-BR" dirty="0" smtClean="0">
                          <a:solidFill>
                            <a:schemeClr val="tx1"/>
                          </a:solidFill>
                        </a:rPr>
                        <a:t>05</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solidFill>
                            <a:schemeClr val="tx1"/>
                          </a:solidFill>
                        </a:rPr>
                        <a:t>Fluxo Alternativo D – Campos de filtragem não preenchidos</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9583818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Casos </a:t>
            </a:r>
            <a:r>
              <a:rPr lang="pt-BR" dirty="0"/>
              <a:t>de </a:t>
            </a:r>
            <a:r>
              <a:rPr lang="pt-BR" dirty="0" smtClean="0"/>
              <a:t>Uso </a:t>
            </a:r>
            <a:r>
              <a:rPr lang="pt-BR" dirty="0"/>
              <a:t>- Documentação</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3" name="Tabela 2"/>
          <p:cNvGraphicFramePr>
            <a:graphicFrameLocks noGrp="1"/>
          </p:cNvGraphicFramePr>
          <p:nvPr>
            <p:extLst>
              <p:ext uri="{D42A27DB-BD31-4B8C-83A1-F6EECF244321}">
                <p14:modId xmlns:p14="http://schemas.microsoft.com/office/powerpoint/2010/main" val="2708854106"/>
              </p:ext>
            </p:extLst>
          </p:nvPr>
        </p:nvGraphicFramePr>
        <p:xfrm>
          <a:off x="1261872" y="2229077"/>
          <a:ext cx="8594726" cy="302768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4208397224"/>
                    </a:ext>
                  </a:extLst>
                </a:gridCol>
                <a:gridCol w="4297363">
                  <a:extLst>
                    <a:ext uri="{9D8B030D-6E8A-4147-A177-3AD203B41FA5}">
                      <a16:colId xmlns:a16="http://schemas.microsoft.com/office/drawing/2014/main" val="1776454375"/>
                    </a:ext>
                  </a:extLst>
                </a:gridCol>
              </a:tblGrid>
              <a:tr h="339634">
                <a:tc gridSpan="2">
                  <a:txBody>
                    <a:bodyPr/>
                    <a:lstStyle/>
                    <a:p>
                      <a:pPr algn="ctr"/>
                      <a:r>
                        <a:rPr lang="pt-BR" sz="1800" b="1" kern="1200" dirty="0" smtClean="0">
                          <a:solidFill>
                            <a:schemeClr val="lt1"/>
                          </a:solidFill>
                          <a:effectLst/>
                          <a:latin typeface="+mn-lt"/>
                          <a:ea typeface="+mn-ea"/>
                          <a:cs typeface="+mn-cs"/>
                        </a:rPr>
                        <a:t>Editar cadastros existentes</a:t>
                      </a:r>
                      <a:endParaRPr lang="pt-BR"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2345820238"/>
                  </a:ext>
                </a:extLst>
              </a:tr>
              <a:tr h="370840">
                <a:tc>
                  <a:txBody>
                    <a:bodyPr/>
                    <a:lstStyle/>
                    <a:p>
                      <a:r>
                        <a:rPr lang="pt-BR" b="0" dirty="0" smtClean="0">
                          <a:solidFill>
                            <a:schemeClr val="tx1"/>
                          </a:solidFill>
                        </a:rPr>
                        <a:t>Cenário</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smtClean="0">
                          <a:solidFill>
                            <a:schemeClr val="tx1"/>
                          </a:solidFill>
                        </a:rPr>
                        <a:t>Nome do cenário:</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686758035"/>
                  </a:ext>
                </a:extLst>
              </a:tr>
              <a:tr h="370840">
                <a:tc>
                  <a:txBody>
                    <a:bodyPr/>
                    <a:lstStyle/>
                    <a:p>
                      <a:r>
                        <a:rPr lang="pt-BR" dirty="0" smtClean="0">
                          <a:solidFill>
                            <a:schemeClr val="tx1"/>
                          </a:solidFill>
                        </a:rPr>
                        <a:t>26</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a:t>
                      </a:r>
                      <a:r>
                        <a:rPr lang="pt-BR" baseline="0" dirty="0" smtClean="0">
                          <a:solidFill>
                            <a:schemeClr val="tx1"/>
                          </a:solidFill>
                        </a:rPr>
                        <a:t> de sucesso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54677786"/>
                  </a:ext>
                </a:extLst>
              </a:tr>
              <a:tr h="370840">
                <a:tc>
                  <a:txBody>
                    <a:bodyPr/>
                    <a:lstStyle/>
                    <a:p>
                      <a:r>
                        <a:rPr lang="pt-BR" dirty="0" smtClean="0">
                          <a:solidFill>
                            <a:schemeClr val="tx1"/>
                          </a:solidFill>
                        </a:rPr>
                        <a:t>27</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b="0" kern="1200" dirty="0" smtClean="0">
                          <a:solidFill>
                            <a:schemeClr val="dk1"/>
                          </a:solidFill>
                          <a:effectLst/>
                          <a:latin typeface="+mn-lt"/>
                          <a:ea typeface="+mn-ea"/>
                          <a:cs typeface="+mn-cs"/>
                        </a:rPr>
                        <a:t>Fluxo Alternativo A - Nenhuma alteração realizada</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64004771"/>
                  </a:ext>
                </a:extLst>
              </a:tr>
              <a:tr h="370840">
                <a:tc>
                  <a:txBody>
                    <a:bodyPr/>
                    <a:lstStyle/>
                    <a:p>
                      <a:r>
                        <a:rPr lang="pt-BR" dirty="0" smtClean="0">
                          <a:solidFill>
                            <a:schemeClr val="tx1"/>
                          </a:solidFill>
                        </a:rPr>
                        <a:t>28</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b="0" kern="1200" dirty="0" smtClean="0">
                          <a:solidFill>
                            <a:schemeClr val="dk1"/>
                          </a:solidFill>
                          <a:effectLst/>
                          <a:latin typeface="+mn-lt"/>
                          <a:ea typeface="+mn-ea"/>
                          <a:cs typeface="+mn-cs"/>
                        </a:rPr>
                        <a:t>Fluxo Alternativo B - Cancelamento da edição</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84317721"/>
                  </a:ext>
                </a:extLst>
              </a:tr>
              <a:tr h="370840">
                <a:tc>
                  <a:txBody>
                    <a:bodyPr/>
                    <a:lstStyle/>
                    <a:p>
                      <a:r>
                        <a:rPr lang="pt-BR" dirty="0" smtClean="0">
                          <a:solidFill>
                            <a:schemeClr val="tx1"/>
                          </a:solidFill>
                        </a:rPr>
                        <a:t>29</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b="0" kern="1200" dirty="0" smtClean="0">
                          <a:solidFill>
                            <a:schemeClr val="dk1"/>
                          </a:solidFill>
                          <a:effectLst/>
                          <a:latin typeface="+mn-lt"/>
                          <a:ea typeface="+mn-ea"/>
                          <a:cs typeface="+mn-cs"/>
                        </a:rPr>
                        <a:t>Fluxo Alternativo C - Usuário clica em Cancelar, no fim da página.</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98457446"/>
                  </a:ext>
                </a:extLst>
              </a:tr>
            </a:tbl>
          </a:graphicData>
        </a:graphic>
      </p:graphicFrame>
    </p:spTree>
    <p:extLst>
      <p:ext uri="{BB962C8B-B14F-4D97-AF65-F5344CB8AC3E}">
        <p14:creationId xmlns:p14="http://schemas.microsoft.com/office/powerpoint/2010/main" val="107584942"/>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72" y="365760"/>
            <a:ext cx="9692640" cy="888274"/>
          </a:xfrm>
        </p:spPr>
        <p:txBody>
          <a:bodyPr/>
          <a:lstStyle/>
          <a:p>
            <a:r>
              <a:rPr lang="pt-BR" dirty="0"/>
              <a:t>Casos de </a:t>
            </a:r>
            <a:r>
              <a:rPr lang="pt-BR" dirty="0" smtClean="0"/>
              <a:t>Uso</a:t>
            </a:r>
            <a:endParaRPr lang="pt-BR" dirty="0"/>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nvPr>
        </p:nvGraphicFramePr>
        <p:xfrm>
          <a:off x="1209621" y="1580605"/>
          <a:ext cx="8594726" cy="239268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184453126"/>
                    </a:ext>
                  </a:extLst>
                </a:gridCol>
                <a:gridCol w="4297363">
                  <a:extLst>
                    <a:ext uri="{9D8B030D-6E8A-4147-A177-3AD203B41FA5}">
                      <a16:colId xmlns:a16="http://schemas.microsoft.com/office/drawing/2014/main" val="996929071"/>
                    </a:ext>
                  </a:extLst>
                </a:gridCol>
              </a:tblGrid>
              <a:tr h="370840">
                <a:tc gridSpan="2">
                  <a:txBody>
                    <a:bodyPr/>
                    <a:lstStyle/>
                    <a:p>
                      <a:pPr algn="ctr"/>
                      <a:r>
                        <a:rPr lang="pt-BR" b="1" dirty="0" smtClean="0">
                          <a:solidFill>
                            <a:schemeClr val="bg1"/>
                          </a:solidFill>
                        </a:rPr>
                        <a:t>Filtragem da tabela por data de inicio e data de término</a:t>
                      </a:r>
                      <a:endParaRPr lang="pt-BR"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1091544215"/>
                  </a:ext>
                </a:extLst>
              </a:tr>
              <a:tr h="370840">
                <a:tc>
                  <a:txBody>
                    <a:bodyPr/>
                    <a:lstStyle/>
                    <a:p>
                      <a:r>
                        <a:rPr lang="pt-BR" b="0" dirty="0">
                          <a:solidFill>
                            <a:schemeClr val="tx1"/>
                          </a:solidFill>
                        </a:rPr>
                        <a:t>Cenário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a:solidFill>
                            <a:schemeClr val="tx1"/>
                          </a:solidFill>
                        </a:rPr>
                        <a:t>Nome do cenário: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3387804155"/>
                  </a:ext>
                </a:extLst>
              </a:tr>
              <a:tr h="370840">
                <a:tc>
                  <a:txBody>
                    <a:bodyPr/>
                    <a:lstStyle/>
                    <a:p>
                      <a:r>
                        <a:rPr lang="pt-BR" dirty="0" smtClean="0">
                          <a:solidFill>
                            <a:schemeClr val="tx1"/>
                          </a:solidFill>
                        </a:rPr>
                        <a:t>01</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 de sucesso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r>
                        <a:rPr lang="pt-BR" dirty="0" smtClean="0">
                          <a:solidFill>
                            <a:schemeClr val="tx1"/>
                          </a:solidFill>
                        </a:rPr>
                        <a:t>02</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 Alternativo A – Data de inicio não existente</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0635157"/>
                  </a:ext>
                </a:extLst>
              </a:tr>
              <a:tr h="370840">
                <a:tc>
                  <a:txBody>
                    <a:bodyPr/>
                    <a:lstStyle/>
                    <a:p>
                      <a:r>
                        <a:rPr lang="pt-BR" dirty="0" smtClean="0">
                          <a:solidFill>
                            <a:schemeClr val="tx1"/>
                          </a:solidFill>
                        </a:rPr>
                        <a:t>03</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solidFill>
                            <a:schemeClr val="tx1"/>
                          </a:solidFill>
                        </a:rPr>
                        <a:t>Fluxo Alternativo B – Data de término não existente</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90851402"/>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72" y="365760"/>
            <a:ext cx="9692640" cy="888274"/>
          </a:xfrm>
        </p:spPr>
        <p:txBody>
          <a:bodyPr/>
          <a:lstStyle/>
          <a:p>
            <a:r>
              <a:rPr lang="pt-BR" dirty="0"/>
              <a:t>Casos de </a:t>
            </a:r>
            <a:r>
              <a:rPr lang="pt-BR" dirty="0" smtClean="0"/>
              <a:t>Uso</a:t>
            </a:r>
            <a:endParaRPr lang="pt-BR" dirty="0"/>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nvPr>
        </p:nvGraphicFramePr>
        <p:xfrm>
          <a:off x="1209621" y="1580605"/>
          <a:ext cx="8594726" cy="330708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184453126"/>
                    </a:ext>
                  </a:extLst>
                </a:gridCol>
                <a:gridCol w="4297363">
                  <a:extLst>
                    <a:ext uri="{9D8B030D-6E8A-4147-A177-3AD203B41FA5}">
                      <a16:colId xmlns:a16="http://schemas.microsoft.com/office/drawing/2014/main" val="996929071"/>
                    </a:ext>
                  </a:extLst>
                </a:gridCol>
              </a:tblGrid>
              <a:tr h="370840">
                <a:tc gridSpan="2">
                  <a:txBody>
                    <a:bodyPr/>
                    <a:lstStyle/>
                    <a:p>
                      <a:pPr algn="ctr"/>
                      <a:r>
                        <a:rPr lang="pt-BR" b="1" dirty="0" smtClean="0">
                          <a:solidFill>
                            <a:schemeClr val="bg1"/>
                          </a:solidFill>
                        </a:rPr>
                        <a:t>Gerar e exibir alertas Críticos</a:t>
                      </a:r>
                      <a:endParaRPr lang="pt-BR"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1091544215"/>
                  </a:ext>
                </a:extLst>
              </a:tr>
              <a:tr h="370840">
                <a:tc>
                  <a:txBody>
                    <a:bodyPr/>
                    <a:lstStyle/>
                    <a:p>
                      <a:r>
                        <a:rPr lang="pt-BR" b="0" dirty="0">
                          <a:solidFill>
                            <a:schemeClr val="tx1"/>
                          </a:solidFill>
                        </a:rPr>
                        <a:t>Cenário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a:solidFill>
                            <a:schemeClr val="tx1"/>
                          </a:solidFill>
                        </a:rPr>
                        <a:t>Nome do cenário: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3387804155"/>
                  </a:ext>
                </a:extLst>
              </a:tr>
              <a:tr h="370840">
                <a:tc>
                  <a:txBody>
                    <a:bodyPr/>
                    <a:lstStyle/>
                    <a:p>
                      <a:r>
                        <a:rPr lang="pt-BR" dirty="0" smtClean="0">
                          <a:solidFill>
                            <a:schemeClr val="tx1"/>
                          </a:solidFill>
                        </a:rPr>
                        <a:t>01</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 de sucesso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r>
                        <a:rPr lang="pt-BR" dirty="0" smtClean="0">
                          <a:solidFill>
                            <a:schemeClr val="tx1"/>
                          </a:solidFill>
                        </a:rPr>
                        <a:t>02</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b="0" kern="1200" dirty="0" smtClean="0">
                          <a:solidFill>
                            <a:schemeClr val="dk1"/>
                          </a:solidFill>
                          <a:effectLst/>
                          <a:latin typeface="+mn-lt"/>
                          <a:ea typeface="+mn-ea"/>
                          <a:cs typeface="+mn-cs"/>
                        </a:rPr>
                        <a:t>Fluxo Alternativo A – Enviar alertas na página Principal</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0635157"/>
                  </a:ext>
                </a:extLst>
              </a:tr>
              <a:tr h="370840">
                <a:tc>
                  <a:txBody>
                    <a:bodyPr/>
                    <a:lstStyle/>
                    <a:p>
                      <a:r>
                        <a:rPr lang="pt-BR" dirty="0" smtClean="0">
                          <a:solidFill>
                            <a:schemeClr val="tx1"/>
                          </a:solidFill>
                        </a:rPr>
                        <a:t>03</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solidFill>
                            <a:schemeClr val="tx1"/>
                          </a:solidFill>
                        </a:rPr>
                        <a:t>Fluxo Alternativo B - Enviar alertas na página Principal - Optar por “fechar”</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r>
                        <a:rPr lang="pt-BR" dirty="0" smtClean="0">
                          <a:solidFill>
                            <a:schemeClr val="tx1"/>
                          </a:solidFill>
                        </a:rPr>
                        <a:t>04</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solidFill>
                            <a:schemeClr val="tx1"/>
                          </a:solidFill>
                        </a:rPr>
                        <a:t>Fluxo Alternativo C – Enviar notificação de alerta por e-mail</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702118543"/>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72" y="365760"/>
            <a:ext cx="9692640" cy="888274"/>
          </a:xfrm>
        </p:spPr>
        <p:txBody>
          <a:bodyPr/>
          <a:lstStyle/>
          <a:p>
            <a:r>
              <a:rPr lang="pt-BR" dirty="0"/>
              <a:t>Casos de </a:t>
            </a:r>
            <a:r>
              <a:rPr lang="pt-BR" dirty="0" smtClean="0"/>
              <a:t>Uso</a:t>
            </a:r>
            <a:endParaRPr lang="pt-BR" dirty="0"/>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nvPr>
        </p:nvGraphicFramePr>
        <p:xfrm>
          <a:off x="1209621" y="1580605"/>
          <a:ext cx="8594726" cy="286512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184453126"/>
                    </a:ext>
                  </a:extLst>
                </a:gridCol>
                <a:gridCol w="4297363">
                  <a:extLst>
                    <a:ext uri="{9D8B030D-6E8A-4147-A177-3AD203B41FA5}">
                      <a16:colId xmlns:a16="http://schemas.microsoft.com/office/drawing/2014/main" val="996929071"/>
                    </a:ext>
                  </a:extLst>
                </a:gridCol>
              </a:tblGrid>
              <a:tr h="370840">
                <a:tc gridSpan="2">
                  <a:txBody>
                    <a:bodyPr/>
                    <a:lstStyle/>
                    <a:p>
                      <a:pPr algn="ctr"/>
                      <a:r>
                        <a:rPr lang="pt-BR" b="1" dirty="0" smtClean="0">
                          <a:solidFill>
                            <a:schemeClr val="bg1"/>
                          </a:solidFill>
                        </a:rPr>
                        <a:t>Gerenciar Alertas do Administrador</a:t>
                      </a:r>
                      <a:endParaRPr lang="pt-BR"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1091544215"/>
                  </a:ext>
                </a:extLst>
              </a:tr>
              <a:tr h="370840">
                <a:tc>
                  <a:txBody>
                    <a:bodyPr/>
                    <a:lstStyle/>
                    <a:p>
                      <a:r>
                        <a:rPr lang="pt-BR" b="0" dirty="0">
                          <a:solidFill>
                            <a:schemeClr val="tx1"/>
                          </a:solidFill>
                        </a:rPr>
                        <a:t>Cenário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a:solidFill>
                            <a:schemeClr val="tx1"/>
                          </a:solidFill>
                        </a:rPr>
                        <a:t>Nome do cenário: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3387804155"/>
                  </a:ext>
                </a:extLst>
              </a:tr>
              <a:tr h="370840">
                <a:tc>
                  <a:txBody>
                    <a:bodyPr/>
                    <a:lstStyle/>
                    <a:p>
                      <a:r>
                        <a:rPr lang="pt-BR" dirty="0" smtClean="0">
                          <a:solidFill>
                            <a:schemeClr val="tx1"/>
                          </a:solidFill>
                        </a:rPr>
                        <a:t>01</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 de sucesso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r>
                        <a:rPr lang="pt-BR" dirty="0" smtClean="0">
                          <a:solidFill>
                            <a:schemeClr val="tx1"/>
                          </a:solidFill>
                        </a:rPr>
                        <a:t>02</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 Alternativo A – Checar Alerta</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0635157"/>
                  </a:ext>
                </a:extLst>
              </a:tr>
              <a:tr h="370840">
                <a:tc>
                  <a:txBody>
                    <a:bodyPr/>
                    <a:lstStyle/>
                    <a:p>
                      <a:r>
                        <a:rPr lang="pt-BR" dirty="0" smtClean="0">
                          <a:solidFill>
                            <a:schemeClr val="tx1"/>
                          </a:solidFill>
                        </a:rPr>
                        <a:t>03</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hangingPunct="0">
                        <a:lnSpc>
                          <a:spcPct val="100000"/>
                        </a:lnSpc>
                        <a:spcAft>
                          <a:spcPts val="0"/>
                        </a:spcAft>
                      </a:pPr>
                      <a:r>
                        <a:rPr lang="pt-BR" sz="1800" kern="1200" dirty="0" smtClean="0">
                          <a:solidFill>
                            <a:schemeClr val="tx1"/>
                          </a:solidFill>
                          <a:latin typeface="+mn-lt"/>
                          <a:ea typeface="+mn-ea"/>
                          <a:cs typeface="+mn-cs"/>
                        </a:rPr>
                        <a:t>Fluxo Alternativo B – Editar Alerta</a:t>
                      </a:r>
                      <a:endParaRPr lang="pt-BR" sz="1800" kern="1200" dirty="0">
                        <a:solidFill>
                          <a:schemeClr val="tx1"/>
                        </a:solidFill>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r>
                        <a:rPr lang="pt-BR" dirty="0" smtClean="0">
                          <a:solidFill>
                            <a:schemeClr val="tx1"/>
                          </a:solidFill>
                        </a:rPr>
                        <a:t>04</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solidFill>
                            <a:schemeClr val="tx1"/>
                          </a:solidFill>
                        </a:rPr>
                        <a:t>Fluxo Alternativo C – Excluir Alerta</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70840">
                <a:tc>
                  <a:txBody>
                    <a:bodyPr/>
                    <a:lstStyle/>
                    <a:p>
                      <a:r>
                        <a:rPr lang="pt-BR" dirty="0" smtClean="0">
                          <a:solidFill>
                            <a:schemeClr val="tx1"/>
                          </a:solidFill>
                        </a:rPr>
                        <a:t>05</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solidFill>
                            <a:schemeClr val="tx1"/>
                          </a:solidFill>
                        </a:rPr>
                        <a:t>Fluxo Alternativo D – Pesquisar Alerta</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859204455"/>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72" y="365760"/>
            <a:ext cx="9692640" cy="888274"/>
          </a:xfrm>
        </p:spPr>
        <p:txBody>
          <a:bodyPr/>
          <a:lstStyle/>
          <a:p>
            <a:r>
              <a:rPr lang="pt-BR" dirty="0"/>
              <a:t>Casos de </a:t>
            </a:r>
            <a:r>
              <a:rPr lang="pt-BR" dirty="0" smtClean="0"/>
              <a:t>Uso</a:t>
            </a:r>
            <a:endParaRPr lang="pt-BR" dirty="0"/>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nvPr>
        </p:nvGraphicFramePr>
        <p:xfrm>
          <a:off x="1209621" y="1580605"/>
          <a:ext cx="8594726" cy="404368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184453126"/>
                    </a:ext>
                  </a:extLst>
                </a:gridCol>
                <a:gridCol w="4297363">
                  <a:extLst>
                    <a:ext uri="{9D8B030D-6E8A-4147-A177-3AD203B41FA5}">
                      <a16:colId xmlns:a16="http://schemas.microsoft.com/office/drawing/2014/main" val="996929071"/>
                    </a:ext>
                  </a:extLst>
                </a:gridCol>
              </a:tblGrid>
              <a:tr h="370840">
                <a:tc gridSpan="2">
                  <a:txBody>
                    <a:bodyPr/>
                    <a:lstStyle/>
                    <a:p>
                      <a:pPr algn="ctr"/>
                      <a:r>
                        <a:rPr lang="pt-BR" b="1" dirty="0" smtClean="0">
                          <a:solidFill>
                            <a:schemeClr val="bg1"/>
                          </a:solidFill>
                        </a:rPr>
                        <a:t>Editar Alerta do Administrador</a:t>
                      </a:r>
                      <a:endParaRPr lang="pt-BR"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1091544215"/>
                  </a:ext>
                </a:extLst>
              </a:tr>
              <a:tr h="370840">
                <a:tc>
                  <a:txBody>
                    <a:bodyPr/>
                    <a:lstStyle/>
                    <a:p>
                      <a:r>
                        <a:rPr lang="pt-BR" b="0" dirty="0">
                          <a:solidFill>
                            <a:schemeClr val="tx1"/>
                          </a:solidFill>
                        </a:rPr>
                        <a:t>Cenário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a:solidFill>
                            <a:schemeClr val="tx1"/>
                          </a:solidFill>
                        </a:rPr>
                        <a:t>Nome do cenário: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3387804155"/>
                  </a:ext>
                </a:extLst>
              </a:tr>
              <a:tr h="370840">
                <a:tc>
                  <a:txBody>
                    <a:bodyPr/>
                    <a:lstStyle/>
                    <a:p>
                      <a:r>
                        <a:rPr lang="pt-BR" dirty="0" smtClean="0">
                          <a:solidFill>
                            <a:schemeClr val="tx1"/>
                          </a:solidFill>
                        </a:rPr>
                        <a:t>01</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 de sucesso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r>
                        <a:rPr lang="pt-BR" dirty="0" smtClean="0">
                          <a:solidFill>
                            <a:schemeClr val="tx1"/>
                          </a:solidFill>
                        </a:rPr>
                        <a:t>02</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 Alternativo A – Edição sem descrição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0635157"/>
                  </a:ext>
                </a:extLst>
              </a:tr>
              <a:tr h="370840">
                <a:tc>
                  <a:txBody>
                    <a:bodyPr/>
                    <a:lstStyle/>
                    <a:p>
                      <a:r>
                        <a:rPr lang="pt-BR" dirty="0" smtClean="0">
                          <a:solidFill>
                            <a:schemeClr val="tx1"/>
                          </a:solidFill>
                        </a:rPr>
                        <a:t>03</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solidFill>
                            <a:schemeClr val="tx1"/>
                          </a:solidFill>
                        </a:rPr>
                        <a:t>Fluxo Alternativo B – Upload de nenhuma imagem</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r>
                        <a:rPr lang="pt-BR" dirty="0" smtClean="0">
                          <a:solidFill>
                            <a:schemeClr val="tx1"/>
                          </a:solidFill>
                        </a:rPr>
                        <a:t>04</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solidFill>
                            <a:schemeClr val="tx1"/>
                          </a:solidFill>
                        </a:rPr>
                        <a:t>Fluxo Alternativo C – Upload de mais de 2 imagens</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70840">
                <a:tc>
                  <a:txBody>
                    <a:bodyPr/>
                    <a:lstStyle/>
                    <a:p>
                      <a:r>
                        <a:rPr lang="pt-BR" dirty="0" smtClean="0">
                          <a:solidFill>
                            <a:schemeClr val="tx1"/>
                          </a:solidFill>
                        </a:rPr>
                        <a:t>05</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solidFill>
                            <a:schemeClr val="tx1"/>
                          </a:solidFill>
                        </a:rPr>
                        <a:t>Fluxo Alternativo D – Não escolher cidade</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70840">
                <a:tc>
                  <a:txBody>
                    <a:bodyPr/>
                    <a:lstStyle/>
                    <a:p>
                      <a:r>
                        <a:rPr lang="pt-BR" dirty="0" smtClean="0">
                          <a:solidFill>
                            <a:schemeClr val="tx1"/>
                          </a:solidFill>
                        </a:rPr>
                        <a:t>06</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solidFill>
                            <a:schemeClr val="tx1"/>
                          </a:solidFill>
                        </a:rPr>
                        <a:t>Fluxo Alternativo E – Cancelar edição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74184676"/>
                  </a:ext>
                </a:extLst>
              </a:tr>
            </a:tbl>
          </a:graphicData>
        </a:graphic>
      </p:graphicFrame>
    </p:spTree>
    <p:extLst>
      <p:ext uri="{BB962C8B-B14F-4D97-AF65-F5344CB8AC3E}">
        <p14:creationId xmlns:p14="http://schemas.microsoft.com/office/powerpoint/2010/main" val="2945296832"/>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72" y="365760"/>
            <a:ext cx="9692640" cy="888274"/>
          </a:xfrm>
        </p:spPr>
        <p:txBody>
          <a:bodyPr/>
          <a:lstStyle/>
          <a:p>
            <a:r>
              <a:rPr lang="pt-BR" dirty="0"/>
              <a:t>Casos de </a:t>
            </a:r>
            <a:r>
              <a:rPr lang="pt-BR" dirty="0" smtClean="0"/>
              <a:t>Uso</a:t>
            </a:r>
            <a:endParaRPr lang="pt-BR" dirty="0"/>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nvPr>
        </p:nvGraphicFramePr>
        <p:xfrm>
          <a:off x="1209621" y="1580605"/>
          <a:ext cx="8594726" cy="175260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184453126"/>
                    </a:ext>
                  </a:extLst>
                </a:gridCol>
                <a:gridCol w="4297363">
                  <a:extLst>
                    <a:ext uri="{9D8B030D-6E8A-4147-A177-3AD203B41FA5}">
                      <a16:colId xmlns:a16="http://schemas.microsoft.com/office/drawing/2014/main" val="996929071"/>
                    </a:ext>
                  </a:extLst>
                </a:gridCol>
              </a:tblGrid>
              <a:tr h="370840">
                <a:tc gridSpan="2">
                  <a:txBody>
                    <a:bodyPr/>
                    <a:lstStyle/>
                    <a:p>
                      <a:pPr algn="ctr"/>
                      <a:r>
                        <a:rPr lang="pt-BR" b="1" dirty="0" smtClean="0">
                          <a:solidFill>
                            <a:schemeClr val="bg1"/>
                          </a:solidFill>
                        </a:rPr>
                        <a:t>Excluir Alerta do Administrador</a:t>
                      </a:r>
                      <a:endParaRPr lang="pt-BR"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1091544215"/>
                  </a:ext>
                </a:extLst>
              </a:tr>
              <a:tr h="370840">
                <a:tc>
                  <a:txBody>
                    <a:bodyPr/>
                    <a:lstStyle/>
                    <a:p>
                      <a:r>
                        <a:rPr lang="pt-BR" b="0" dirty="0">
                          <a:solidFill>
                            <a:schemeClr val="tx1"/>
                          </a:solidFill>
                        </a:rPr>
                        <a:t>Cenário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a:solidFill>
                            <a:schemeClr val="tx1"/>
                          </a:solidFill>
                        </a:rPr>
                        <a:t>Nome do cenário: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3387804155"/>
                  </a:ext>
                </a:extLst>
              </a:tr>
              <a:tr h="370840">
                <a:tc>
                  <a:txBody>
                    <a:bodyPr/>
                    <a:lstStyle/>
                    <a:p>
                      <a:r>
                        <a:rPr lang="pt-BR" dirty="0" smtClean="0">
                          <a:solidFill>
                            <a:schemeClr val="tx1"/>
                          </a:solidFill>
                        </a:rPr>
                        <a:t>01</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 de sucesso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r>
                        <a:rPr lang="pt-BR" dirty="0" smtClean="0">
                          <a:solidFill>
                            <a:schemeClr val="tx1"/>
                          </a:solidFill>
                        </a:rPr>
                        <a:t>02</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 Alternativo A – Cancelar exclusão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0635157"/>
                  </a:ext>
                </a:extLst>
              </a:tr>
            </a:tbl>
          </a:graphicData>
        </a:graphic>
      </p:graphicFrame>
    </p:spTree>
    <p:extLst>
      <p:ext uri="{BB962C8B-B14F-4D97-AF65-F5344CB8AC3E}">
        <p14:creationId xmlns:p14="http://schemas.microsoft.com/office/powerpoint/2010/main" val="986674183"/>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72" y="365760"/>
            <a:ext cx="9692640" cy="888274"/>
          </a:xfrm>
        </p:spPr>
        <p:txBody>
          <a:bodyPr/>
          <a:lstStyle/>
          <a:p>
            <a:r>
              <a:rPr lang="pt-BR" dirty="0"/>
              <a:t>Casos de </a:t>
            </a:r>
            <a:r>
              <a:rPr lang="pt-BR" dirty="0" smtClean="0"/>
              <a:t>Uso</a:t>
            </a:r>
            <a:endParaRPr lang="pt-BR" dirty="0"/>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nvPr>
        </p:nvGraphicFramePr>
        <p:xfrm>
          <a:off x="1209621" y="1580605"/>
          <a:ext cx="8594726" cy="175260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184453126"/>
                    </a:ext>
                  </a:extLst>
                </a:gridCol>
                <a:gridCol w="4297363">
                  <a:extLst>
                    <a:ext uri="{9D8B030D-6E8A-4147-A177-3AD203B41FA5}">
                      <a16:colId xmlns:a16="http://schemas.microsoft.com/office/drawing/2014/main" val="996929071"/>
                    </a:ext>
                  </a:extLst>
                </a:gridCol>
              </a:tblGrid>
              <a:tr h="370840">
                <a:tc gridSpan="2">
                  <a:txBody>
                    <a:bodyPr/>
                    <a:lstStyle/>
                    <a:p>
                      <a:pPr algn="ctr"/>
                      <a:r>
                        <a:rPr lang="pt-BR" b="1" smtClean="0">
                          <a:solidFill>
                            <a:schemeClr val="bg1"/>
                          </a:solidFill>
                        </a:rPr>
                        <a:t>Pesquisar Alerta do Administrador</a:t>
                      </a:r>
                      <a:endParaRPr lang="pt-BR"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1091544215"/>
                  </a:ext>
                </a:extLst>
              </a:tr>
              <a:tr h="370840">
                <a:tc>
                  <a:txBody>
                    <a:bodyPr/>
                    <a:lstStyle/>
                    <a:p>
                      <a:r>
                        <a:rPr lang="pt-BR" b="0" dirty="0">
                          <a:solidFill>
                            <a:schemeClr val="tx1"/>
                          </a:solidFill>
                        </a:rPr>
                        <a:t>Cenário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a:solidFill>
                            <a:schemeClr val="tx1"/>
                          </a:solidFill>
                        </a:rPr>
                        <a:t>Nome do cenário: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3387804155"/>
                  </a:ext>
                </a:extLst>
              </a:tr>
              <a:tr h="370840">
                <a:tc>
                  <a:txBody>
                    <a:bodyPr/>
                    <a:lstStyle/>
                    <a:p>
                      <a:r>
                        <a:rPr lang="pt-BR" dirty="0" smtClean="0">
                          <a:solidFill>
                            <a:schemeClr val="tx1"/>
                          </a:solidFill>
                        </a:rPr>
                        <a:t>01</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 de sucesso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r>
                        <a:rPr lang="pt-BR" dirty="0" smtClean="0">
                          <a:solidFill>
                            <a:schemeClr val="tx1"/>
                          </a:solidFill>
                        </a:rPr>
                        <a:t>02</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 Alternativo A – Nenhum alerta encontrado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0635157"/>
                  </a:ext>
                </a:extLst>
              </a:tr>
            </a:tbl>
          </a:graphicData>
        </a:graphic>
      </p:graphicFrame>
    </p:spTree>
    <p:extLst>
      <p:ext uri="{BB962C8B-B14F-4D97-AF65-F5344CB8AC3E}">
        <p14:creationId xmlns:p14="http://schemas.microsoft.com/office/powerpoint/2010/main" val="4155616308"/>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72" y="365760"/>
            <a:ext cx="9692640" cy="888274"/>
          </a:xfrm>
        </p:spPr>
        <p:txBody>
          <a:bodyPr/>
          <a:lstStyle/>
          <a:p>
            <a:r>
              <a:rPr lang="pt-BR" dirty="0"/>
              <a:t>Casos de </a:t>
            </a:r>
            <a:r>
              <a:rPr lang="pt-BR" dirty="0" smtClean="0"/>
              <a:t>Uso</a:t>
            </a:r>
            <a:endParaRPr lang="pt-BR" dirty="0"/>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nvPr>
        </p:nvGraphicFramePr>
        <p:xfrm>
          <a:off x="1209621" y="1580605"/>
          <a:ext cx="8594726" cy="286512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184453126"/>
                    </a:ext>
                  </a:extLst>
                </a:gridCol>
                <a:gridCol w="4297363">
                  <a:extLst>
                    <a:ext uri="{9D8B030D-6E8A-4147-A177-3AD203B41FA5}">
                      <a16:colId xmlns:a16="http://schemas.microsoft.com/office/drawing/2014/main" val="996929071"/>
                    </a:ext>
                  </a:extLst>
                </a:gridCol>
              </a:tblGrid>
              <a:tr h="370840">
                <a:tc gridSpan="2">
                  <a:txBody>
                    <a:bodyPr/>
                    <a:lstStyle/>
                    <a:p>
                      <a:pPr algn="ctr"/>
                      <a:r>
                        <a:rPr lang="pt-BR" b="1" dirty="0" smtClean="0">
                          <a:solidFill>
                            <a:schemeClr val="bg1"/>
                          </a:solidFill>
                        </a:rPr>
                        <a:t>Gerenciar Alertas do Usuário </a:t>
                      </a:r>
                      <a:endParaRPr lang="pt-BR"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1091544215"/>
                  </a:ext>
                </a:extLst>
              </a:tr>
              <a:tr h="370840">
                <a:tc>
                  <a:txBody>
                    <a:bodyPr/>
                    <a:lstStyle/>
                    <a:p>
                      <a:r>
                        <a:rPr lang="pt-BR" b="0" dirty="0">
                          <a:solidFill>
                            <a:schemeClr val="tx1"/>
                          </a:solidFill>
                        </a:rPr>
                        <a:t>Cenário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a:solidFill>
                            <a:schemeClr val="tx1"/>
                          </a:solidFill>
                        </a:rPr>
                        <a:t>Nome do cenário: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3387804155"/>
                  </a:ext>
                </a:extLst>
              </a:tr>
              <a:tr h="370840">
                <a:tc>
                  <a:txBody>
                    <a:bodyPr/>
                    <a:lstStyle/>
                    <a:p>
                      <a:r>
                        <a:rPr lang="pt-BR" dirty="0" smtClean="0">
                          <a:solidFill>
                            <a:schemeClr val="tx1"/>
                          </a:solidFill>
                        </a:rPr>
                        <a:t>01</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 de sucesso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r>
                        <a:rPr lang="pt-BR" dirty="0" smtClean="0">
                          <a:solidFill>
                            <a:schemeClr val="tx1"/>
                          </a:solidFill>
                        </a:rPr>
                        <a:t>02</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 Alternativo A – Enviar Alerta</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0635157"/>
                  </a:ext>
                </a:extLst>
              </a:tr>
              <a:tr h="370840">
                <a:tc>
                  <a:txBody>
                    <a:bodyPr/>
                    <a:lstStyle/>
                    <a:p>
                      <a:r>
                        <a:rPr lang="pt-BR" dirty="0" smtClean="0">
                          <a:solidFill>
                            <a:schemeClr val="tx1"/>
                          </a:solidFill>
                        </a:rPr>
                        <a:t>03</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solidFill>
                            <a:schemeClr val="tx1"/>
                          </a:solidFill>
                        </a:rPr>
                        <a:t>Fluxo Alternativo B – Editar Alerta</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r>
                        <a:rPr lang="pt-BR" dirty="0" smtClean="0">
                          <a:solidFill>
                            <a:schemeClr val="tx1"/>
                          </a:solidFill>
                        </a:rPr>
                        <a:t>04</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solidFill>
                            <a:schemeClr val="tx1"/>
                          </a:solidFill>
                        </a:rPr>
                        <a:t>Fluxo Alternativo C – Excluir Alerta</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70840">
                <a:tc>
                  <a:txBody>
                    <a:bodyPr/>
                    <a:lstStyle/>
                    <a:p>
                      <a:r>
                        <a:rPr lang="pt-BR" dirty="0" smtClean="0">
                          <a:solidFill>
                            <a:schemeClr val="tx1"/>
                          </a:solidFill>
                        </a:rPr>
                        <a:t>05</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solidFill>
                            <a:schemeClr val="tx1"/>
                          </a:solidFill>
                        </a:rPr>
                        <a:t>Fluxo Alternativo D – Pesquisar Alerta</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42522459"/>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72" y="365760"/>
            <a:ext cx="9692640" cy="888274"/>
          </a:xfrm>
        </p:spPr>
        <p:txBody>
          <a:bodyPr/>
          <a:lstStyle/>
          <a:p>
            <a:r>
              <a:rPr lang="pt-BR" dirty="0"/>
              <a:t>Casos de </a:t>
            </a:r>
            <a:r>
              <a:rPr lang="pt-BR" dirty="0" smtClean="0"/>
              <a:t>Uso</a:t>
            </a:r>
            <a:endParaRPr lang="pt-BR" dirty="0"/>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nvPr>
        </p:nvGraphicFramePr>
        <p:xfrm>
          <a:off x="1209621" y="1580605"/>
          <a:ext cx="8594726" cy="367284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184453126"/>
                    </a:ext>
                  </a:extLst>
                </a:gridCol>
                <a:gridCol w="4297363">
                  <a:extLst>
                    <a:ext uri="{9D8B030D-6E8A-4147-A177-3AD203B41FA5}">
                      <a16:colId xmlns:a16="http://schemas.microsoft.com/office/drawing/2014/main" val="996929071"/>
                    </a:ext>
                  </a:extLst>
                </a:gridCol>
              </a:tblGrid>
              <a:tr h="370840">
                <a:tc gridSpan="2">
                  <a:txBody>
                    <a:bodyPr/>
                    <a:lstStyle/>
                    <a:p>
                      <a:pPr algn="ctr"/>
                      <a:r>
                        <a:rPr lang="pt-BR" b="1" dirty="0" smtClean="0">
                          <a:solidFill>
                            <a:schemeClr val="bg1"/>
                          </a:solidFill>
                        </a:rPr>
                        <a:t>Enviar Alerta do Usuário</a:t>
                      </a:r>
                      <a:endParaRPr lang="pt-BR"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1091544215"/>
                  </a:ext>
                </a:extLst>
              </a:tr>
              <a:tr h="370840">
                <a:tc>
                  <a:txBody>
                    <a:bodyPr/>
                    <a:lstStyle/>
                    <a:p>
                      <a:r>
                        <a:rPr lang="pt-BR" b="0" dirty="0">
                          <a:solidFill>
                            <a:schemeClr val="tx1"/>
                          </a:solidFill>
                        </a:rPr>
                        <a:t>Cenário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a:solidFill>
                            <a:schemeClr val="tx1"/>
                          </a:solidFill>
                        </a:rPr>
                        <a:t>Nome do cenário: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3387804155"/>
                  </a:ext>
                </a:extLst>
              </a:tr>
              <a:tr h="370840">
                <a:tc>
                  <a:txBody>
                    <a:bodyPr/>
                    <a:lstStyle/>
                    <a:p>
                      <a:r>
                        <a:rPr lang="pt-BR" dirty="0" smtClean="0">
                          <a:solidFill>
                            <a:schemeClr val="tx1"/>
                          </a:solidFill>
                        </a:rPr>
                        <a:t>01</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 de sucesso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r>
                        <a:rPr lang="pt-BR" smtClean="0">
                          <a:solidFill>
                            <a:schemeClr val="tx1"/>
                          </a:solidFill>
                        </a:rPr>
                        <a:t>02</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 Alternativo A – Alerta sem descrição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0635157"/>
                  </a:ext>
                </a:extLst>
              </a:tr>
              <a:tr h="370840">
                <a:tc>
                  <a:txBody>
                    <a:bodyPr/>
                    <a:lstStyle/>
                    <a:p>
                      <a:r>
                        <a:rPr lang="pt-BR" dirty="0" smtClean="0">
                          <a:solidFill>
                            <a:schemeClr val="tx1"/>
                          </a:solidFill>
                        </a:rPr>
                        <a:t>03</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solidFill>
                            <a:schemeClr val="tx1"/>
                          </a:solidFill>
                        </a:rPr>
                        <a:t>Fluxo Alternativo B – Upload de nenhuma imagem</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r>
                        <a:rPr lang="pt-BR" dirty="0" smtClean="0">
                          <a:solidFill>
                            <a:schemeClr val="tx1"/>
                          </a:solidFill>
                        </a:rPr>
                        <a:t>04</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solidFill>
                            <a:schemeClr val="tx1"/>
                          </a:solidFill>
                        </a:rPr>
                        <a:t>Fluxo Alternativo C – Upload de mais de 5 imagens</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70840">
                <a:tc>
                  <a:txBody>
                    <a:bodyPr/>
                    <a:lstStyle/>
                    <a:p>
                      <a:r>
                        <a:rPr lang="pt-BR" dirty="0" smtClean="0">
                          <a:solidFill>
                            <a:schemeClr val="tx1"/>
                          </a:solidFill>
                        </a:rPr>
                        <a:t>05</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solidFill>
                            <a:schemeClr val="tx1"/>
                          </a:solidFill>
                        </a:rPr>
                        <a:t>Fluxo Alternativo D – Não escolher cidade</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221671224"/>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72" y="365760"/>
            <a:ext cx="9692640" cy="888274"/>
          </a:xfrm>
        </p:spPr>
        <p:txBody>
          <a:bodyPr/>
          <a:lstStyle/>
          <a:p>
            <a:r>
              <a:rPr lang="pt-BR" dirty="0"/>
              <a:t>Casos de </a:t>
            </a:r>
            <a:r>
              <a:rPr lang="pt-BR" dirty="0" smtClean="0"/>
              <a:t>Uso</a:t>
            </a:r>
            <a:endParaRPr lang="pt-BR" dirty="0"/>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nvPr>
        </p:nvGraphicFramePr>
        <p:xfrm>
          <a:off x="1209621" y="1580605"/>
          <a:ext cx="8594726" cy="404368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184453126"/>
                    </a:ext>
                  </a:extLst>
                </a:gridCol>
                <a:gridCol w="4297363">
                  <a:extLst>
                    <a:ext uri="{9D8B030D-6E8A-4147-A177-3AD203B41FA5}">
                      <a16:colId xmlns:a16="http://schemas.microsoft.com/office/drawing/2014/main" val="996929071"/>
                    </a:ext>
                  </a:extLst>
                </a:gridCol>
              </a:tblGrid>
              <a:tr h="370840">
                <a:tc gridSpan="2">
                  <a:txBody>
                    <a:bodyPr/>
                    <a:lstStyle/>
                    <a:p>
                      <a:pPr algn="ctr"/>
                      <a:r>
                        <a:rPr lang="pt-BR" sz="1800" b="1" kern="1200" dirty="0" smtClean="0">
                          <a:solidFill>
                            <a:schemeClr val="lt1"/>
                          </a:solidFill>
                          <a:effectLst/>
                          <a:latin typeface="+mn-lt"/>
                          <a:ea typeface="+mn-ea"/>
                          <a:cs typeface="+mn-cs"/>
                        </a:rPr>
                        <a:t>Editar Alerta do Usuário </a:t>
                      </a:r>
                      <a:endParaRPr lang="pt-BR"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1091544215"/>
                  </a:ext>
                </a:extLst>
              </a:tr>
              <a:tr h="370840">
                <a:tc>
                  <a:txBody>
                    <a:bodyPr/>
                    <a:lstStyle/>
                    <a:p>
                      <a:r>
                        <a:rPr lang="pt-BR" b="0" dirty="0">
                          <a:solidFill>
                            <a:schemeClr val="tx1"/>
                          </a:solidFill>
                        </a:rPr>
                        <a:t>Cenário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a:solidFill>
                            <a:schemeClr val="tx1"/>
                          </a:solidFill>
                        </a:rPr>
                        <a:t>Nome do cenário: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3387804155"/>
                  </a:ext>
                </a:extLst>
              </a:tr>
              <a:tr h="370840">
                <a:tc>
                  <a:txBody>
                    <a:bodyPr/>
                    <a:lstStyle/>
                    <a:p>
                      <a:r>
                        <a:rPr lang="pt-BR" dirty="0" smtClean="0">
                          <a:solidFill>
                            <a:schemeClr val="tx1"/>
                          </a:solidFill>
                        </a:rPr>
                        <a:t>01</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 de sucesso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r>
                        <a:rPr lang="pt-BR" dirty="0" smtClean="0">
                          <a:solidFill>
                            <a:schemeClr val="tx1"/>
                          </a:solidFill>
                        </a:rPr>
                        <a:t>02</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 Alternativo A – Edição sem descrição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0635157"/>
                  </a:ext>
                </a:extLst>
              </a:tr>
              <a:tr h="370840">
                <a:tc>
                  <a:txBody>
                    <a:bodyPr/>
                    <a:lstStyle/>
                    <a:p>
                      <a:r>
                        <a:rPr lang="pt-BR" dirty="0" smtClean="0">
                          <a:solidFill>
                            <a:schemeClr val="tx1"/>
                          </a:solidFill>
                        </a:rPr>
                        <a:t>03</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solidFill>
                            <a:schemeClr val="tx1"/>
                          </a:solidFill>
                        </a:rPr>
                        <a:t>Fluxo Alternativo B – Upload de nenhuma imagem</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r>
                        <a:rPr lang="pt-BR" dirty="0" smtClean="0">
                          <a:solidFill>
                            <a:schemeClr val="tx1"/>
                          </a:solidFill>
                        </a:rPr>
                        <a:t>04</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solidFill>
                            <a:schemeClr val="tx1"/>
                          </a:solidFill>
                        </a:rPr>
                        <a:t>Fluxo Alternativo C – Upload de mais de 2 imagens	</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70840">
                <a:tc>
                  <a:txBody>
                    <a:bodyPr/>
                    <a:lstStyle/>
                    <a:p>
                      <a:r>
                        <a:rPr lang="pt-BR" dirty="0" smtClean="0">
                          <a:solidFill>
                            <a:schemeClr val="tx1"/>
                          </a:solidFill>
                        </a:rPr>
                        <a:t>05</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solidFill>
                            <a:schemeClr val="tx1"/>
                          </a:solidFill>
                        </a:rPr>
                        <a:t>Fluxo Alternativo D – Não escolher cidade</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70840">
                <a:tc>
                  <a:txBody>
                    <a:bodyPr/>
                    <a:lstStyle/>
                    <a:p>
                      <a:r>
                        <a:rPr lang="pt-BR" dirty="0" smtClean="0">
                          <a:solidFill>
                            <a:schemeClr val="tx1"/>
                          </a:solidFill>
                        </a:rPr>
                        <a:t>06</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solidFill>
                            <a:schemeClr val="tx1"/>
                          </a:solidFill>
                        </a:rPr>
                        <a:t>Fluxo Alternativo E – Cancelar edição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55615713"/>
                  </a:ext>
                </a:extLst>
              </a:tr>
            </a:tbl>
          </a:graphicData>
        </a:graphic>
      </p:graphicFrame>
    </p:spTree>
    <p:extLst>
      <p:ext uri="{BB962C8B-B14F-4D97-AF65-F5344CB8AC3E}">
        <p14:creationId xmlns:p14="http://schemas.microsoft.com/office/powerpoint/2010/main" val="1549260233"/>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72" y="365760"/>
            <a:ext cx="9692640" cy="888274"/>
          </a:xfrm>
        </p:spPr>
        <p:txBody>
          <a:bodyPr/>
          <a:lstStyle/>
          <a:p>
            <a:r>
              <a:rPr lang="pt-BR" dirty="0"/>
              <a:t>Casos de </a:t>
            </a:r>
            <a:r>
              <a:rPr lang="pt-BR" dirty="0" smtClean="0"/>
              <a:t>Uso</a:t>
            </a:r>
            <a:endParaRPr lang="pt-BR" dirty="0"/>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nvPr>
        </p:nvGraphicFramePr>
        <p:xfrm>
          <a:off x="1209621" y="1580605"/>
          <a:ext cx="8594726" cy="175260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184453126"/>
                    </a:ext>
                  </a:extLst>
                </a:gridCol>
                <a:gridCol w="4297363">
                  <a:extLst>
                    <a:ext uri="{9D8B030D-6E8A-4147-A177-3AD203B41FA5}">
                      <a16:colId xmlns:a16="http://schemas.microsoft.com/office/drawing/2014/main" val="996929071"/>
                    </a:ext>
                  </a:extLst>
                </a:gridCol>
              </a:tblGrid>
              <a:tr h="370840">
                <a:tc gridSpan="2">
                  <a:txBody>
                    <a:bodyPr/>
                    <a:lstStyle/>
                    <a:p>
                      <a:pPr algn="ctr"/>
                      <a:r>
                        <a:rPr lang="pt-BR" b="1" smtClean="0">
                          <a:solidFill>
                            <a:schemeClr val="bg1"/>
                          </a:solidFill>
                        </a:rPr>
                        <a:t>Excluir Alerta do Usuário </a:t>
                      </a:r>
                      <a:endParaRPr lang="pt-BR"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1091544215"/>
                  </a:ext>
                </a:extLst>
              </a:tr>
              <a:tr h="370840">
                <a:tc>
                  <a:txBody>
                    <a:bodyPr/>
                    <a:lstStyle/>
                    <a:p>
                      <a:r>
                        <a:rPr lang="pt-BR" b="0" dirty="0">
                          <a:solidFill>
                            <a:schemeClr val="tx1"/>
                          </a:solidFill>
                        </a:rPr>
                        <a:t>Cenário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a:solidFill>
                            <a:schemeClr val="tx1"/>
                          </a:solidFill>
                        </a:rPr>
                        <a:t>Nome do cenário: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3387804155"/>
                  </a:ext>
                </a:extLst>
              </a:tr>
              <a:tr h="370840">
                <a:tc>
                  <a:txBody>
                    <a:bodyPr/>
                    <a:lstStyle/>
                    <a:p>
                      <a:r>
                        <a:rPr lang="pt-BR" dirty="0" smtClean="0">
                          <a:solidFill>
                            <a:schemeClr val="tx1"/>
                          </a:solidFill>
                        </a:rPr>
                        <a:t>01</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 de sucesso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r>
                        <a:rPr lang="pt-BR" dirty="0" smtClean="0">
                          <a:solidFill>
                            <a:schemeClr val="tx1"/>
                          </a:solidFill>
                        </a:rPr>
                        <a:t>02</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 Alternativo A – Cancelar exclusão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0635157"/>
                  </a:ext>
                </a:extLst>
              </a:tr>
            </a:tbl>
          </a:graphicData>
        </a:graphic>
      </p:graphicFrame>
    </p:spTree>
    <p:extLst>
      <p:ext uri="{BB962C8B-B14F-4D97-AF65-F5344CB8AC3E}">
        <p14:creationId xmlns:p14="http://schemas.microsoft.com/office/powerpoint/2010/main" val="129768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Casos </a:t>
            </a:r>
            <a:r>
              <a:rPr lang="pt-BR" dirty="0"/>
              <a:t>de </a:t>
            </a:r>
            <a:r>
              <a:rPr lang="pt-BR" dirty="0" smtClean="0"/>
              <a:t>Uso </a:t>
            </a:r>
            <a:r>
              <a:rPr lang="pt-BR" dirty="0"/>
              <a:t>- Documentação</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ext uri="{D42A27DB-BD31-4B8C-83A1-F6EECF244321}">
                <p14:modId xmlns:p14="http://schemas.microsoft.com/office/powerpoint/2010/main" val="3916081663"/>
              </p:ext>
            </p:extLst>
          </p:nvPr>
        </p:nvGraphicFramePr>
        <p:xfrm>
          <a:off x="1261872" y="1945322"/>
          <a:ext cx="8594726" cy="110744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184453126"/>
                    </a:ext>
                  </a:extLst>
                </a:gridCol>
                <a:gridCol w="4297363">
                  <a:extLst>
                    <a:ext uri="{9D8B030D-6E8A-4147-A177-3AD203B41FA5}">
                      <a16:colId xmlns:a16="http://schemas.microsoft.com/office/drawing/2014/main" val="996929071"/>
                    </a:ext>
                  </a:extLst>
                </a:gridCol>
              </a:tblGrid>
              <a:tr h="0">
                <a:tc gridSpan="2">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pt-BR" sz="1800" b="1" kern="1200" dirty="0" smtClean="0">
                          <a:solidFill>
                            <a:schemeClr val="lt1"/>
                          </a:solidFill>
                          <a:effectLst/>
                          <a:latin typeface="+mn-lt"/>
                          <a:ea typeface="+mn-ea"/>
                          <a:cs typeface="+mn-cs"/>
                        </a:rPr>
                        <a:t>Exibir home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1091544215"/>
                  </a:ext>
                </a:extLst>
              </a:tr>
              <a:tr h="370840">
                <a:tc>
                  <a:txBody>
                    <a:bodyPr/>
                    <a:lstStyle/>
                    <a:p>
                      <a:r>
                        <a:rPr lang="pt-BR" b="0" dirty="0" smtClean="0">
                          <a:solidFill>
                            <a:schemeClr val="tx1"/>
                          </a:solidFill>
                        </a:rPr>
                        <a:t>Cenário</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smtClean="0">
                          <a:solidFill>
                            <a:schemeClr val="tx1"/>
                          </a:solidFill>
                        </a:rPr>
                        <a:t>Nome do cenário:</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3387804155"/>
                  </a:ext>
                </a:extLst>
              </a:tr>
              <a:tr h="370840">
                <a:tc>
                  <a:txBody>
                    <a:bodyPr/>
                    <a:lstStyle/>
                    <a:p>
                      <a:r>
                        <a:rPr lang="pt-BR" dirty="0" smtClean="0">
                          <a:solidFill>
                            <a:schemeClr val="tx1"/>
                          </a:solidFill>
                        </a:rPr>
                        <a:t>30</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a:t>
                      </a:r>
                      <a:r>
                        <a:rPr lang="pt-BR" baseline="0" dirty="0" smtClean="0">
                          <a:solidFill>
                            <a:schemeClr val="tx1"/>
                          </a:solidFill>
                        </a:rPr>
                        <a:t> de sucesso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bl>
          </a:graphicData>
        </a:graphic>
      </p:graphicFrame>
      <p:graphicFrame>
        <p:nvGraphicFramePr>
          <p:cNvPr id="5" name="Tabela 4"/>
          <p:cNvGraphicFramePr>
            <a:graphicFrameLocks noGrp="1"/>
          </p:cNvGraphicFramePr>
          <p:nvPr>
            <p:extLst>
              <p:ext uri="{D42A27DB-BD31-4B8C-83A1-F6EECF244321}">
                <p14:modId xmlns:p14="http://schemas.microsoft.com/office/powerpoint/2010/main" val="2727924386"/>
              </p:ext>
            </p:extLst>
          </p:nvPr>
        </p:nvGraphicFramePr>
        <p:xfrm>
          <a:off x="1261872" y="3052762"/>
          <a:ext cx="8594726" cy="239268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184453126"/>
                    </a:ext>
                  </a:extLst>
                </a:gridCol>
                <a:gridCol w="4297363">
                  <a:extLst>
                    <a:ext uri="{9D8B030D-6E8A-4147-A177-3AD203B41FA5}">
                      <a16:colId xmlns:a16="http://schemas.microsoft.com/office/drawing/2014/main" val="996929071"/>
                    </a:ext>
                  </a:extLst>
                </a:gridCol>
              </a:tblGrid>
              <a:tr h="370840">
                <a:tc gridSpan="2">
                  <a:txBody>
                    <a:bodyPr/>
                    <a:lstStyle/>
                    <a:p>
                      <a:pPr algn="ctr"/>
                      <a:r>
                        <a:rPr lang="pt-BR" sz="1800" b="1" kern="1200" dirty="0" smtClean="0">
                          <a:solidFill>
                            <a:schemeClr val="lt1"/>
                          </a:solidFill>
                          <a:effectLst/>
                          <a:latin typeface="+mn-lt"/>
                          <a:ea typeface="+mn-ea"/>
                          <a:cs typeface="+mn-cs"/>
                        </a:rPr>
                        <a:t>Meu Perfil</a:t>
                      </a:r>
                      <a:endParaRPr lang="pt-BR"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1091544215"/>
                  </a:ext>
                </a:extLst>
              </a:tr>
              <a:tr h="370840">
                <a:tc>
                  <a:txBody>
                    <a:bodyPr/>
                    <a:lstStyle/>
                    <a:p>
                      <a:r>
                        <a:rPr lang="pt-BR" b="0" dirty="0" smtClean="0">
                          <a:solidFill>
                            <a:schemeClr val="tx1"/>
                          </a:solidFill>
                        </a:rPr>
                        <a:t>Cenário</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smtClean="0">
                          <a:solidFill>
                            <a:schemeClr val="tx1"/>
                          </a:solidFill>
                        </a:rPr>
                        <a:t>Nome do cenário:</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3387804155"/>
                  </a:ext>
                </a:extLst>
              </a:tr>
              <a:tr h="370840">
                <a:tc>
                  <a:txBody>
                    <a:bodyPr/>
                    <a:lstStyle/>
                    <a:p>
                      <a:r>
                        <a:rPr lang="pt-BR" dirty="0" smtClean="0">
                          <a:solidFill>
                            <a:schemeClr val="tx1"/>
                          </a:solidFill>
                        </a:rPr>
                        <a:t>31</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a:t>
                      </a:r>
                      <a:r>
                        <a:rPr lang="pt-BR" baseline="0" dirty="0" smtClean="0">
                          <a:solidFill>
                            <a:schemeClr val="tx1"/>
                          </a:solidFill>
                        </a:rPr>
                        <a:t> de sucesso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r>
                        <a:rPr lang="pt-BR" dirty="0" smtClean="0">
                          <a:solidFill>
                            <a:schemeClr val="tx1"/>
                          </a:solidFill>
                        </a:rPr>
                        <a:t>32</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b="0" kern="1200" dirty="0" smtClean="0">
                          <a:solidFill>
                            <a:schemeClr val="dk1"/>
                          </a:solidFill>
                          <a:effectLst/>
                          <a:latin typeface="+mn-lt"/>
                          <a:ea typeface="+mn-ea"/>
                          <a:cs typeface="+mn-cs"/>
                        </a:rPr>
                        <a:t>Fluxo Alternativo A- Selecionar “Editar Perfil”</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81261373"/>
                  </a:ext>
                </a:extLst>
              </a:tr>
              <a:tr h="370840">
                <a:tc>
                  <a:txBody>
                    <a:bodyPr/>
                    <a:lstStyle/>
                    <a:p>
                      <a:r>
                        <a:rPr lang="pt-BR" dirty="0" smtClean="0">
                          <a:solidFill>
                            <a:schemeClr val="tx1"/>
                          </a:solidFill>
                        </a:rPr>
                        <a:t>33</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b="0" kern="1200" dirty="0" smtClean="0">
                          <a:solidFill>
                            <a:schemeClr val="dk1"/>
                          </a:solidFill>
                          <a:effectLst/>
                          <a:latin typeface="+mn-lt"/>
                          <a:ea typeface="+mn-ea"/>
                          <a:cs typeface="+mn-cs"/>
                        </a:rPr>
                        <a:t>Fluxo Alternativo B- Selecionar “Excluir Perfil”</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54269200"/>
                  </a:ext>
                </a:extLst>
              </a:tr>
            </a:tbl>
          </a:graphicData>
        </a:graphic>
      </p:graphicFrame>
    </p:spTree>
    <p:extLst>
      <p:ext uri="{BB962C8B-B14F-4D97-AF65-F5344CB8AC3E}">
        <p14:creationId xmlns:p14="http://schemas.microsoft.com/office/powerpoint/2010/main" val="1787801189"/>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72" y="365760"/>
            <a:ext cx="9692640" cy="888274"/>
          </a:xfrm>
        </p:spPr>
        <p:txBody>
          <a:bodyPr/>
          <a:lstStyle/>
          <a:p>
            <a:r>
              <a:rPr lang="pt-BR" dirty="0"/>
              <a:t>Casos de </a:t>
            </a:r>
            <a:r>
              <a:rPr lang="pt-BR" dirty="0" smtClean="0"/>
              <a:t>Uso</a:t>
            </a:r>
            <a:endParaRPr lang="pt-BR" dirty="0"/>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nvPr>
        </p:nvGraphicFramePr>
        <p:xfrm>
          <a:off x="1209621" y="1580605"/>
          <a:ext cx="8594726" cy="175260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184453126"/>
                    </a:ext>
                  </a:extLst>
                </a:gridCol>
                <a:gridCol w="4297363">
                  <a:extLst>
                    <a:ext uri="{9D8B030D-6E8A-4147-A177-3AD203B41FA5}">
                      <a16:colId xmlns:a16="http://schemas.microsoft.com/office/drawing/2014/main" val="996929071"/>
                    </a:ext>
                  </a:extLst>
                </a:gridCol>
              </a:tblGrid>
              <a:tr h="370840">
                <a:tc gridSpan="2">
                  <a:txBody>
                    <a:bodyPr/>
                    <a:lstStyle/>
                    <a:p>
                      <a:pPr algn="ctr"/>
                      <a:r>
                        <a:rPr lang="pt-BR" b="1" dirty="0" smtClean="0">
                          <a:solidFill>
                            <a:schemeClr val="bg1"/>
                          </a:solidFill>
                        </a:rPr>
                        <a:t>Pesquisar Alerta do Usuário </a:t>
                      </a:r>
                      <a:endParaRPr lang="pt-BR"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1091544215"/>
                  </a:ext>
                </a:extLst>
              </a:tr>
              <a:tr h="370840">
                <a:tc>
                  <a:txBody>
                    <a:bodyPr/>
                    <a:lstStyle/>
                    <a:p>
                      <a:r>
                        <a:rPr lang="pt-BR" b="0" dirty="0">
                          <a:solidFill>
                            <a:schemeClr val="tx1"/>
                          </a:solidFill>
                        </a:rPr>
                        <a:t>Cenário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a:solidFill>
                            <a:schemeClr val="tx1"/>
                          </a:solidFill>
                        </a:rPr>
                        <a:t>Nome do cenário: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3387804155"/>
                  </a:ext>
                </a:extLst>
              </a:tr>
              <a:tr h="370840">
                <a:tc>
                  <a:txBody>
                    <a:bodyPr/>
                    <a:lstStyle/>
                    <a:p>
                      <a:r>
                        <a:rPr lang="pt-BR" dirty="0" smtClean="0">
                          <a:solidFill>
                            <a:schemeClr val="tx1"/>
                          </a:solidFill>
                        </a:rPr>
                        <a:t>01</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 de sucesso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r>
                        <a:rPr lang="pt-BR" dirty="0" smtClean="0">
                          <a:solidFill>
                            <a:schemeClr val="tx1"/>
                          </a:solidFill>
                        </a:rPr>
                        <a:t>02</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 Alternativo A – Nenhum alerta encontrado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0635157"/>
                  </a:ext>
                </a:extLst>
              </a:tr>
            </a:tbl>
          </a:graphicData>
        </a:graphic>
      </p:graphicFrame>
    </p:spTree>
    <p:extLst>
      <p:ext uri="{BB962C8B-B14F-4D97-AF65-F5344CB8AC3E}">
        <p14:creationId xmlns:p14="http://schemas.microsoft.com/office/powerpoint/2010/main" val="794272494"/>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49172" y="0"/>
            <a:ext cx="9692640" cy="1325562"/>
          </a:xfrm>
        </p:spPr>
        <p:txBody>
          <a:bodyPr/>
          <a:lstStyle/>
          <a:p>
            <a:r>
              <a:rPr lang="pt-BR" dirty="0"/>
              <a:t>Estimativa</a:t>
            </a:r>
          </a:p>
        </p:txBody>
      </p:sp>
      <p:sp>
        <p:nvSpPr>
          <p:cNvPr id="3" name="Marcador de Posição de Conteúdo 2"/>
          <p:cNvSpPr>
            <a:spLocks noGrp="1"/>
          </p:cNvSpPr>
          <p:nvPr>
            <p:ph idx="1"/>
          </p:nvPr>
        </p:nvSpPr>
        <p:spPr>
          <a:xfrm>
            <a:off x="1261872" y="1371600"/>
            <a:ext cx="8595360" cy="4808537"/>
          </a:xfrm>
        </p:spPr>
        <p:txBody>
          <a:bodyPr>
            <a:normAutofit lnSpcReduction="10000"/>
          </a:bodyPr>
          <a:lstStyle/>
          <a:p>
            <a:pPr hangingPunct="0"/>
            <a:endParaRPr lang="pt-BR" dirty="0"/>
          </a:p>
          <a:p>
            <a:pPr hangingPunct="0"/>
            <a:endParaRPr lang="pt-BR" dirty="0"/>
          </a:p>
          <a:p>
            <a:pPr hangingPunct="0"/>
            <a:endParaRPr lang="pt-BR" dirty="0"/>
          </a:p>
          <a:p>
            <a:pPr hangingPunct="0"/>
            <a:endParaRPr lang="pt-BR" dirty="0"/>
          </a:p>
          <a:p>
            <a:pPr hangingPunct="0"/>
            <a:endParaRPr lang="pt-BR" dirty="0"/>
          </a:p>
          <a:p>
            <a:pPr hangingPunct="0"/>
            <a:endParaRPr lang="pt-BR" dirty="0"/>
          </a:p>
          <a:p>
            <a:pPr hangingPunct="0"/>
            <a:endParaRPr lang="pt-BR" dirty="0"/>
          </a:p>
          <a:p>
            <a:pPr hangingPunct="0"/>
            <a:endParaRPr lang="pt-BR" dirty="0"/>
          </a:p>
          <a:p>
            <a:pPr hangingPunct="0"/>
            <a:r>
              <a:rPr lang="pt-BR" dirty="0"/>
              <a:t>Quantidade de meses de trabalho=&gt;185,672*20=3713.44*15%=4270.456/324=13,18 meses</a:t>
            </a:r>
          </a:p>
          <a:p>
            <a:pPr hangingPunct="0"/>
            <a:r>
              <a:rPr lang="pt-BR" dirty="0"/>
              <a:t>Orçamento=&gt; 4270.456*9,0=</a:t>
            </a:r>
            <a:r>
              <a:rPr lang="pt-BR" b="1" dirty="0"/>
              <a:t>38434,104</a:t>
            </a:r>
            <a:endParaRPr lang="pt-BR" dirty="0"/>
          </a:p>
          <a:p>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5" name="Imagem 4" descr="Sem título.png"/>
          <p:cNvPicPr>
            <a:picLocks noChangeAspect="1"/>
          </p:cNvPicPr>
          <p:nvPr/>
        </p:nvPicPr>
        <p:blipFill>
          <a:blip r:embed="rId3" cstate="print"/>
          <a:srcRect l="-32" t="11253" b="23018"/>
          <a:stretch>
            <a:fillRect/>
          </a:stretch>
        </p:blipFill>
        <p:spPr>
          <a:xfrm>
            <a:off x="711200" y="1549400"/>
            <a:ext cx="10080583" cy="3263900"/>
          </a:xfrm>
          <a:prstGeom prst="rect">
            <a:avLst/>
          </a:prstGeom>
        </p:spPr>
      </p:pic>
    </p:spTree>
    <p:extLst>
      <p:ext uri="{BB962C8B-B14F-4D97-AF65-F5344CB8AC3E}">
        <p14:creationId xmlns:p14="http://schemas.microsoft.com/office/powerpoint/2010/main" val="3412794741"/>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23772" y="0"/>
            <a:ext cx="9692640" cy="1325562"/>
          </a:xfrm>
          <a:solidFill>
            <a:schemeClr val="bg1"/>
          </a:solidFill>
        </p:spPr>
        <p:txBody>
          <a:bodyPr/>
          <a:lstStyle/>
          <a:p>
            <a:r>
              <a:rPr lang="pt-BR" dirty="0"/>
              <a:t>Diagrama Conceitual (MER) </a:t>
            </a:r>
          </a:p>
        </p:txBody>
      </p:sp>
      <p:pic>
        <p:nvPicPr>
          <p:cNvPr id="6" name="Espaço Reservado para Conteúdo 5" descr="MER_ALERTAS.jpeg"/>
          <p:cNvPicPr>
            <a:picLocks noGrp="1" noChangeAspect="1"/>
          </p:cNvPicPr>
          <p:nvPr>
            <p:ph idx="1"/>
          </p:nvPr>
        </p:nvPicPr>
        <p:blipFill>
          <a:blip r:embed="rId2" cstate="print"/>
          <a:stretch>
            <a:fillRect/>
          </a:stretch>
        </p:blipFill>
        <p:spPr>
          <a:xfrm>
            <a:off x="927100" y="1310587"/>
            <a:ext cx="9474200" cy="4620313"/>
          </a:xfrm>
        </p:spPr>
      </p:pic>
      <p:pic>
        <p:nvPicPr>
          <p:cNvPr id="4" name="Imagem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
        <p:nvSpPr>
          <p:cNvPr id="5" name="CaixaDeTexto 4"/>
          <p:cNvSpPr txBox="1"/>
          <p:nvPr/>
        </p:nvSpPr>
        <p:spPr>
          <a:xfrm>
            <a:off x="6032944" y="5949138"/>
            <a:ext cx="5319085" cy="923330"/>
          </a:xfrm>
          <a:prstGeom prst="rect">
            <a:avLst/>
          </a:prstGeom>
          <a:noFill/>
        </p:spPr>
        <p:txBody>
          <a:bodyPr wrap="none" rtlCol="0">
            <a:spAutoFit/>
          </a:bodyPr>
          <a:lstStyle/>
          <a:p>
            <a:pPr algn="just"/>
            <a:r>
              <a:rPr lang="pt-BR" dirty="0"/>
              <a:t>Quantidade de entidades: 11</a:t>
            </a:r>
          </a:p>
          <a:p>
            <a:pPr algn="just"/>
            <a:r>
              <a:rPr lang="pt-BR" dirty="0"/>
              <a:t>Quantidade de atributos: 49</a:t>
            </a:r>
            <a:br>
              <a:rPr lang="pt-BR" dirty="0"/>
            </a:br>
            <a:r>
              <a:rPr lang="pt-BR" dirty="0"/>
              <a:t>Quantidade de relacionamentos (0,n) – (0,n) : 02</a:t>
            </a:r>
          </a:p>
        </p:txBody>
      </p:sp>
    </p:spTree>
    <p:extLst>
      <p:ext uri="{BB962C8B-B14F-4D97-AF65-F5344CB8AC3E}">
        <p14:creationId xmlns:p14="http://schemas.microsoft.com/office/powerpoint/2010/main" val="3312138553"/>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09896" y="99219"/>
            <a:ext cx="9692640" cy="1325562"/>
          </a:xfrm>
        </p:spPr>
        <p:txBody>
          <a:bodyPr/>
          <a:lstStyle/>
          <a:p>
            <a:r>
              <a:rPr lang="pt-BR" dirty="0"/>
              <a:t>Dicionário do Banco de Dados</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5" name="Tabela 4"/>
          <p:cNvGraphicFramePr>
            <a:graphicFrameLocks noGrp="1"/>
          </p:cNvGraphicFramePr>
          <p:nvPr>
            <p:extLst/>
          </p:nvPr>
        </p:nvGraphicFramePr>
        <p:xfrm>
          <a:off x="809896" y="1864948"/>
          <a:ext cx="9966959" cy="4346721"/>
        </p:xfrm>
        <a:graphic>
          <a:graphicData uri="http://schemas.openxmlformats.org/drawingml/2006/table">
            <a:tbl>
              <a:tblPr>
                <a:tableStyleId>{5C22544A-7EE6-4342-B048-85BDC9FD1C3A}</a:tableStyleId>
              </a:tblPr>
              <a:tblGrid>
                <a:gridCol w="1743983">
                  <a:extLst>
                    <a:ext uri="{9D8B030D-6E8A-4147-A177-3AD203B41FA5}">
                      <a16:colId xmlns:a16="http://schemas.microsoft.com/office/drawing/2014/main" val="658228663"/>
                    </a:ext>
                  </a:extLst>
                </a:gridCol>
                <a:gridCol w="2597223">
                  <a:extLst>
                    <a:ext uri="{9D8B030D-6E8A-4147-A177-3AD203B41FA5}">
                      <a16:colId xmlns:a16="http://schemas.microsoft.com/office/drawing/2014/main" val="819236620"/>
                    </a:ext>
                  </a:extLst>
                </a:gridCol>
                <a:gridCol w="5625753">
                  <a:extLst>
                    <a:ext uri="{9D8B030D-6E8A-4147-A177-3AD203B41FA5}">
                      <a16:colId xmlns:a16="http://schemas.microsoft.com/office/drawing/2014/main" val="1818009865"/>
                    </a:ext>
                  </a:extLst>
                </a:gridCol>
              </a:tblGrid>
              <a:tr h="311619">
                <a:tc gridSpan="3">
                  <a:txBody>
                    <a:bodyPr/>
                    <a:lstStyle/>
                    <a:p>
                      <a:pPr algn="l" fontAlgn="b"/>
                      <a:r>
                        <a:rPr lang="pt-BR" sz="1800" b="1" u="none" strike="noStrike" kern="1200" dirty="0">
                          <a:solidFill>
                            <a:schemeClr val="bg1"/>
                          </a:solidFill>
                          <a:effectLst/>
                          <a:latin typeface="+mn-lt"/>
                          <a:ea typeface="+mn-ea"/>
                          <a:cs typeface="+mn-cs"/>
                        </a:rPr>
                        <a:t>Entidade: ALERTAS_ENVIADOS_USUARIOS</a:t>
                      </a:r>
                    </a:p>
                  </a:txBody>
                  <a:tcPr marL="8078" marR="8078" marT="8078" marB="0" anchor="b">
                    <a:solidFill>
                      <a:schemeClr val="tx2">
                        <a:lumMod val="75000"/>
                      </a:schemeClr>
                    </a:solid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855988919"/>
                  </a:ext>
                </a:extLst>
              </a:tr>
              <a:tr h="0">
                <a:tc gridSpan="3">
                  <a:txBody>
                    <a:bodyPr/>
                    <a:lstStyle/>
                    <a:p>
                      <a:pPr algn="l" fontAlgn="b"/>
                      <a:r>
                        <a:rPr lang="pt-BR" sz="1800" b="1" u="none" strike="noStrike" kern="1200" dirty="0">
                          <a:solidFill>
                            <a:schemeClr val="bg1"/>
                          </a:solidFill>
                          <a:effectLst/>
                          <a:latin typeface="+mn-lt"/>
                          <a:ea typeface="+mn-ea"/>
                          <a:cs typeface="+mn-cs"/>
                        </a:rPr>
                        <a:t>Trigrama: ALU</a:t>
                      </a:r>
                    </a:p>
                  </a:txBody>
                  <a:tcPr marL="8078" marR="8078" marT="8078" marB="0" anchor="b">
                    <a:solidFill>
                      <a:schemeClr val="tx2">
                        <a:lumMod val="75000"/>
                      </a:schemeClr>
                    </a:solid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938270143"/>
                  </a:ext>
                </a:extLst>
              </a:tr>
              <a:tr h="200928">
                <a:tc>
                  <a:txBody>
                    <a:bodyPr/>
                    <a:lstStyle/>
                    <a:p>
                      <a:pPr marL="0" algn="ctr" defTabSz="914400" rtl="0" eaLnBrk="1" fontAlgn="b" latinLnBrk="0" hangingPunct="1"/>
                      <a:r>
                        <a:rPr lang="pt-BR" sz="1800" u="none" strike="noStrike" kern="1200" dirty="0">
                          <a:solidFill>
                            <a:schemeClr val="dk1"/>
                          </a:solidFill>
                          <a:effectLst/>
                          <a:latin typeface="+mn-lt"/>
                          <a:ea typeface="+mn-ea"/>
                          <a:cs typeface="+mn-cs"/>
                        </a:rPr>
                        <a:t>Atributo</a:t>
                      </a:r>
                    </a:p>
                  </a:txBody>
                  <a:tcPr marL="8078" marR="8078" marT="8078" marB="0" anchor="b">
                    <a:solidFill>
                      <a:srgbClr val="B1BEDD"/>
                    </a:solidFill>
                  </a:tcPr>
                </a:tc>
                <a:tc>
                  <a:txBody>
                    <a:bodyPr/>
                    <a:lstStyle/>
                    <a:p>
                      <a:pPr marL="0" algn="ctr" defTabSz="914400" rtl="0" eaLnBrk="1" fontAlgn="b" latinLnBrk="0" hangingPunct="1"/>
                      <a:r>
                        <a:rPr lang="pt-BR" sz="1800" u="none" strike="noStrike" kern="1200">
                          <a:solidFill>
                            <a:schemeClr val="dk1"/>
                          </a:solidFill>
                          <a:effectLst/>
                          <a:latin typeface="+mn-lt"/>
                          <a:ea typeface="+mn-ea"/>
                          <a:cs typeface="+mn-cs"/>
                        </a:rPr>
                        <a:t>Domínio(Tamanho)</a:t>
                      </a:r>
                    </a:p>
                  </a:txBody>
                  <a:tcPr marL="8078" marR="8078" marT="8078" marB="0" anchor="b">
                    <a:solidFill>
                      <a:srgbClr val="B1BEDD"/>
                    </a:solidFill>
                  </a:tcPr>
                </a:tc>
                <a:tc>
                  <a:txBody>
                    <a:bodyPr/>
                    <a:lstStyle/>
                    <a:p>
                      <a:pPr marL="0" algn="ctr" defTabSz="914400" rtl="0" eaLnBrk="1" fontAlgn="b" latinLnBrk="0" hangingPunct="1"/>
                      <a:r>
                        <a:rPr lang="pt-BR" sz="1800" u="none" strike="noStrike" kern="1200" dirty="0">
                          <a:solidFill>
                            <a:schemeClr val="dk1"/>
                          </a:solidFill>
                          <a:effectLst/>
                          <a:latin typeface="+mn-lt"/>
                          <a:ea typeface="+mn-ea"/>
                          <a:cs typeface="+mn-cs"/>
                        </a:rPr>
                        <a:t>Descrição</a:t>
                      </a:r>
                    </a:p>
                  </a:txBody>
                  <a:tcPr marL="8078" marR="8078" marT="8078" marB="0" anchor="b">
                    <a:solidFill>
                      <a:srgbClr val="B1BEDD"/>
                    </a:solidFill>
                  </a:tcPr>
                </a:tc>
                <a:extLst>
                  <a:ext uri="{0D108BD9-81ED-4DB2-BD59-A6C34878D82A}">
                    <a16:rowId xmlns:a16="http://schemas.microsoft.com/office/drawing/2014/main" val="3742801638"/>
                  </a:ext>
                </a:extLst>
              </a:tr>
              <a:tr h="161555">
                <a:tc>
                  <a:txBody>
                    <a:bodyPr/>
                    <a:lstStyle/>
                    <a:p>
                      <a:pPr marL="0" algn="l" defTabSz="914400" rtl="0" eaLnBrk="1" fontAlgn="b" latinLnBrk="0" hangingPunct="1"/>
                      <a:r>
                        <a:rPr lang="pt-BR" sz="1600" u="none" strike="noStrike" kern="1200" dirty="0">
                          <a:solidFill>
                            <a:schemeClr val="dk1"/>
                          </a:solidFill>
                          <a:effectLst/>
                          <a:latin typeface="+mn-lt"/>
                          <a:ea typeface="+mn-ea"/>
                          <a:cs typeface="+mn-cs"/>
                        </a:rPr>
                        <a:t>ID</a:t>
                      </a:r>
                    </a:p>
                  </a:txBody>
                  <a:tcPr marL="8078" marR="8078" marT="8078" marB="0" anchor="b">
                    <a:solidFill>
                      <a:schemeClr val="bg1"/>
                    </a:solidFill>
                  </a:tcPr>
                </a:tc>
                <a:tc>
                  <a:txBody>
                    <a:bodyPr/>
                    <a:lstStyle/>
                    <a:p>
                      <a:pPr marL="0" algn="l" defTabSz="914400" rtl="0" eaLnBrk="1" fontAlgn="b" latinLnBrk="0" hangingPunct="1"/>
                      <a:r>
                        <a:rPr lang="pt-BR" sz="1600" u="none" strike="noStrike" kern="1200">
                          <a:solidFill>
                            <a:schemeClr val="dk1"/>
                          </a:solidFill>
                          <a:effectLst/>
                          <a:latin typeface="+mn-lt"/>
                          <a:ea typeface="+mn-ea"/>
                          <a:cs typeface="+mn-cs"/>
                        </a:rPr>
                        <a:t>INTEGER AUTO_INCREMENT</a:t>
                      </a:r>
                    </a:p>
                  </a:txBody>
                  <a:tcPr marL="8078" marR="8078" marT="8078" marB="0" anchor="b">
                    <a:solidFill>
                      <a:schemeClr val="bg1"/>
                    </a:solidFill>
                  </a:tcPr>
                </a:tc>
                <a:tc>
                  <a:txBody>
                    <a:bodyPr/>
                    <a:lstStyle/>
                    <a:p>
                      <a:pPr marL="0" algn="l" defTabSz="914400" rtl="0" eaLnBrk="1" fontAlgn="b" latinLnBrk="0" hangingPunct="1"/>
                      <a:r>
                        <a:rPr lang="pt-BR" sz="1600" u="none" strike="noStrike" kern="1200" dirty="0">
                          <a:solidFill>
                            <a:schemeClr val="dk1"/>
                          </a:solidFill>
                          <a:effectLst/>
                          <a:latin typeface="+mn-lt"/>
                          <a:ea typeface="+mn-ea"/>
                          <a:cs typeface="+mn-cs"/>
                        </a:rPr>
                        <a:t>Código do alerta enviado. Chave primária da tabela.</a:t>
                      </a:r>
                    </a:p>
                  </a:txBody>
                  <a:tcPr marL="8078" marR="8078" marT="8078" marB="0" anchor="b">
                    <a:solidFill>
                      <a:schemeClr val="bg1"/>
                    </a:solidFill>
                  </a:tcPr>
                </a:tc>
                <a:extLst>
                  <a:ext uri="{0D108BD9-81ED-4DB2-BD59-A6C34878D82A}">
                    <a16:rowId xmlns:a16="http://schemas.microsoft.com/office/drawing/2014/main" val="2534751928"/>
                  </a:ext>
                </a:extLst>
              </a:tr>
              <a:tr h="161555">
                <a:tc>
                  <a:txBody>
                    <a:bodyPr/>
                    <a:lstStyle/>
                    <a:p>
                      <a:pPr marL="0" algn="l" defTabSz="914400" rtl="0" eaLnBrk="1" fontAlgn="b" latinLnBrk="0" hangingPunct="1"/>
                      <a:r>
                        <a:rPr lang="pt-BR" sz="1600" u="none" strike="noStrike" kern="1200" dirty="0">
                          <a:solidFill>
                            <a:schemeClr val="dk1"/>
                          </a:solidFill>
                          <a:effectLst/>
                          <a:latin typeface="+mn-lt"/>
                          <a:ea typeface="+mn-ea"/>
                          <a:cs typeface="+mn-cs"/>
                        </a:rPr>
                        <a:t>FOTO1</a:t>
                      </a:r>
                    </a:p>
                  </a:txBody>
                  <a:tcPr marL="8078" marR="8078" marT="8078" marB="0" anchor="b">
                    <a:solidFill>
                      <a:schemeClr val="bg1"/>
                    </a:solidFill>
                  </a:tcPr>
                </a:tc>
                <a:tc>
                  <a:txBody>
                    <a:bodyPr/>
                    <a:lstStyle/>
                    <a:p>
                      <a:pPr marL="0" algn="l" defTabSz="914400" rtl="0" eaLnBrk="1" fontAlgn="b" latinLnBrk="0" hangingPunct="1"/>
                      <a:r>
                        <a:rPr lang="pt-BR" sz="1600" u="none" strike="noStrike" kern="1200">
                          <a:solidFill>
                            <a:schemeClr val="dk1"/>
                          </a:solidFill>
                          <a:effectLst/>
                          <a:latin typeface="+mn-lt"/>
                          <a:ea typeface="+mn-ea"/>
                          <a:cs typeface="+mn-cs"/>
                        </a:rPr>
                        <a:t>VARCHAR(100) NOT NULL</a:t>
                      </a:r>
                    </a:p>
                  </a:txBody>
                  <a:tcPr marL="8078" marR="8078" marT="8078" marB="0" anchor="b">
                    <a:solidFill>
                      <a:schemeClr val="bg1"/>
                    </a:solidFill>
                  </a:tcPr>
                </a:tc>
                <a:tc>
                  <a:txBody>
                    <a:bodyPr/>
                    <a:lstStyle/>
                    <a:p>
                      <a:pPr marL="0" algn="l" defTabSz="914400" rtl="0" eaLnBrk="1" fontAlgn="b" latinLnBrk="0" hangingPunct="1"/>
                      <a:r>
                        <a:rPr lang="pt-BR" sz="1600" u="none" strike="noStrike" kern="1200">
                          <a:solidFill>
                            <a:schemeClr val="dk1"/>
                          </a:solidFill>
                          <a:effectLst/>
                          <a:latin typeface="+mn-lt"/>
                          <a:ea typeface="+mn-ea"/>
                          <a:cs typeface="+mn-cs"/>
                        </a:rPr>
                        <a:t>Imagem 1 do acontecimento enviado pelo usuário.</a:t>
                      </a:r>
                    </a:p>
                  </a:txBody>
                  <a:tcPr marL="8078" marR="8078" marT="8078" marB="0" anchor="b">
                    <a:solidFill>
                      <a:schemeClr val="bg1"/>
                    </a:solidFill>
                  </a:tcPr>
                </a:tc>
                <a:extLst>
                  <a:ext uri="{0D108BD9-81ED-4DB2-BD59-A6C34878D82A}">
                    <a16:rowId xmlns:a16="http://schemas.microsoft.com/office/drawing/2014/main" val="1713719390"/>
                  </a:ext>
                </a:extLst>
              </a:tr>
              <a:tr h="161555">
                <a:tc>
                  <a:txBody>
                    <a:bodyPr/>
                    <a:lstStyle/>
                    <a:p>
                      <a:pPr marL="0" algn="l" defTabSz="914400" rtl="0" eaLnBrk="1" fontAlgn="b" latinLnBrk="0" hangingPunct="1"/>
                      <a:r>
                        <a:rPr lang="pt-BR" sz="1600" u="none" strike="noStrike" kern="1200" dirty="0">
                          <a:solidFill>
                            <a:schemeClr val="dk1"/>
                          </a:solidFill>
                          <a:effectLst/>
                          <a:latin typeface="+mn-lt"/>
                          <a:ea typeface="+mn-ea"/>
                          <a:cs typeface="+mn-cs"/>
                        </a:rPr>
                        <a:t>FOTO2</a:t>
                      </a:r>
                    </a:p>
                  </a:txBody>
                  <a:tcPr marL="8078" marR="8078" marT="8078" marB="0" anchor="b">
                    <a:solidFill>
                      <a:schemeClr val="bg1"/>
                    </a:solidFill>
                  </a:tcPr>
                </a:tc>
                <a:tc>
                  <a:txBody>
                    <a:bodyPr/>
                    <a:lstStyle/>
                    <a:p>
                      <a:pPr marL="0" algn="l" defTabSz="914400" rtl="0" eaLnBrk="1" fontAlgn="b" latinLnBrk="0" hangingPunct="1"/>
                      <a:r>
                        <a:rPr lang="pt-BR" sz="1600" u="none" strike="noStrike" kern="1200">
                          <a:solidFill>
                            <a:schemeClr val="dk1"/>
                          </a:solidFill>
                          <a:effectLst/>
                          <a:latin typeface="+mn-lt"/>
                          <a:ea typeface="+mn-ea"/>
                          <a:cs typeface="+mn-cs"/>
                        </a:rPr>
                        <a:t>VARCHAR(100) NOT NULL</a:t>
                      </a:r>
                    </a:p>
                  </a:txBody>
                  <a:tcPr marL="8078" marR="8078" marT="8078" marB="0" anchor="b">
                    <a:solidFill>
                      <a:schemeClr val="bg1"/>
                    </a:solidFill>
                  </a:tcPr>
                </a:tc>
                <a:tc>
                  <a:txBody>
                    <a:bodyPr/>
                    <a:lstStyle/>
                    <a:p>
                      <a:pPr marL="0" algn="l" defTabSz="914400" rtl="0" eaLnBrk="1" fontAlgn="b" latinLnBrk="0" hangingPunct="1"/>
                      <a:r>
                        <a:rPr lang="pt-BR" sz="1600" u="none" strike="noStrike" kern="1200">
                          <a:solidFill>
                            <a:schemeClr val="dk1"/>
                          </a:solidFill>
                          <a:effectLst/>
                          <a:latin typeface="+mn-lt"/>
                          <a:ea typeface="+mn-ea"/>
                          <a:cs typeface="+mn-cs"/>
                        </a:rPr>
                        <a:t>Imagem 2 do acontecimento enviado pelo usuário.</a:t>
                      </a:r>
                    </a:p>
                  </a:txBody>
                  <a:tcPr marL="8078" marR="8078" marT="8078" marB="0" anchor="b">
                    <a:solidFill>
                      <a:schemeClr val="bg1"/>
                    </a:solidFill>
                  </a:tcPr>
                </a:tc>
                <a:extLst>
                  <a:ext uri="{0D108BD9-81ED-4DB2-BD59-A6C34878D82A}">
                    <a16:rowId xmlns:a16="http://schemas.microsoft.com/office/drawing/2014/main" val="4063712792"/>
                  </a:ext>
                </a:extLst>
              </a:tr>
              <a:tr h="161555">
                <a:tc>
                  <a:txBody>
                    <a:bodyPr/>
                    <a:lstStyle/>
                    <a:p>
                      <a:pPr marL="0" algn="l" defTabSz="914400" rtl="0" eaLnBrk="1" fontAlgn="b" latinLnBrk="0" hangingPunct="1"/>
                      <a:r>
                        <a:rPr lang="pt-BR" sz="1600" u="none" strike="noStrike" kern="1200" dirty="0">
                          <a:solidFill>
                            <a:schemeClr val="dk1"/>
                          </a:solidFill>
                          <a:effectLst/>
                          <a:latin typeface="+mn-lt"/>
                          <a:ea typeface="+mn-ea"/>
                          <a:cs typeface="+mn-cs"/>
                        </a:rPr>
                        <a:t>FOTO3</a:t>
                      </a:r>
                    </a:p>
                  </a:txBody>
                  <a:tcPr marL="8078" marR="8078" marT="8078" marB="0" anchor="b">
                    <a:solidFill>
                      <a:schemeClr val="bg1"/>
                    </a:solidFill>
                  </a:tcPr>
                </a:tc>
                <a:tc>
                  <a:txBody>
                    <a:bodyPr/>
                    <a:lstStyle/>
                    <a:p>
                      <a:pPr marL="0" algn="l" defTabSz="914400" rtl="0" eaLnBrk="1" fontAlgn="b" latinLnBrk="0" hangingPunct="1"/>
                      <a:r>
                        <a:rPr lang="pt-BR" sz="1600" u="none" strike="noStrike" kern="1200" dirty="0">
                          <a:solidFill>
                            <a:schemeClr val="dk1"/>
                          </a:solidFill>
                          <a:effectLst/>
                          <a:latin typeface="+mn-lt"/>
                          <a:ea typeface="+mn-ea"/>
                          <a:cs typeface="+mn-cs"/>
                        </a:rPr>
                        <a:t>VARCHAR(100) NOT NULL</a:t>
                      </a:r>
                    </a:p>
                  </a:txBody>
                  <a:tcPr marL="8078" marR="8078" marT="8078" marB="0" anchor="b">
                    <a:solidFill>
                      <a:schemeClr val="bg1"/>
                    </a:solidFill>
                  </a:tcPr>
                </a:tc>
                <a:tc>
                  <a:txBody>
                    <a:bodyPr/>
                    <a:lstStyle/>
                    <a:p>
                      <a:pPr marL="0" algn="l" defTabSz="914400" rtl="0" eaLnBrk="1" fontAlgn="b" latinLnBrk="0" hangingPunct="1"/>
                      <a:r>
                        <a:rPr lang="pt-BR" sz="1600" u="none" strike="noStrike" kern="1200">
                          <a:solidFill>
                            <a:schemeClr val="dk1"/>
                          </a:solidFill>
                          <a:effectLst/>
                          <a:latin typeface="+mn-lt"/>
                          <a:ea typeface="+mn-ea"/>
                          <a:cs typeface="+mn-cs"/>
                        </a:rPr>
                        <a:t>Imagem 3 do acontecimento enviado pelo usuário.</a:t>
                      </a:r>
                    </a:p>
                  </a:txBody>
                  <a:tcPr marL="8078" marR="8078" marT="8078" marB="0" anchor="b">
                    <a:solidFill>
                      <a:schemeClr val="bg1"/>
                    </a:solidFill>
                  </a:tcPr>
                </a:tc>
                <a:extLst>
                  <a:ext uri="{0D108BD9-81ED-4DB2-BD59-A6C34878D82A}">
                    <a16:rowId xmlns:a16="http://schemas.microsoft.com/office/drawing/2014/main" val="442804807"/>
                  </a:ext>
                </a:extLst>
              </a:tr>
              <a:tr h="0">
                <a:tc>
                  <a:txBody>
                    <a:bodyPr/>
                    <a:lstStyle/>
                    <a:p>
                      <a:pPr marL="0" algn="l" defTabSz="914400" rtl="0" eaLnBrk="1" fontAlgn="b" latinLnBrk="0" hangingPunct="1"/>
                      <a:r>
                        <a:rPr lang="pt-BR" sz="1600" u="none" strike="noStrike" kern="1200">
                          <a:solidFill>
                            <a:schemeClr val="dk1"/>
                          </a:solidFill>
                          <a:effectLst/>
                          <a:latin typeface="+mn-lt"/>
                          <a:ea typeface="+mn-ea"/>
                          <a:cs typeface="+mn-cs"/>
                        </a:rPr>
                        <a:t>FOTO4</a:t>
                      </a:r>
                    </a:p>
                  </a:txBody>
                  <a:tcPr marL="8078" marR="8078" marT="8078" marB="0" anchor="b">
                    <a:solidFill>
                      <a:schemeClr val="bg1"/>
                    </a:solidFill>
                  </a:tcPr>
                </a:tc>
                <a:tc>
                  <a:txBody>
                    <a:bodyPr/>
                    <a:lstStyle/>
                    <a:p>
                      <a:pPr marL="0" algn="l" defTabSz="914400" rtl="0" eaLnBrk="1" fontAlgn="b" latinLnBrk="0" hangingPunct="1"/>
                      <a:r>
                        <a:rPr lang="pt-BR" sz="1600" u="none" strike="noStrike" kern="1200" dirty="0">
                          <a:solidFill>
                            <a:schemeClr val="dk1"/>
                          </a:solidFill>
                          <a:effectLst/>
                          <a:latin typeface="+mn-lt"/>
                          <a:ea typeface="+mn-ea"/>
                          <a:cs typeface="+mn-cs"/>
                        </a:rPr>
                        <a:t>VARCHAR(100) NOT NULL</a:t>
                      </a:r>
                    </a:p>
                  </a:txBody>
                  <a:tcPr marL="8078" marR="8078" marT="8078" marB="0" anchor="b">
                    <a:solidFill>
                      <a:schemeClr val="bg1"/>
                    </a:solidFill>
                  </a:tcPr>
                </a:tc>
                <a:tc>
                  <a:txBody>
                    <a:bodyPr/>
                    <a:lstStyle/>
                    <a:p>
                      <a:pPr marL="0" algn="l" defTabSz="914400" rtl="0" eaLnBrk="1" fontAlgn="b" latinLnBrk="0" hangingPunct="1"/>
                      <a:r>
                        <a:rPr lang="pt-BR" sz="1600" u="none" strike="noStrike" kern="1200">
                          <a:solidFill>
                            <a:schemeClr val="dk1"/>
                          </a:solidFill>
                          <a:effectLst/>
                          <a:latin typeface="+mn-lt"/>
                          <a:ea typeface="+mn-ea"/>
                          <a:cs typeface="+mn-cs"/>
                        </a:rPr>
                        <a:t>Imagem 4 do acontecimento enviado pelo usuário.</a:t>
                      </a:r>
                    </a:p>
                  </a:txBody>
                  <a:tcPr marL="8078" marR="8078" marT="8078" marB="0" anchor="b">
                    <a:solidFill>
                      <a:schemeClr val="bg1"/>
                    </a:solidFill>
                  </a:tcPr>
                </a:tc>
                <a:extLst>
                  <a:ext uri="{0D108BD9-81ED-4DB2-BD59-A6C34878D82A}">
                    <a16:rowId xmlns:a16="http://schemas.microsoft.com/office/drawing/2014/main" val="2300396043"/>
                  </a:ext>
                </a:extLst>
              </a:tr>
              <a:tr h="161555">
                <a:tc>
                  <a:txBody>
                    <a:bodyPr/>
                    <a:lstStyle/>
                    <a:p>
                      <a:pPr marL="0" algn="l" defTabSz="914400" rtl="0" eaLnBrk="1" fontAlgn="b" latinLnBrk="0" hangingPunct="1"/>
                      <a:r>
                        <a:rPr lang="pt-BR" sz="1600" u="none" strike="noStrike" kern="1200">
                          <a:solidFill>
                            <a:schemeClr val="dk1"/>
                          </a:solidFill>
                          <a:effectLst/>
                          <a:latin typeface="+mn-lt"/>
                          <a:ea typeface="+mn-ea"/>
                          <a:cs typeface="+mn-cs"/>
                        </a:rPr>
                        <a:t>FOTO5</a:t>
                      </a:r>
                    </a:p>
                  </a:txBody>
                  <a:tcPr marL="8078" marR="8078" marT="8078" marB="0" anchor="b">
                    <a:solidFill>
                      <a:schemeClr val="bg1"/>
                    </a:solidFill>
                  </a:tcPr>
                </a:tc>
                <a:tc>
                  <a:txBody>
                    <a:bodyPr/>
                    <a:lstStyle/>
                    <a:p>
                      <a:pPr marL="0" algn="l" defTabSz="914400" rtl="0" eaLnBrk="1" fontAlgn="b" latinLnBrk="0" hangingPunct="1"/>
                      <a:r>
                        <a:rPr lang="pt-BR" sz="1600" u="none" strike="noStrike" kern="1200" dirty="0">
                          <a:solidFill>
                            <a:schemeClr val="dk1"/>
                          </a:solidFill>
                          <a:effectLst/>
                          <a:latin typeface="+mn-lt"/>
                          <a:ea typeface="+mn-ea"/>
                          <a:cs typeface="+mn-cs"/>
                        </a:rPr>
                        <a:t>VARCHAR(100) NOT NULL</a:t>
                      </a:r>
                    </a:p>
                  </a:txBody>
                  <a:tcPr marL="8078" marR="8078" marT="8078" marB="0" anchor="b">
                    <a:solidFill>
                      <a:schemeClr val="bg1"/>
                    </a:solidFill>
                  </a:tcPr>
                </a:tc>
                <a:tc>
                  <a:txBody>
                    <a:bodyPr/>
                    <a:lstStyle/>
                    <a:p>
                      <a:pPr marL="0" algn="l" defTabSz="914400" rtl="0" eaLnBrk="1" fontAlgn="b" latinLnBrk="0" hangingPunct="1"/>
                      <a:r>
                        <a:rPr lang="pt-BR" sz="1600" u="none" strike="noStrike" kern="1200">
                          <a:solidFill>
                            <a:schemeClr val="dk1"/>
                          </a:solidFill>
                          <a:effectLst/>
                          <a:latin typeface="+mn-lt"/>
                          <a:ea typeface="+mn-ea"/>
                          <a:cs typeface="+mn-cs"/>
                        </a:rPr>
                        <a:t>Imagem 5 do acontecimento enviado pelo usuário.</a:t>
                      </a:r>
                    </a:p>
                  </a:txBody>
                  <a:tcPr marL="8078" marR="8078" marT="8078" marB="0" anchor="b">
                    <a:solidFill>
                      <a:schemeClr val="bg1"/>
                    </a:solidFill>
                  </a:tcPr>
                </a:tc>
                <a:extLst>
                  <a:ext uri="{0D108BD9-81ED-4DB2-BD59-A6C34878D82A}">
                    <a16:rowId xmlns:a16="http://schemas.microsoft.com/office/drawing/2014/main" val="211831358"/>
                  </a:ext>
                </a:extLst>
              </a:tr>
              <a:tr h="161555">
                <a:tc>
                  <a:txBody>
                    <a:bodyPr/>
                    <a:lstStyle/>
                    <a:p>
                      <a:pPr marL="0" algn="l" defTabSz="914400" rtl="0" eaLnBrk="1" fontAlgn="b" latinLnBrk="0" hangingPunct="1"/>
                      <a:r>
                        <a:rPr lang="pt-BR" sz="1600" u="none" strike="noStrike" kern="1200">
                          <a:solidFill>
                            <a:schemeClr val="dk1"/>
                          </a:solidFill>
                          <a:effectLst/>
                          <a:latin typeface="+mn-lt"/>
                          <a:ea typeface="+mn-ea"/>
                          <a:cs typeface="+mn-cs"/>
                        </a:rPr>
                        <a:t>FOTOS</a:t>
                      </a:r>
                    </a:p>
                  </a:txBody>
                  <a:tcPr marL="8078" marR="8078" marT="8078" marB="0" anchor="b">
                    <a:solidFill>
                      <a:schemeClr val="bg1"/>
                    </a:solidFill>
                  </a:tcPr>
                </a:tc>
                <a:tc>
                  <a:txBody>
                    <a:bodyPr/>
                    <a:lstStyle/>
                    <a:p>
                      <a:pPr marL="0" algn="l" defTabSz="914400" rtl="0" eaLnBrk="1" fontAlgn="b" latinLnBrk="0" hangingPunct="1"/>
                      <a:r>
                        <a:rPr lang="pt-BR" sz="1600" u="none" strike="noStrike" kern="1200" dirty="0">
                          <a:solidFill>
                            <a:schemeClr val="dk1"/>
                          </a:solidFill>
                          <a:effectLst/>
                          <a:latin typeface="+mn-lt"/>
                          <a:ea typeface="+mn-ea"/>
                          <a:cs typeface="+mn-cs"/>
                        </a:rPr>
                        <a:t>VARCHAR(500) NOT NULL</a:t>
                      </a:r>
                    </a:p>
                  </a:txBody>
                  <a:tcPr marL="8078" marR="8078" marT="8078" marB="0" anchor="b">
                    <a:solidFill>
                      <a:schemeClr val="bg1"/>
                    </a:solidFill>
                  </a:tcPr>
                </a:tc>
                <a:tc>
                  <a:txBody>
                    <a:bodyPr/>
                    <a:lstStyle/>
                    <a:p>
                      <a:pPr marL="0" algn="l" defTabSz="914400" rtl="0" eaLnBrk="1" fontAlgn="b" latinLnBrk="0" hangingPunct="1"/>
                      <a:r>
                        <a:rPr lang="pt-BR" sz="1600" u="none" strike="noStrike" kern="1200" dirty="0">
                          <a:solidFill>
                            <a:schemeClr val="dk1"/>
                          </a:solidFill>
                          <a:effectLst/>
                          <a:latin typeface="+mn-lt"/>
                          <a:ea typeface="+mn-ea"/>
                          <a:cs typeface="+mn-cs"/>
                        </a:rPr>
                        <a:t>Conjunto de Imagens do acontecimento enviado pelo usuário.</a:t>
                      </a:r>
                    </a:p>
                  </a:txBody>
                  <a:tcPr marL="8078" marR="8078" marT="8078" marB="0" anchor="b">
                    <a:solidFill>
                      <a:schemeClr val="bg1"/>
                    </a:solidFill>
                  </a:tcPr>
                </a:tc>
                <a:extLst>
                  <a:ext uri="{0D108BD9-81ED-4DB2-BD59-A6C34878D82A}">
                    <a16:rowId xmlns:a16="http://schemas.microsoft.com/office/drawing/2014/main" val="2435724797"/>
                  </a:ext>
                </a:extLst>
              </a:tr>
            </a:tbl>
          </a:graphicData>
        </a:graphic>
      </p:graphicFrame>
    </p:spTree>
    <p:extLst>
      <p:ext uri="{BB962C8B-B14F-4D97-AF65-F5344CB8AC3E}">
        <p14:creationId xmlns:p14="http://schemas.microsoft.com/office/powerpoint/2010/main" val="3173280307"/>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09896" y="99219"/>
            <a:ext cx="9692640" cy="1325562"/>
          </a:xfrm>
        </p:spPr>
        <p:txBody>
          <a:bodyPr/>
          <a:lstStyle/>
          <a:p>
            <a:r>
              <a:rPr lang="pt-BR" dirty="0"/>
              <a:t>Dicionário do Banco de Dados</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5" name="Tabela 4"/>
          <p:cNvGraphicFramePr>
            <a:graphicFrameLocks noGrp="1"/>
          </p:cNvGraphicFramePr>
          <p:nvPr>
            <p:extLst/>
          </p:nvPr>
        </p:nvGraphicFramePr>
        <p:xfrm>
          <a:off x="809896" y="1864948"/>
          <a:ext cx="9966959" cy="1854866"/>
        </p:xfrm>
        <a:graphic>
          <a:graphicData uri="http://schemas.openxmlformats.org/drawingml/2006/table">
            <a:tbl>
              <a:tblPr>
                <a:tableStyleId>{5C22544A-7EE6-4342-B048-85BDC9FD1C3A}</a:tableStyleId>
              </a:tblPr>
              <a:tblGrid>
                <a:gridCol w="1743983">
                  <a:extLst>
                    <a:ext uri="{9D8B030D-6E8A-4147-A177-3AD203B41FA5}">
                      <a16:colId xmlns:a16="http://schemas.microsoft.com/office/drawing/2014/main" val="658228663"/>
                    </a:ext>
                  </a:extLst>
                </a:gridCol>
                <a:gridCol w="2597223">
                  <a:extLst>
                    <a:ext uri="{9D8B030D-6E8A-4147-A177-3AD203B41FA5}">
                      <a16:colId xmlns:a16="http://schemas.microsoft.com/office/drawing/2014/main" val="819236620"/>
                    </a:ext>
                  </a:extLst>
                </a:gridCol>
                <a:gridCol w="5625753">
                  <a:extLst>
                    <a:ext uri="{9D8B030D-6E8A-4147-A177-3AD203B41FA5}">
                      <a16:colId xmlns:a16="http://schemas.microsoft.com/office/drawing/2014/main" val="1818009865"/>
                    </a:ext>
                  </a:extLst>
                </a:gridCol>
              </a:tblGrid>
              <a:tr h="228575">
                <a:tc gridSpan="3">
                  <a:txBody>
                    <a:bodyPr/>
                    <a:lstStyle/>
                    <a:p>
                      <a:pPr algn="l" fontAlgn="b"/>
                      <a:r>
                        <a:rPr lang="pt-BR" sz="1800" b="1" u="none" strike="noStrike" kern="1200" dirty="0">
                          <a:solidFill>
                            <a:schemeClr val="bg1"/>
                          </a:solidFill>
                          <a:effectLst/>
                          <a:latin typeface="+mn-lt"/>
                          <a:ea typeface="+mn-ea"/>
                          <a:cs typeface="+mn-cs"/>
                        </a:rPr>
                        <a:t>Entidade: ALERTAS_ENVIADOS_USUARIOS</a:t>
                      </a:r>
                    </a:p>
                  </a:txBody>
                  <a:tcPr marL="8078" marR="8078" marT="8078" marB="0" anchor="b">
                    <a:solidFill>
                      <a:schemeClr val="tx2">
                        <a:lumMod val="75000"/>
                      </a:schemeClr>
                    </a:solid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855988919"/>
                  </a:ext>
                </a:extLst>
              </a:tr>
              <a:tr h="207141">
                <a:tc gridSpan="3">
                  <a:txBody>
                    <a:bodyPr/>
                    <a:lstStyle/>
                    <a:p>
                      <a:pPr algn="l" fontAlgn="b"/>
                      <a:r>
                        <a:rPr lang="pt-BR" sz="1800" b="1" u="none" strike="noStrike" kern="1200" dirty="0">
                          <a:solidFill>
                            <a:schemeClr val="bg1"/>
                          </a:solidFill>
                          <a:effectLst/>
                          <a:latin typeface="+mn-lt"/>
                          <a:ea typeface="+mn-ea"/>
                          <a:cs typeface="+mn-cs"/>
                        </a:rPr>
                        <a:t>Trigrama: ALU</a:t>
                      </a:r>
                    </a:p>
                  </a:txBody>
                  <a:tcPr marL="8078" marR="8078" marT="8078" marB="0" anchor="b">
                    <a:solidFill>
                      <a:schemeClr val="tx2">
                        <a:lumMod val="75000"/>
                      </a:schemeClr>
                    </a:solid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938270143"/>
                  </a:ext>
                </a:extLst>
              </a:tr>
              <a:tr h="207141">
                <a:tc>
                  <a:txBody>
                    <a:bodyPr/>
                    <a:lstStyle/>
                    <a:p>
                      <a:pPr marL="0" algn="ctr" defTabSz="914400" rtl="0" eaLnBrk="1" fontAlgn="b" latinLnBrk="0" hangingPunct="1"/>
                      <a:r>
                        <a:rPr lang="pt-BR" sz="1800" u="none" strike="noStrike" kern="1200" dirty="0">
                          <a:solidFill>
                            <a:schemeClr val="dk1"/>
                          </a:solidFill>
                          <a:effectLst/>
                          <a:latin typeface="+mn-lt"/>
                          <a:ea typeface="+mn-ea"/>
                          <a:cs typeface="+mn-cs"/>
                        </a:rPr>
                        <a:t>Atributo</a:t>
                      </a:r>
                    </a:p>
                  </a:txBody>
                  <a:tcPr marL="8078" marR="8078" marT="8078" marB="0" anchor="b">
                    <a:solidFill>
                      <a:srgbClr val="B1BEDD"/>
                    </a:solidFill>
                  </a:tcPr>
                </a:tc>
                <a:tc>
                  <a:txBody>
                    <a:bodyPr/>
                    <a:lstStyle/>
                    <a:p>
                      <a:pPr marL="0" algn="ctr" defTabSz="914400" rtl="0" eaLnBrk="1" fontAlgn="b" latinLnBrk="0" hangingPunct="1"/>
                      <a:r>
                        <a:rPr lang="pt-BR" sz="1800" u="none" strike="noStrike" kern="1200">
                          <a:solidFill>
                            <a:schemeClr val="dk1"/>
                          </a:solidFill>
                          <a:effectLst/>
                          <a:latin typeface="+mn-lt"/>
                          <a:ea typeface="+mn-ea"/>
                          <a:cs typeface="+mn-cs"/>
                        </a:rPr>
                        <a:t>Domínio(Tamanho)</a:t>
                      </a:r>
                    </a:p>
                  </a:txBody>
                  <a:tcPr marL="8078" marR="8078" marT="8078" marB="0" anchor="b">
                    <a:solidFill>
                      <a:srgbClr val="B1BEDD"/>
                    </a:solidFill>
                  </a:tcPr>
                </a:tc>
                <a:tc>
                  <a:txBody>
                    <a:bodyPr/>
                    <a:lstStyle/>
                    <a:p>
                      <a:pPr marL="0" algn="ctr" defTabSz="914400" rtl="0" eaLnBrk="1" fontAlgn="b" latinLnBrk="0" hangingPunct="1"/>
                      <a:r>
                        <a:rPr lang="pt-BR" sz="1800" u="none" strike="noStrike" kern="1200" dirty="0">
                          <a:solidFill>
                            <a:schemeClr val="dk1"/>
                          </a:solidFill>
                          <a:effectLst/>
                          <a:latin typeface="+mn-lt"/>
                          <a:ea typeface="+mn-ea"/>
                          <a:cs typeface="+mn-cs"/>
                        </a:rPr>
                        <a:t>Descrição</a:t>
                      </a:r>
                    </a:p>
                  </a:txBody>
                  <a:tcPr marL="8078" marR="8078" marT="8078" marB="0" anchor="b">
                    <a:solidFill>
                      <a:srgbClr val="B1BEDD"/>
                    </a:solidFill>
                  </a:tcPr>
                </a:tc>
                <a:extLst>
                  <a:ext uri="{0D108BD9-81ED-4DB2-BD59-A6C34878D82A}">
                    <a16:rowId xmlns:a16="http://schemas.microsoft.com/office/drawing/2014/main" val="3742801638"/>
                  </a:ext>
                </a:extLst>
              </a:tr>
              <a:tr h="184784">
                <a:tc>
                  <a:txBody>
                    <a:bodyPr/>
                    <a:lstStyle/>
                    <a:p>
                      <a:pPr marL="0" algn="l" defTabSz="914400" rtl="0" eaLnBrk="1" fontAlgn="b" latinLnBrk="0" hangingPunct="1"/>
                      <a:endParaRPr lang="pt-BR" sz="1600" u="none" strike="noStrike" kern="1200" dirty="0">
                        <a:solidFill>
                          <a:schemeClr val="dk1"/>
                        </a:solidFill>
                        <a:effectLst/>
                        <a:latin typeface="+mn-lt"/>
                        <a:ea typeface="+mn-ea"/>
                        <a:cs typeface="+mn-cs"/>
                      </a:endParaRPr>
                    </a:p>
                  </a:txBody>
                  <a:tcPr marL="8078" marR="8078" marT="8078" marB="0" anchor="b"/>
                </a:tc>
                <a:tc>
                  <a:txBody>
                    <a:bodyPr/>
                    <a:lstStyle/>
                    <a:p>
                      <a:pPr marL="0" algn="l" defTabSz="914400" rtl="0" eaLnBrk="1" fontAlgn="b" latinLnBrk="0" hangingPunct="1"/>
                      <a:endParaRPr lang="pt-BR" sz="1600" u="none" strike="noStrike" kern="1200">
                        <a:solidFill>
                          <a:schemeClr val="dk1"/>
                        </a:solidFill>
                        <a:effectLst/>
                        <a:latin typeface="+mn-lt"/>
                        <a:ea typeface="+mn-ea"/>
                        <a:cs typeface="+mn-cs"/>
                      </a:endParaRPr>
                    </a:p>
                  </a:txBody>
                  <a:tcPr marL="8078" marR="8078" marT="8078" marB="0" anchor="b"/>
                </a:tc>
                <a:tc>
                  <a:txBody>
                    <a:bodyPr/>
                    <a:lstStyle/>
                    <a:p>
                      <a:pPr marL="0" algn="l" defTabSz="914400" rtl="0" eaLnBrk="1" fontAlgn="b" latinLnBrk="0" hangingPunct="1"/>
                      <a:endParaRPr lang="pt-BR" sz="1600" u="none" strike="noStrike" kern="1200" dirty="0">
                        <a:solidFill>
                          <a:schemeClr val="dk1"/>
                        </a:solidFill>
                        <a:effectLst/>
                        <a:latin typeface="+mn-lt"/>
                        <a:ea typeface="+mn-ea"/>
                        <a:cs typeface="+mn-cs"/>
                      </a:endParaRPr>
                    </a:p>
                  </a:txBody>
                  <a:tcPr marL="8078" marR="8078" marT="8078" marB="0" anchor="b"/>
                </a:tc>
                <a:extLst>
                  <a:ext uri="{0D108BD9-81ED-4DB2-BD59-A6C34878D82A}">
                    <a16:rowId xmlns:a16="http://schemas.microsoft.com/office/drawing/2014/main" val="2534751928"/>
                  </a:ext>
                </a:extLst>
              </a:tr>
              <a:tr h="184784">
                <a:tc>
                  <a:txBody>
                    <a:bodyPr/>
                    <a:lstStyle/>
                    <a:p>
                      <a:pPr marL="0" algn="l" defTabSz="914400" rtl="0" eaLnBrk="1" fontAlgn="b" latinLnBrk="0" hangingPunct="1"/>
                      <a:endParaRPr lang="pt-BR" sz="1600" u="none" strike="noStrike" kern="1200" dirty="0">
                        <a:solidFill>
                          <a:schemeClr val="dk1"/>
                        </a:solidFill>
                        <a:effectLst/>
                        <a:latin typeface="+mn-lt"/>
                        <a:ea typeface="+mn-ea"/>
                        <a:cs typeface="+mn-cs"/>
                      </a:endParaRPr>
                    </a:p>
                  </a:txBody>
                  <a:tcPr marL="8078" marR="8078" marT="8078" marB="0" anchor="b"/>
                </a:tc>
                <a:tc>
                  <a:txBody>
                    <a:bodyPr/>
                    <a:lstStyle/>
                    <a:p>
                      <a:pPr marL="0" algn="l" defTabSz="914400" rtl="0" eaLnBrk="1" fontAlgn="b" latinLnBrk="0" hangingPunct="1"/>
                      <a:endParaRPr lang="pt-BR" sz="1600" u="none" strike="noStrike" kern="1200">
                        <a:solidFill>
                          <a:schemeClr val="dk1"/>
                        </a:solidFill>
                        <a:effectLst/>
                        <a:latin typeface="+mn-lt"/>
                        <a:ea typeface="+mn-ea"/>
                        <a:cs typeface="+mn-cs"/>
                      </a:endParaRPr>
                    </a:p>
                  </a:txBody>
                  <a:tcPr marL="8078" marR="8078" marT="8078" marB="0" anchor="b"/>
                </a:tc>
                <a:tc>
                  <a:txBody>
                    <a:bodyPr/>
                    <a:lstStyle/>
                    <a:p>
                      <a:pPr marL="0" algn="l" defTabSz="914400" rtl="0" eaLnBrk="1" fontAlgn="b" latinLnBrk="0" hangingPunct="1"/>
                      <a:endParaRPr lang="pt-BR" sz="1600" u="none" strike="noStrike" kern="1200">
                        <a:solidFill>
                          <a:schemeClr val="dk1"/>
                        </a:solidFill>
                        <a:effectLst/>
                        <a:latin typeface="+mn-lt"/>
                        <a:ea typeface="+mn-ea"/>
                        <a:cs typeface="+mn-cs"/>
                      </a:endParaRPr>
                    </a:p>
                  </a:txBody>
                  <a:tcPr marL="8078" marR="8078" marT="8078" marB="0" anchor="b"/>
                </a:tc>
                <a:extLst>
                  <a:ext uri="{0D108BD9-81ED-4DB2-BD59-A6C34878D82A}">
                    <a16:rowId xmlns:a16="http://schemas.microsoft.com/office/drawing/2014/main" val="4063712792"/>
                  </a:ext>
                </a:extLst>
              </a:tr>
              <a:tr h="184784">
                <a:tc>
                  <a:txBody>
                    <a:bodyPr/>
                    <a:lstStyle/>
                    <a:p>
                      <a:pPr marL="0" algn="l" defTabSz="914400" rtl="0" eaLnBrk="1" fontAlgn="b" latinLnBrk="0" hangingPunct="1"/>
                      <a:endParaRPr lang="pt-BR" sz="1600" u="none" strike="noStrike" kern="1200" dirty="0">
                        <a:solidFill>
                          <a:schemeClr val="dk1"/>
                        </a:solidFill>
                        <a:effectLst/>
                        <a:latin typeface="+mn-lt"/>
                        <a:ea typeface="+mn-ea"/>
                        <a:cs typeface="+mn-cs"/>
                      </a:endParaRPr>
                    </a:p>
                  </a:txBody>
                  <a:tcPr marL="8078" marR="8078" marT="8078" marB="0" anchor="b"/>
                </a:tc>
                <a:tc>
                  <a:txBody>
                    <a:bodyPr/>
                    <a:lstStyle/>
                    <a:p>
                      <a:pPr marL="0" algn="l" defTabSz="914400" rtl="0" eaLnBrk="1" fontAlgn="b" latinLnBrk="0" hangingPunct="1"/>
                      <a:endParaRPr lang="pt-BR" sz="1600" u="none" strike="noStrike" kern="1200" dirty="0">
                        <a:solidFill>
                          <a:schemeClr val="dk1"/>
                        </a:solidFill>
                        <a:effectLst/>
                        <a:latin typeface="+mn-lt"/>
                        <a:ea typeface="+mn-ea"/>
                        <a:cs typeface="+mn-cs"/>
                      </a:endParaRPr>
                    </a:p>
                  </a:txBody>
                  <a:tcPr marL="8078" marR="8078" marT="8078" marB="0" anchor="b"/>
                </a:tc>
                <a:tc>
                  <a:txBody>
                    <a:bodyPr/>
                    <a:lstStyle/>
                    <a:p>
                      <a:pPr marL="0" algn="l" defTabSz="914400" rtl="0" eaLnBrk="1" fontAlgn="b" latinLnBrk="0" hangingPunct="1"/>
                      <a:endParaRPr lang="pt-BR" sz="1600" u="none" strike="noStrike" kern="1200" dirty="0">
                        <a:solidFill>
                          <a:schemeClr val="dk1"/>
                        </a:solidFill>
                        <a:effectLst/>
                        <a:latin typeface="+mn-lt"/>
                        <a:ea typeface="+mn-ea"/>
                        <a:cs typeface="+mn-cs"/>
                      </a:endParaRPr>
                    </a:p>
                  </a:txBody>
                  <a:tcPr marL="8078" marR="8078" marT="8078" marB="0" anchor="b"/>
                </a:tc>
                <a:extLst>
                  <a:ext uri="{0D108BD9-81ED-4DB2-BD59-A6C34878D82A}">
                    <a16:rowId xmlns:a16="http://schemas.microsoft.com/office/drawing/2014/main" val="2300396043"/>
                  </a:ext>
                </a:extLst>
              </a:tr>
              <a:tr h="184784">
                <a:tc>
                  <a:txBody>
                    <a:bodyPr/>
                    <a:lstStyle/>
                    <a:p>
                      <a:pPr marL="0" algn="l" defTabSz="914400" rtl="0" eaLnBrk="1" fontAlgn="b" latinLnBrk="0" hangingPunct="1"/>
                      <a:endParaRPr lang="pt-BR" sz="1600" u="none" strike="noStrike" kern="1200" dirty="0">
                        <a:solidFill>
                          <a:schemeClr val="dk1"/>
                        </a:solidFill>
                        <a:effectLst/>
                        <a:latin typeface="+mn-lt"/>
                        <a:ea typeface="+mn-ea"/>
                        <a:cs typeface="+mn-cs"/>
                      </a:endParaRPr>
                    </a:p>
                  </a:txBody>
                  <a:tcPr marL="8078" marR="8078" marT="8078" marB="0" anchor="b"/>
                </a:tc>
                <a:tc>
                  <a:txBody>
                    <a:bodyPr/>
                    <a:lstStyle/>
                    <a:p>
                      <a:pPr marL="0" algn="l" defTabSz="914400" rtl="0" eaLnBrk="1" fontAlgn="b" latinLnBrk="0" hangingPunct="1"/>
                      <a:endParaRPr lang="pt-BR" sz="1600" u="none" strike="noStrike" kern="1200" dirty="0">
                        <a:solidFill>
                          <a:schemeClr val="dk1"/>
                        </a:solidFill>
                        <a:effectLst/>
                        <a:latin typeface="+mn-lt"/>
                        <a:ea typeface="+mn-ea"/>
                        <a:cs typeface="+mn-cs"/>
                      </a:endParaRPr>
                    </a:p>
                  </a:txBody>
                  <a:tcPr marL="8078" marR="8078" marT="8078" marB="0" anchor="b"/>
                </a:tc>
                <a:tc>
                  <a:txBody>
                    <a:bodyPr/>
                    <a:lstStyle/>
                    <a:p>
                      <a:pPr marL="0" algn="l" defTabSz="914400" rtl="0" eaLnBrk="1" fontAlgn="b" latinLnBrk="0" hangingPunct="1"/>
                      <a:endParaRPr lang="pt-BR" sz="1600" u="none" strike="noStrike" kern="1200" dirty="0">
                        <a:solidFill>
                          <a:schemeClr val="dk1"/>
                        </a:solidFill>
                        <a:effectLst/>
                        <a:latin typeface="+mn-lt"/>
                        <a:ea typeface="+mn-ea"/>
                        <a:cs typeface="+mn-cs"/>
                      </a:endParaRPr>
                    </a:p>
                  </a:txBody>
                  <a:tcPr marL="8078" marR="8078" marT="8078" marB="0" anchor="b"/>
                </a:tc>
                <a:extLst>
                  <a:ext uri="{0D108BD9-81ED-4DB2-BD59-A6C34878D82A}">
                    <a16:rowId xmlns:a16="http://schemas.microsoft.com/office/drawing/2014/main" val="2435724797"/>
                  </a:ext>
                </a:extLst>
              </a:tr>
            </a:tbl>
          </a:graphicData>
        </a:graphic>
      </p:graphicFrame>
      <p:graphicFrame>
        <p:nvGraphicFramePr>
          <p:cNvPr id="6" name="Marcador de Posição de Conteúdo 8"/>
          <p:cNvGraphicFramePr>
            <a:graphicFrameLocks noGrp="1"/>
          </p:cNvGraphicFramePr>
          <p:nvPr>
            <p:ph idx="1"/>
            <p:extLst/>
          </p:nvPr>
        </p:nvGraphicFramePr>
        <p:xfrm>
          <a:off x="809896" y="2675116"/>
          <a:ext cx="10097591" cy="2226872"/>
        </p:xfrm>
        <a:graphic>
          <a:graphicData uri="http://schemas.openxmlformats.org/drawingml/2006/table">
            <a:tbl>
              <a:tblPr>
                <a:tableStyleId>{5C22544A-7EE6-4342-B048-85BDC9FD1C3A}</a:tableStyleId>
              </a:tblPr>
              <a:tblGrid>
                <a:gridCol w="1771507">
                  <a:extLst>
                    <a:ext uri="{9D8B030D-6E8A-4147-A177-3AD203B41FA5}">
                      <a16:colId xmlns:a16="http://schemas.microsoft.com/office/drawing/2014/main" val="4236849848"/>
                    </a:ext>
                  </a:extLst>
                </a:gridCol>
                <a:gridCol w="2631953">
                  <a:extLst>
                    <a:ext uri="{9D8B030D-6E8A-4147-A177-3AD203B41FA5}">
                      <a16:colId xmlns:a16="http://schemas.microsoft.com/office/drawing/2014/main" val="3305966538"/>
                    </a:ext>
                  </a:extLst>
                </a:gridCol>
                <a:gridCol w="5694131">
                  <a:extLst>
                    <a:ext uri="{9D8B030D-6E8A-4147-A177-3AD203B41FA5}">
                      <a16:colId xmlns:a16="http://schemas.microsoft.com/office/drawing/2014/main" val="3706988929"/>
                    </a:ext>
                  </a:extLst>
                </a:gridCol>
              </a:tblGrid>
              <a:tr h="161555">
                <a:tc>
                  <a:txBody>
                    <a:bodyPr/>
                    <a:lstStyle/>
                    <a:p>
                      <a:pPr marL="0" algn="l" defTabSz="914400" rtl="0" eaLnBrk="1" fontAlgn="b" latinLnBrk="0" hangingPunct="1"/>
                      <a:r>
                        <a:rPr lang="pt-BR" sz="1800" u="none" strike="noStrike" kern="1200" dirty="0">
                          <a:solidFill>
                            <a:schemeClr val="dk1"/>
                          </a:solidFill>
                          <a:effectLst/>
                          <a:latin typeface="+mn-lt"/>
                          <a:ea typeface="+mn-ea"/>
                          <a:cs typeface="+mn-cs"/>
                        </a:rPr>
                        <a:t>CIDADE</a:t>
                      </a:r>
                    </a:p>
                  </a:txBody>
                  <a:tcPr marL="8078" marR="8078" marT="8078" marB="0" anchor="b">
                    <a:solidFill>
                      <a:schemeClr val="bg1"/>
                    </a:solidFill>
                  </a:tcPr>
                </a:tc>
                <a:tc>
                  <a:txBody>
                    <a:bodyPr/>
                    <a:lstStyle/>
                    <a:p>
                      <a:pPr marL="0" algn="l" defTabSz="914400" rtl="0" eaLnBrk="1" fontAlgn="b" latinLnBrk="0" hangingPunct="1"/>
                      <a:r>
                        <a:rPr lang="pt-BR" sz="1800" u="none" strike="noStrike" kern="1200" dirty="0">
                          <a:solidFill>
                            <a:schemeClr val="dk1"/>
                          </a:solidFill>
                          <a:effectLst/>
                          <a:latin typeface="+mn-lt"/>
                          <a:ea typeface="+mn-ea"/>
                          <a:cs typeface="+mn-cs"/>
                        </a:rPr>
                        <a:t>VARCHAR(30) NOT NULL</a:t>
                      </a:r>
                    </a:p>
                  </a:txBody>
                  <a:tcPr marL="8078" marR="8078" marT="8078" marB="0" anchor="b">
                    <a:solidFill>
                      <a:schemeClr val="bg1"/>
                    </a:solidFill>
                  </a:tcPr>
                </a:tc>
                <a:tc>
                  <a:txBody>
                    <a:bodyPr/>
                    <a:lstStyle/>
                    <a:p>
                      <a:pPr marL="0" algn="l" defTabSz="914400" rtl="0" eaLnBrk="1" fontAlgn="b" latinLnBrk="0" hangingPunct="1"/>
                      <a:r>
                        <a:rPr lang="pt-BR" sz="1800" u="none" strike="noStrike" kern="1200">
                          <a:solidFill>
                            <a:schemeClr val="dk1"/>
                          </a:solidFill>
                          <a:effectLst/>
                          <a:latin typeface="+mn-lt"/>
                          <a:ea typeface="+mn-ea"/>
                          <a:cs typeface="+mn-cs"/>
                        </a:rPr>
                        <a:t>Cidade a qual o usuário detectou o acontecimento.</a:t>
                      </a:r>
                    </a:p>
                  </a:txBody>
                  <a:tcPr marL="8078" marR="8078" marT="8078" marB="0" anchor="b">
                    <a:solidFill>
                      <a:schemeClr val="bg1"/>
                    </a:solidFill>
                  </a:tcPr>
                </a:tc>
                <a:extLst>
                  <a:ext uri="{0D108BD9-81ED-4DB2-BD59-A6C34878D82A}">
                    <a16:rowId xmlns:a16="http://schemas.microsoft.com/office/drawing/2014/main" val="1455253230"/>
                  </a:ext>
                </a:extLst>
              </a:tr>
              <a:tr h="0">
                <a:tc>
                  <a:txBody>
                    <a:bodyPr/>
                    <a:lstStyle/>
                    <a:p>
                      <a:pPr marL="0" algn="l" defTabSz="914400" rtl="0" eaLnBrk="1" fontAlgn="b" latinLnBrk="0" hangingPunct="1"/>
                      <a:r>
                        <a:rPr lang="pt-BR" sz="1800" u="none" strike="noStrike" kern="1200">
                          <a:solidFill>
                            <a:schemeClr val="dk1"/>
                          </a:solidFill>
                          <a:effectLst/>
                          <a:latin typeface="+mn-lt"/>
                          <a:ea typeface="+mn-ea"/>
                          <a:cs typeface="+mn-cs"/>
                        </a:rPr>
                        <a:t>BAIRRO</a:t>
                      </a:r>
                    </a:p>
                  </a:txBody>
                  <a:tcPr marL="8078" marR="8078" marT="8078" marB="0" anchor="b">
                    <a:solidFill>
                      <a:schemeClr val="bg1"/>
                    </a:solidFill>
                  </a:tcPr>
                </a:tc>
                <a:tc>
                  <a:txBody>
                    <a:bodyPr/>
                    <a:lstStyle/>
                    <a:p>
                      <a:pPr marL="0" algn="l" defTabSz="914400" rtl="0" eaLnBrk="1" fontAlgn="b" latinLnBrk="0" hangingPunct="1"/>
                      <a:r>
                        <a:rPr lang="pt-BR" sz="1800" u="none" strike="noStrike" kern="1200" dirty="0">
                          <a:solidFill>
                            <a:schemeClr val="dk1"/>
                          </a:solidFill>
                          <a:effectLst/>
                          <a:latin typeface="+mn-lt"/>
                          <a:ea typeface="+mn-ea"/>
                          <a:cs typeface="+mn-cs"/>
                        </a:rPr>
                        <a:t>VARCHAR(50) NOT NULL</a:t>
                      </a:r>
                    </a:p>
                  </a:txBody>
                  <a:tcPr marL="8078" marR="8078" marT="8078" marB="0" anchor="b">
                    <a:solidFill>
                      <a:schemeClr val="bg1"/>
                    </a:solidFill>
                  </a:tcPr>
                </a:tc>
                <a:tc>
                  <a:txBody>
                    <a:bodyPr/>
                    <a:lstStyle/>
                    <a:p>
                      <a:pPr marL="0" algn="l" defTabSz="914400" rtl="0" eaLnBrk="1" fontAlgn="b" latinLnBrk="0" hangingPunct="1"/>
                      <a:r>
                        <a:rPr lang="pt-BR" sz="1800" u="none" strike="noStrike" kern="1200" dirty="0">
                          <a:solidFill>
                            <a:schemeClr val="dk1"/>
                          </a:solidFill>
                          <a:effectLst/>
                          <a:latin typeface="+mn-lt"/>
                          <a:ea typeface="+mn-ea"/>
                          <a:cs typeface="+mn-cs"/>
                        </a:rPr>
                        <a:t>Bairro o qual o usuário detectou o acontecimento.</a:t>
                      </a:r>
                    </a:p>
                  </a:txBody>
                  <a:tcPr marL="8078" marR="8078" marT="8078" marB="0" anchor="b">
                    <a:solidFill>
                      <a:schemeClr val="bg1"/>
                    </a:solidFill>
                  </a:tcPr>
                </a:tc>
                <a:extLst>
                  <a:ext uri="{0D108BD9-81ED-4DB2-BD59-A6C34878D82A}">
                    <a16:rowId xmlns:a16="http://schemas.microsoft.com/office/drawing/2014/main" val="3857299509"/>
                  </a:ext>
                </a:extLst>
              </a:tr>
              <a:tr h="0">
                <a:tc>
                  <a:txBody>
                    <a:bodyPr/>
                    <a:lstStyle/>
                    <a:p>
                      <a:pPr marL="0" algn="l" defTabSz="914400" rtl="0" eaLnBrk="1" fontAlgn="b" latinLnBrk="0" hangingPunct="1"/>
                      <a:r>
                        <a:rPr lang="pt-BR" sz="1800" u="none" strike="noStrike" kern="1200">
                          <a:solidFill>
                            <a:schemeClr val="dk1"/>
                          </a:solidFill>
                          <a:effectLst/>
                          <a:latin typeface="+mn-lt"/>
                          <a:ea typeface="+mn-ea"/>
                          <a:cs typeface="+mn-cs"/>
                        </a:rPr>
                        <a:t>RUA</a:t>
                      </a:r>
                    </a:p>
                  </a:txBody>
                  <a:tcPr marL="8078" marR="8078" marT="8078" marB="0" anchor="b">
                    <a:solidFill>
                      <a:schemeClr val="bg1"/>
                    </a:solidFill>
                  </a:tcPr>
                </a:tc>
                <a:tc>
                  <a:txBody>
                    <a:bodyPr/>
                    <a:lstStyle/>
                    <a:p>
                      <a:pPr marL="0" algn="l" defTabSz="914400" rtl="0" eaLnBrk="1" fontAlgn="b" latinLnBrk="0" hangingPunct="1"/>
                      <a:r>
                        <a:rPr lang="pt-BR" sz="1800" u="none" strike="noStrike" kern="1200" dirty="0">
                          <a:solidFill>
                            <a:schemeClr val="dk1"/>
                          </a:solidFill>
                          <a:effectLst/>
                          <a:latin typeface="+mn-lt"/>
                          <a:ea typeface="+mn-ea"/>
                          <a:cs typeface="+mn-cs"/>
                        </a:rPr>
                        <a:t>VARCHAR(50) NOT NULL</a:t>
                      </a:r>
                    </a:p>
                  </a:txBody>
                  <a:tcPr marL="8078" marR="8078" marT="8078" marB="0" anchor="b">
                    <a:solidFill>
                      <a:schemeClr val="bg1"/>
                    </a:solidFill>
                  </a:tcPr>
                </a:tc>
                <a:tc>
                  <a:txBody>
                    <a:bodyPr/>
                    <a:lstStyle/>
                    <a:p>
                      <a:pPr marL="0" algn="l" defTabSz="914400" rtl="0" eaLnBrk="1" fontAlgn="b" latinLnBrk="0" hangingPunct="1"/>
                      <a:r>
                        <a:rPr lang="pt-BR" sz="1800" u="none" strike="noStrike" kern="1200" dirty="0">
                          <a:solidFill>
                            <a:schemeClr val="dk1"/>
                          </a:solidFill>
                          <a:effectLst/>
                          <a:latin typeface="+mn-lt"/>
                          <a:ea typeface="+mn-ea"/>
                          <a:cs typeface="+mn-cs"/>
                        </a:rPr>
                        <a:t>Rua a qual o usuário detectou o acontecimento.</a:t>
                      </a:r>
                    </a:p>
                  </a:txBody>
                  <a:tcPr marL="8078" marR="8078" marT="8078" marB="0" anchor="b">
                    <a:solidFill>
                      <a:schemeClr val="bg1"/>
                    </a:solidFill>
                  </a:tcPr>
                </a:tc>
                <a:extLst>
                  <a:ext uri="{0D108BD9-81ED-4DB2-BD59-A6C34878D82A}">
                    <a16:rowId xmlns:a16="http://schemas.microsoft.com/office/drawing/2014/main" val="2847204972"/>
                  </a:ext>
                </a:extLst>
              </a:tr>
              <a:tr h="169633">
                <a:tc>
                  <a:txBody>
                    <a:bodyPr/>
                    <a:lstStyle/>
                    <a:p>
                      <a:pPr marL="0" algn="l" defTabSz="914400" rtl="0" eaLnBrk="1" fontAlgn="b" latinLnBrk="0" hangingPunct="1"/>
                      <a:r>
                        <a:rPr lang="pt-BR" sz="1800" u="none" strike="noStrike" kern="1200" dirty="0">
                          <a:solidFill>
                            <a:schemeClr val="dk1"/>
                          </a:solidFill>
                          <a:effectLst/>
                          <a:latin typeface="+mn-lt"/>
                          <a:ea typeface="+mn-ea"/>
                          <a:cs typeface="+mn-cs"/>
                        </a:rPr>
                        <a:t>DESCRICAO</a:t>
                      </a:r>
                    </a:p>
                  </a:txBody>
                  <a:tcPr marL="8078" marR="8078" marT="8078" marB="0" anchor="b">
                    <a:solidFill>
                      <a:schemeClr val="bg1"/>
                    </a:solidFill>
                  </a:tcPr>
                </a:tc>
                <a:tc>
                  <a:txBody>
                    <a:bodyPr/>
                    <a:lstStyle/>
                    <a:p>
                      <a:pPr marL="0" algn="l" defTabSz="914400" rtl="0" eaLnBrk="1" fontAlgn="b" latinLnBrk="0" hangingPunct="1"/>
                      <a:r>
                        <a:rPr lang="pt-BR" sz="1800" u="none" strike="noStrike" kern="1200" dirty="0">
                          <a:solidFill>
                            <a:schemeClr val="dk1"/>
                          </a:solidFill>
                          <a:effectLst/>
                          <a:latin typeface="+mn-lt"/>
                          <a:ea typeface="+mn-ea"/>
                          <a:cs typeface="+mn-cs"/>
                        </a:rPr>
                        <a:t>VARCHAR(500) NOT NULL</a:t>
                      </a:r>
                    </a:p>
                  </a:txBody>
                  <a:tcPr marL="8078" marR="8078" marT="8078" marB="0" anchor="b">
                    <a:solidFill>
                      <a:schemeClr val="bg1"/>
                    </a:solidFill>
                  </a:tcPr>
                </a:tc>
                <a:tc>
                  <a:txBody>
                    <a:bodyPr/>
                    <a:lstStyle/>
                    <a:p>
                      <a:pPr marL="0" algn="l" defTabSz="914400" rtl="0" eaLnBrk="1" fontAlgn="b" latinLnBrk="0" hangingPunct="1"/>
                      <a:r>
                        <a:rPr lang="pt-BR" sz="1800" u="none" strike="noStrike" kern="1200" dirty="0">
                          <a:solidFill>
                            <a:schemeClr val="dk1"/>
                          </a:solidFill>
                          <a:effectLst/>
                          <a:latin typeface="+mn-lt"/>
                          <a:ea typeface="+mn-ea"/>
                          <a:cs typeface="+mn-cs"/>
                        </a:rPr>
                        <a:t>Descrição do acontecimento enviado pelo usuário. </a:t>
                      </a:r>
                    </a:p>
                  </a:txBody>
                  <a:tcPr marL="8078" marR="8078" marT="8078" marB="0" anchor="b">
                    <a:solidFill>
                      <a:schemeClr val="bg1"/>
                    </a:solidFill>
                  </a:tcPr>
                </a:tc>
                <a:extLst>
                  <a:ext uri="{0D108BD9-81ED-4DB2-BD59-A6C34878D82A}">
                    <a16:rowId xmlns:a16="http://schemas.microsoft.com/office/drawing/2014/main" val="246193289"/>
                  </a:ext>
                </a:extLst>
              </a:tr>
            </a:tbl>
          </a:graphicData>
        </a:graphic>
      </p:graphicFrame>
    </p:spTree>
    <p:extLst>
      <p:ext uri="{BB962C8B-B14F-4D97-AF65-F5344CB8AC3E}">
        <p14:creationId xmlns:p14="http://schemas.microsoft.com/office/powerpoint/2010/main" val="4115950249"/>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34297" y="261257"/>
            <a:ext cx="9692640" cy="1325562"/>
          </a:xfrm>
        </p:spPr>
        <p:txBody>
          <a:bodyPr/>
          <a:lstStyle/>
          <a:p>
            <a:r>
              <a:rPr lang="pt-BR" dirty="0"/>
              <a:t>Dicionário do Banco de Dados</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5" name="Tabela 4"/>
          <p:cNvGraphicFramePr>
            <a:graphicFrameLocks noGrp="1"/>
          </p:cNvGraphicFramePr>
          <p:nvPr>
            <p:extLst/>
          </p:nvPr>
        </p:nvGraphicFramePr>
        <p:xfrm>
          <a:off x="1130239" y="2142421"/>
          <a:ext cx="8816821" cy="3513645"/>
        </p:xfrm>
        <a:graphic>
          <a:graphicData uri="http://schemas.openxmlformats.org/drawingml/2006/table">
            <a:tbl>
              <a:tblPr>
                <a:tableStyleId>{5C22544A-7EE6-4342-B048-85BDC9FD1C3A}</a:tableStyleId>
              </a:tblPr>
              <a:tblGrid>
                <a:gridCol w="1841256">
                  <a:extLst>
                    <a:ext uri="{9D8B030D-6E8A-4147-A177-3AD203B41FA5}">
                      <a16:colId xmlns:a16="http://schemas.microsoft.com/office/drawing/2014/main" val="3058691148"/>
                    </a:ext>
                  </a:extLst>
                </a:gridCol>
                <a:gridCol w="2468880">
                  <a:extLst>
                    <a:ext uri="{9D8B030D-6E8A-4147-A177-3AD203B41FA5}">
                      <a16:colId xmlns:a16="http://schemas.microsoft.com/office/drawing/2014/main" val="2617518832"/>
                    </a:ext>
                  </a:extLst>
                </a:gridCol>
                <a:gridCol w="4506685">
                  <a:extLst>
                    <a:ext uri="{9D8B030D-6E8A-4147-A177-3AD203B41FA5}">
                      <a16:colId xmlns:a16="http://schemas.microsoft.com/office/drawing/2014/main" val="2829305267"/>
                    </a:ext>
                  </a:extLst>
                </a:gridCol>
              </a:tblGrid>
              <a:tr h="204133">
                <a:tc gridSpan="3">
                  <a:txBody>
                    <a:bodyPr/>
                    <a:lstStyle/>
                    <a:p>
                      <a:pPr marL="0" algn="l" defTabSz="914400" rtl="0" eaLnBrk="1" fontAlgn="b" latinLnBrk="0" hangingPunct="1"/>
                      <a:r>
                        <a:rPr lang="pt-BR" sz="1800" b="1" u="none" strike="noStrike" kern="1200" dirty="0">
                          <a:solidFill>
                            <a:schemeClr val="bg1"/>
                          </a:solidFill>
                          <a:effectLst/>
                          <a:latin typeface="+mn-lt"/>
                          <a:ea typeface="+mn-ea"/>
                          <a:cs typeface="+mn-cs"/>
                        </a:rPr>
                        <a:t>Entidade: PARAMETROS_DE_ALERTAS</a:t>
                      </a:r>
                    </a:p>
                  </a:txBody>
                  <a:tcPr marL="8078" marR="8078" marT="8078" marB="0" anchor="b">
                    <a:solidFill>
                      <a:srgbClr val="1D2843"/>
                    </a:solid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3556027747"/>
                  </a:ext>
                </a:extLst>
              </a:tr>
              <a:tr h="268093">
                <a:tc gridSpan="3">
                  <a:txBody>
                    <a:bodyPr/>
                    <a:lstStyle/>
                    <a:p>
                      <a:pPr marL="0" algn="l" defTabSz="914400" rtl="0" eaLnBrk="1" fontAlgn="b" latinLnBrk="0" hangingPunct="1"/>
                      <a:r>
                        <a:rPr lang="pt-BR" sz="1800" b="1" u="none" strike="noStrike" kern="1200" dirty="0">
                          <a:solidFill>
                            <a:schemeClr val="bg1"/>
                          </a:solidFill>
                          <a:effectLst/>
                          <a:latin typeface="+mn-lt"/>
                          <a:ea typeface="+mn-ea"/>
                          <a:cs typeface="+mn-cs"/>
                        </a:rPr>
                        <a:t>Trigrama: PRA</a:t>
                      </a:r>
                    </a:p>
                  </a:txBody>
                  <a:tcPr marL="8078" marR="8078" marT="8078" marB="0" anchor="b">
                    <a:solidFill>
                      <a:srgbClr val="1D2843"/>
                    </a:solid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373320025"/>
                  </a:ext>
                </a:extLst>
              </a:tr>
              <a:tr h="470059">
                <a:tc>
                  <a:txBody>
                    <a:bodyPr/>
                    <a:lstStyle/>
                    <a:p>
                      <a:pPr marL="0" algn="ctr" defTabSz="914400" rtl="0" eaLnBrk="1" fontAlgn="b" latinLnBrk="0" hangingPunct="1"/>
                      <a:r>
                        <a:rPr lang="pt-BR" sz="1800" u="none" strike="noStrike" kern="1200" dirty="0">
                          <a:solidFill>
                            <a:schemeClr val="dk1"/>
                          </a:solidFill>
                          <a:effectLst/>
                          <a:latin typeface="+mn-lt"/>
                          <a:ea typeface="+mn-ea"/>
                          <a:cs typeface="+mn-cs"/>
                        </a:rPr>
                        <a:t>Atributo</a:t>
                      </a:r>
                    </a:p>
                  </a:txBody>
                  <a:tcPr marL="8078" marR="8078" marT="8078" marB="0" anchor="b">
                    <a:solidFill>
                      <a:srgbClr val="B1BEDD"/>
                    </a:solidFill>
                  </a:tcPr>
                </a:tc>
                <a:tc>
                  <a:txBody>
                    <a:bodyPr/>
                    <a:lstStyle/>
                    <a:p>
                      <a:pPr marL="0" algn="ctr" defTabSz="914400" rtl="0" eaLnBrk="1" fontAlgn="b" latinLnBrk="0" hangingPunct="1"/>
                      <a:r>
                        <a:rPr lang="pt-BR" sz="1800" u="none" strike="noStrike" kern="1200" dirty="0">
                          <a:solidFill>
                            <a:schemeClr val="dk1"/>
                          </a:solidFill>
                          <a:effectLst/>
                          <a:latin typeface="+mn-lt"/>
                          <a:ea typeface="+mn-ea"/>
                          <a:cs typeface="+mn-cs"/>
                        </a:rPr>
                        <a:t>Domínio(Tamanho)</a:t>
                      </a:r>
                    </a:p>
                  </a:txBody>
                  <a:tcPr marL="8078" marR="8078" marT="8078" marB="0" anchor="b">
                    <a:solidFill>
                      <a:srgbClr val="B1BEDD"/>
                    </a:solidFill>
                  </a:tcPr>
                </a:tc>
                <a:tc>
                  <a:txBody>
                    <a:bodyPr/>
                    <a:lstStyle/>
                    <a:p>
                      <a:pPr marL="0" algn="ctr" defTabSz="914400" rtl="0" eaLnBrk="1" fontAlgn="b" latinLnBrk="0" hangingPunct="1"/>
                      <a:r>
                        <a:rPr lang="pt-BR" sz="1800" u="none" strike="noStrike" kern="1200" dirty="0">
                          <a:solidFill>
                            <a:schemeClr val="dk1"/>
                          </a:solidFill>
                          <a:effectLst/>
                          <a:latin typeface="+mn-lt"/>
                          <a:ea typeface="+mn-ea"/>
                          <a:cs typeface="+mn-cs"/>
                        </a:rPr>
                        <a:t>Descrição</a:t>
                      </a:r>
                    </a:p>
                  </a:txBody>
                  <a:tcPr marL="8078" marR="8078" marT="8078" marB="0" anchor="b">
                    <a:solidFill>
                      <a:srgbClr val="B1BEDD"/>
                    </a:solidFill>
                  </a:tcPr>
                </a:tc>
                <a:extLst>
                  <a:ext uri="{0D108BD9-81ED-4DB2-BD59-A6C34878D82A}">
                    <a16:rowId xmlns:a16="http://schemas.microsoft.com/office/drawing/2014/main" val="534215363"/>
                  </a:ext>
                </a:extLst>
              </a:tr>
              <a:tr h="0">
                <a:tc>
                  <a:txBody>
                    <a:bodyPr/>
                    <a:lstStyle/>
                    <a:p>
                      <a:pPr algn="l" fontAlgn="b"/>
                      <a:r>
                        <a:rPr lang="pt-BR" sz="1600" u="none" strike="noStrike" dirty="0">
                          <a:effectLst/>
                        </a:rPr>
                        <a:t>ID</a:t>
                      </a:r>
                      <a:endParaRPr lang="pt-BR" sz="1600" b="0" i="0" u="none" strike="noStrike" dirty="0">
                        <a:solidFill>
                          <a:srgbClr val="000000"/>
                        </a:solidFill>
                        <a:effectLst/>
                        <a:latin typeface="Calibri" panose="020F0502020204030204" pitchFamily="34" charset="0"/>
                      </a:endParaRPr>
                    </a:p>
                  </a:txBody>
                  <a:tcPr marL="8078" marR="8078" marT="8078" marB="0" anchor="b">
                    <a:solidFill>
                      <a:schemeClr val="bg1"/>
                    </a:solidFill>
                  </a:tcPr>
                </a:tc>
                <a:tc>
                  <a:txBody>
                    <a:bodyPr/>
                    <a:lstStyle/>
                    <a:p>
                      <a:pPr algn="ctr" fontAlgn="b"/>
                      <a:r>
                        <a:rPr lang="pt-BR" sz="1600" u="none" strike="noStrike" dirty="0">
                          <a:effectLst/>
                        </a:rPr>
                        <a:t>INTEGER AUTO_INCREMENT</a:t>
                      </a:r>
                      <a:endParaRPr lang="pt-BR" sz="1600" b="0" i="0" u="none" strike="noStrike" dirty="0">
                        <a:solidFill>
                          <a:srgbClr val="000000"/>
                        </a:solidFill>
                        <a:effectLst/>
                        <a:latin typeface="Calibri" panose="020F0502020204030204" pitchFamily="34" charset="0"/>
                      </a:endParaRPr>
                    </a:p>
                  </a:txBody>
                  <a:tcPr marL="8078" marR="8078" marT="8078" marB="0" anchor="b">
                    <a:solidFill>
                      <a:schemeClr val="bg1"/>
                    </a:solidFill>
                  </a:tcPr>
                </a:tc>
                <a:tc>
                  <a:txBody>
                    <a:bodyPr/>
                    <a:lstStyle/>
                    <a:p>
                      <a:pPr algn="l" fontAlgn="b"/>
                      <a:r>
                        <a:rPr lang="pt-BR" sz="1600" u="none" strike="noStrike" dirty="0">
                          <a:effectLst/>
                        </a:rPr>
                        <a:t>Código do parâmetro de alertas. Chave primária da tabela.</a:t>
                      </a:r>
                      <a:endParaRPr lang="pt-BR" sz="1600" b="0" i="0" u="none" strike="noStrike" dirty="0">
                        <a:solidFill>
                          <a:srgbClr val="000000"/>
                        </a:solidFill>
                        <a:effectLst/>
                        <a:latin typeface="Calibri" panose="020F0502020204030204" pitchFamily="34" charset="0"/>
                      </a:endParaRPr>
                    </a:p>
                  </a:txBody>
                  <a:tcPr marL="8078" marR="8078" marT="8078" marB="0" anchor="b">
                    <a:solidFill>
                      <a:schemeClr val="bg1"/>
                    </a:solidFill>
                  </a:tcPr>
                </a:tc>
                <a:extLst>
                  <a:ext uri="{0D108BD9-81ED-4DB2-BD59-A6C34878D82A}">
                    <a16:rowId xmlns:a16="http://schemas.microsoft.com/office/drawing/2014/main" val="741357358"/>
                  </a:ext>
                </a:extLst>
              </a:tr>
              <a:tr h="161555">
                <a:tc>
                  <a:txBody>
                    <a:bodyPr/>
                    <a:lstStyle/>
                    <a:p>
                      <a:pPr algn="l" fontAlgn="b"/>
                      <a:r>
                        <a:rPr lang="pt-BR" sz="1600" u="none" strike="noStrike" kern="1200" dirty="0">
                          <a:solidFill>
                            <a:schemeClr val="dk1"/>
                          </a:solidFill>
                          <a:effectLst/>
                          <a:latin typeface="+mn-lt"/>
                          <a:ea typeface="+mn-ea"/>
                          <a:cs typeface="+mn-cs"/>
                        </a:rPr>
                        <a:t>VALOR_MAXIMO</a:t>
                      </a:r>
                    </a:p>
                  </a:txBody>
                  <a:tcPr marL="8078" marR="8078" marT="8078" marB="0" anchor="b">
                    <a:solidFill>
                      <a:schemeClr val="bg1"/>
                    </a:solidFill>
                  </a:tcPr>
                </a:tc>
                <a:tc>
                  <a:txBody>
                    <a:bodyPr/>
                    <a:lstStyle/>
                    <a:p>
                      <a:pPr algn="ctr" fontAlgn="b"/>
                      <a:r>
                        <a:rPr lang="pt-BR" sz="1600" u="none" strike="noStrike" dirty="0">
                          <a:effectLst/>
                        </a:rPr>
                        <a:t>INTEGER NOT </a:t>
                      </a:r>
                      <a:r>
                        <a:rPr lang="pt-BR" sz="1600" u="none" strike="noStrike" kern="1200" dirty="0">
                          <a:solidFill>
                            <a:schemeClr val="dk1"/>
                          </a:solidFill>
                          <a:effectLst/>
                          <a:latin typeface="+mn-lt"/>
                          <a:ea typeface="+mn-ea"/>
                          <a:cs typeface="+mn-cs"/>
                        </a:rPr>
                        <a:t>NULL</a:t>
                      </a:r>
                    </a:p>
                  </a:txBody>
                  <a:tcPr marL="8078" marR="8078" marT="8078" marB="0" anchor="b">
                    <a:solidFill>
                      <a:schemeClr val="bg1"/>
                    </a:solidFill>
                  </a:tcPr>
                </a:tc>
                <a:tc>
                  <a:txBody>
                    <a:bodyPr/>
                    <a:lstStyle/>
                    <a:p>
                      <a:pPr algn="l" fontAlgn="b"/>
                      <a:r>
                        <a:rPr lang="pt-BR" sz="1600" u="none" strike="noStrike" dirty="0">
                          <a:effectLst/>
                        </a:rPr>
                        <a:t>Limite máximo dos valores das medições para emissão </a:t>
                      </a:r>
                      <a:r>
                        <a:rPr lang="pt-BR" sz="1600" u="none" strike="noStrike" kern="1200" dirty="0">
                          <a:solidFill>
                            <a:schemeClr val="dk1"/>
                          </a:solidFill>
                          <a:effectLst/>
                          <a:latin typeface="+mn-lt"/>
                          <a:ea typeface="+mn-ea"/>
                          <a:cs typeface="+mn-cs"/>
                        </a:rPr>
                        <a:t>de</a:t>
                      </a:r>
                      <a:r>
                        <a:rPr lang="pt-BR" sz="1600" u="none" strike="noStrike" dirty="0">
                          <a:effectLst/>
                        </a:rPr>
                        <a:t> alertas.</a:t>
                      </a:r>
                      <a:endParaRPr lang="pt-BR" sz="1600" b="0" i="0" u="none" strike="noStrike" dirty="0">
                        <a:solidFill>
                          <a:srgbClr val="000000"/>
                        </a:solidFill>
                        <a:effectLst/>
                        <a:latin typeface="Calibri" panose="020F0502020204030204" pitchFamily="34" charset="0"/>
                      </a:endParaRPr>
                    </a:p>
                  </a:txBody>
                  <a:tcPr marL="8078" marR="8078" marT="8078" marB="0" anchor="b">
                    <a:solidFill>
                      <a:schemeClr val="bg1"/>
                    </a:solidFill>
                  </a:tcPr>
                </a:tc>
                <a:extLst>
                  <a:ext uri="{0D108BD9-81ED-4DB2-BD59-A6C34878D82A}">
                    <a16:rowId xmlns:a16="http://schemas.microsoft.com/office/drawing/2014/main" val="2090792758"/>
                  </a:ext>
                </a:extLst>
              </a:tr>
              <a:tr h="121430">
                <a:tc>
                  <a:txBody>
                    <a:bodyPr/>
                    <a:lstStyle/>
                    <a:p>
                      <a:pPr algn="l" fontAlgn="b"/>
                      <a:r>
                        <a:rPr lang="pt-BR" sz="1600" u="none" strike="noStrike" dirty="0">
                          <a:effectLst/>
                        </a:rPr>
                        <a:t>VALOR_MINIMO</a:t>
                      </a:r>
                      <a:endParaRPr lang="pt-BR" sz="1600" b="0" i="0" u="none" strike="noStrike" dirty="0">
                        <a:solidFill>
                          <a:srgbClr val="000000"/>
                        </a:solidFill>
                        <a:effectLst/>
                        <a:latin typeface="Calibri" panose="020F0502020204030204" pitchFamily="34" charset="0"/>
                      </a:endParaRPr>
                    </a:p>
                  </a:txBody>
                  <a:tcPr marL="8078" marR="8078" marT="8078" marB="0" anchor="b">
                    <a:solidFill>
                      <a:schemeClr val="bg1"/>
                    </a:solidFill>
                  </a:tcPr>
                </a:tc>
                <a:tc>
                  <a:txBody>
                    <a:bodyPr/>
                    <a:lstStyle/>
                    <a:p>
                      <a:pPr algn="ctr" fontAlgn="b"/>
                      <a:r>
                        <a:rPr lang="pt-BR" sz="1600" u="none" strike="noStrike" dirty="0">
                          <a:effectLst/>
                        </a:rPr>
                        <a:t>INTEGER NOT NULL</a:t>
                      </a:r>
                      <a:endParaRPr lang="pt-BR" sz="1600" b="0" i="0" u="none" strike="noStrike" dirty="0">
                        <a:solidFill>
                          <a:srgbClr val="000000"/>
                        </a:solidFill>
                        <a:effectLst/>
                        <a:latin typeface="Calibri" panose="020F0502020204030204" pitchFamily="34" charset="0"/>
                      </a:endParaRPr>
                    </a:p>
                  </a:txBody>
                  <a:tcPr marL="8078" marR="8078" marT="8078" marB="0" anchor="b">
                    <a:solidFill>
                      <a:schemeClr val="bg1"/>
                    </a:solidFill>
                  </a:tcPr>
                </a:tc>
                <a:tc>
                  <a:txBody>
                    <a:bodyPr/>
                    <a:lstStyle/>
                    <a:p>
                      <a:pPr algn="l" fontAlgn="b"/>
                      <a:r>
                        <a:rPr lang="pt-BR" sz="1600" u="none" strike="noStrike" dirty="0">
                          <a:effectLst/>
                        </a:rPr>
                        <a:t>Limite mínimo dos valores das medições para emissão de alertas.</a:t>
                      </a:r>
                      <a:endParaRPr lang="pt-BR" sz="1600" b="0" i="0" u="none" strike="noStrike" dirty="0">
                        <a:solidFill>
                          <a:srgbClr val="000000"/>
                        </a:solidFill>
                        <a:effectLst/>
                        <a:latin typeface="Calibri" panose="020F0502020204030204" pitchFamily="34" charset="0"/>
                      </a:endParaRPr>
                    </a:p>
                  </a:txBody>
                  <a:tcPr marL="8078" marR="8078" marT="8078" marB="0" anchor="b">
                    <a:solidFill>
                      <a:schemeClr val="bg1"/>
                    </a:solidFill>
                  </a:tcPr>
                </a:tc>
                <a:extLst>
                  <a:ext uri="{0D108BD9-81ED-4DB2-BD59-A6C34878D82A}">
                    <a16:rowId xmlns:a16="http://schemas.microsoft.com/office/drawing/2014/main" val="1976501572"/>
                  </a:ext>
                </a:extLst>
              </a:tr>
              <a:tr h="0">
                <a:tc>
                  <a:txBody>
                    <a:bodyPr/>
                    <a:lstStyle/>
                    <a:p>
                      <a:pPr algn="l" fontAlgn="b"/>
                      <a:r>
                        <a:rPr lang="pt-BR" sz="1600" u="none" strike="noStrike">
                          <a:effectLst/>
                        </a:rPr>
                        <a:t>COR_MAXIMA</a:t>
                      </a:r>
                      <a:endParaRPr lang="pt-BR" sz="1600" b="0" i="0" u="none" strike="noStrike">
                        <a:solidFill>
                          <a:srgbClr val="000000"/>
                        </a:solidFill>
                        <a:effectLst/>
                        <a:latin typeface="Calibri" panose="020F0502020204030204" pitchFamily="34" charset="0"/>
                      </a:endParaRPr>
                    </a:p>
                  </a:txBody>
                  <a:tcPr marL="8078" marR="8078" marT="8078" marB="0" anchor="b">
                    <a:solidFill>
                      <a:schemeClr val="bg1"/>
                    </a:solidFill>
                  </a:tcPr>
                </a:tc>
                <a:tc>
                  <a:txBody>
                    <a:bodyPr/>
                    <a:lstStyle/>
                    <a:p>
                      <a:pPr algn="ctr" fontAlgn="b"/>
                      <a:r>
                        <a:rPr lang="pt-BR" sz="1600" u="none" strike="noStrike" dirty="0">
                          <a:effectLst/>
                        </a:rPr>
                        <a:t>INTEGER NOT NULL</a:t>
                      </a:r>
                      <a:endParaRPr lang="pt-BR" sz="1600" b="0" i="0" u="none" strike="noStrike" dirty="0">
                        <a:solidFill>
                          <a:srgbClr val="000000"/>
                        </a:solidFill>
                        <a:effectLst/>
                        <a:latin typeface="Calibri" panose="020F0502020204030204" pitchFamily="34" charset="0"/>
                      </a:endParaRPr>
                    </a:p>
                  </a:txBody>
                  <a:tcPr marL="8078" marR="8078" marT="8078" marB="0" anchor="b">
                    <a:solidFill>
                      <a:schemeClr val="bg1"/>
                    </a:solidFill>
                  </a:tcPr>
                </a:tc>
                <a:tc>
                  <a:txBody>
                    <a:bodyPr/>
                    <a:lstStyle/>
                    <a:p>
                      <a:pPr algn="l" fontAlgn="b"/>
                      <a:r>
                        <a:rPr lang="pt-BR" sz="1600" u="none" strike="noStrike" dirty="0">
                          <a:effectLst/>
                        </a:rPr>
                        <a:t>Cor exibida de acordos com os valores máximos das medições.</a:t>
                      </a:r>
                      <a:endParaRPr lang="pt-BR" sz="1600" b="0" i="0" u="none" strike="noStrike" dirty="0">
                        <a:solidFill>
                          <a:srgbClr val="000000"/>
                        </a:solidFill>
                        <a:effectLst/>
                        <a:latin typeface="Calibri" panose="020F0502020204030204" pitchFamily="34" charset="0"/>
                      </a:endParaRPr>
                    </a:p>
                  </a:txBody>
                  <a:tcPr marL="8078" marR="8078" marT="8078" marB="0" anchor="b">
                    <a:solidFill>
                      <a:schemeClr val="bg1"/>
                    </a:solidFill>
                  </a:tcPr>
                </a:tc>
                <a:extLst>
                  <a:ext uri="{0D108BD9-81ED-4DB2-BD59-A6C34878D82A}">
                    <a16:rowId xmlns:a16="http://schemas.microsoft.com/office/drawing/2014/main" val="3559886761"/>
                  </a:ext>
                </a:extLst>
              </a:tr>
              <a:tr h="0">
                <a:tc>
                  <a:txBody>
                    <a:bodyPr/>
                    <a:lstStyle/>
                    <a:p>
                      <a:pPr algn="l" fontAlgn="b"/>
                      <a:r>
                        <a:rPr lang="pt-BR" sz="1600" u="none" strike="noStrike" dirty="0">
                          <a:effectLst/>
                        </a:rPr>
                        <a:t>COR_MINIMA</a:t>
                      </a:r>
                      <a:endParaRPr lang="pt-BR" sz="1600" b="0" i="0" u="none" strike="noStrike" dirty="0">
                        <a:solidFill>
                          <a:srgbClr val="000000"/>
                        </a:solidFill>
                        <a:effectLst/>
                        <a:latin typeface="Calibri" panose="020F0502020204030204" pitchFamily="34" charset="0"/>
                      </a:endParaRPr>
                    </a:p>
                  </a:txBody>
                  <a:tcPr marL="8078" marR="8078" marT="8078" marB="0" anchor="b">
                    <a:solidFill>
                      <a:schemeClr val="bg1"/>
                    </a:solidFill>
                  </a:tcPr>
                </a:tc>
                <a:tc>
                  <a:txBody>
                    <a:bodyPr/>
                    <a:lstStyle/>
                    <a:p>
                      <a:pPr algn="ctr" fontAlgn="b"/>
                      <a:r>
                        <a:rPr lang="pt-BR" sz="1600" u="none" strike="noStrike" dirty="0">
                          <a:effectLst/>
                        </a:rPr>
                        <a:t>INTEGER NOT NULL</a:t>
                      </a:r>
                      <a:endParaRPr lang="pt-BR" sz="1600" b="0" i="0" u="none" strike="noStrike" dirty="0">
                        <a:solidFill>
                          <a:srgbClr val="000000"/>
                        </a:solidFill>
                        <a:effectLst/>
                        <a:latin typeface="Calibri" panose="020F0502020204030204" pitchFamily="34" charset="0"/>
                      </a:endParaRPr>
                    </a:p>
                  </a:txBody>
                  <a:tcPr marL="8078" marR="8078" marT="8078" marB="0" anchor="b">
                    <a:solidFill>
                      <a:schemeClr val="bg1"/>
                    </a:solidFill>
                  </a:tcPr>
                </a:tc>
                <a:tc>
                  <a:txBody>
                    <a:bodyPr/>
                    <a:lstStyle/>
                    <a:p>
                      <a:pPr algn="l" fontAlgn="b"/>
                      <a:r>
                        <a:rPr lang="pt-BR" sz="1600" u="none" strike="noStrike" dirty="0">
                          <a:effectLst/>
                        </a:rPr>
                        <a:t>Cor exibida de acordos com os valores mínimos das medições.</a:t>
                      </a:r>
                      <a:endParaRPr lang="pt-BR" sz="1600" b="0" i="0" u="none" strike="noStrike" dirty="0">
                        <a:solidFill>
                          <a:srgbClr val="000000"/>
                        </a:solidFill>
                        <a:effectLst/>
                        <a:latin typeface="Calibri" panose="020F0502020204030204" pitchFamily="34" charset="0"/>
                      </a:endParaRPr>
                    </a:p>
                  </a:txBody>
                  <a:tcPr marL="8078" marR="8078" marT="8078" marB="0" anchor="b">
                    <a:solidFill>
                      <a:schemeClr val="bg1"/>
                    </a:solidFill>
                  </a:tcPr>
                </a:tc>
                <a:extLst>
                  <a:ext uri="{0D108BD9-81ED-4DB2-BD59-A6C34878D82A}">
                    <a16:rowId xmlns:a16="http://schemas.microsoft.com/office/drawing/2014/main" val="4197243799"/>
                  </a:ext>
                </a:extLst>
              </a:tr>
            </a:tbl>
          </a:graphicData>
        </a:graphic>
      </p:graphicFrame>
    </p:spTree>
    <p:extLst>
      <p:ext uri="{BB962C8B-B14F-4D97-AF65-F5344CB8AC3E}">
        <p14:creationId xmlns:p14="http://schemas.microsoft.com/office/powerpoint/2010/main" val="2919278979"/>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34297" y="99219"/>
            <a:ext cx="9692640" cy="1325562"/>
          </a:xfrm>
        </p:spPr>
        <p:txBody>
          <a:bodyPr/>
          <a:lstStyle/>
          <a:p>
            <a:r>
              <a:rPr lang="pt-BR" dirty="0"/>
              <a:t>Dicionário do Banco de Dados</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
        <p:nvSpPr>
          <p:cNvPr id="7" name="CaixaDeTexto 6"/>
          <p:cNvSpPr txBox="1"/>
          <p:nvPr/>
        </p:nvSpPr>
        <p:spPr>
          <a:xfrm>
            <a:off x="7654835" y="6211669"/>
            <a:ext cx="3692386" cy="646331"/>
          </a:xfrm>
          <a:prstGeom prst="rect">
            <a:avLst/>
          </a:prstGeom>
          <a:noFill/>
        </p:spPr>
        <p:txBody>
          <a:bodyPr wrap="square" rtlCol="0">
            <a:spAutoFit/>
          </a:bodyPr>
          <a:lstStyle/>
          <a:p>
            <a:r>
              <a:rPr lang="pt-BR" dirty="0"/>
              <a:t>Quantidade de atributos: 49</a:t>
            </a:r>
            <a:br>
              <a:rPr lang="pt-BR" dirty="0"/>
            </a:br>
            <a:r>
              <a:rPr lang="pt-BR" dirty="0"/>
              <a:t>Quantidade de entidades: 11</a:t>
            </a:r>
          </a:p>
        </p:txBody>
      </p:sp>
      <p:graphicFrame>
        <p:nvGraphicFramePr>
          <p:cNvPr id="6" name="Tabela 5"/>
          <p:cNvGraphicFramePr>
            <a:graphicFrameLocks noGrp="1"/>
          </p:cNvGraphicFramePr>
          <p:nvPr>
            <p:extLst/>
          </p:nvPr>
        </p:nvGraphicFramePr>
        <p:xfrm>
          <a:off x="1272373" y="1463012"/>
          <a:ext cx="9354564" cy="4619045"/>
        </p:xfrm>
        <a:graphic>
          <a:graphicData uri="http://schemas.openxmlformats.org/drawingml/2006/table">
            <a:tbl>
              <a:tblPr>
                <a:tableStyleId>{5C22544A-7EE6-4342-B048-85BDC9FD1C3A}</a:tableStyleId>
              </a:tblPr>
              <a:tblGrid>
                <a:gridCol w="1835028">
                  <a:extLst>
                    <a:ext uri="{9D8B030D-6E8A-4147-A177-3AD203B41FA5}">
                      <a16:colId xmlns:a16="http://schemas.microsoft.com/office/drawing/2014/main" val="3057965161"/>
                    </a:ext>
                  </a:extLst>
                </a:gridCol>
                <a:gridCol w="2239443">
                  <a:extLst>
                    <a:ext uri="{9D8B030D-6E8A-4147-A177-3AD203B41FA5}">
                      <a16:colId xmlns:a16="http://schemas.microsoft.com/office/drawing/2014/main" val="3890533215"/>
                    </a:ext>
                  </a:extLst>
                </a:gridCol>
                <a:gridCol w="5280093">
                  <a:extLst>
                    <a:ext uri="{9D8B030D-6E8A-4147-A177-3AD203B41FA5}">
                      <a16:colId xmlns:a16="http://schemas.microsoft.com/office/drawing/2014/main" val="1112300987"/>
                    </a:ext>
                  </a:extLst>
                </a:gridCol>
              </a:tblGrid>
              <a:tr h="372610">
                <a:tc gridSpan="3">
                  <a:txBody>
                    <a:bodyPr/>
                    <a:lstStyle/>
                    <a:p>
                      <a:pPr marL="0" algn="l" defTabSz="914400" rtl="0" eaLnBrk="1" fontAlgn="b" latinLnBrk="0" hangingPunct="1"/>
                      <a:r>
                        <a:rPr lang="pt-BR" sz="1800" b="1" u="none" strike="noStrike" kern="1200" dirty="0">
                          <a:solidFill>
                            <a:schemeClr val="bg1"/>
                          </a:solidFill>
                          <a:effectLst/>
                          <a:latin typeface="+mn-lt"/>
                          <a:ea typeface="+mn-ea"/>
                          <a:cs typeface="+mn-cs"/>
                        </a:rPr>
                        <a:t>Entidade: </a:t>
                      </a:r>
                      <a:r>
                        <a:rPr lang="pt-BR" sz="1800" b="1" u="none" strike="noStrike" kern="1200" dirty="0" smtClean="0">
                          <a:solidFill>
                            <a:schemeClr val="bg1"/>
                          </a:solidFill>
                          <a:effectLst/>
                          <a:latin typeface="+mn-lt"/>
                          <a:ea typeface="+mn-ea"/>
                          <a:cs typeface="+mn-cs"/>
                        </a:rPr>
                        <a:t>ALERTAS_CRITICOS</a:t>
                      </a:r>
                      <a:r>
                        <a:rPr lang="pt-BR" sz="1600" u="none" strike="noStrike" kern="1200" dirty="0">
                          <a:solidFill>
                            <a:schemeClr val="dk1"/>
                          </a:solidFill>
                          <a:effectLst/>
                          <a:latin typeface="+mn-lt"/>
                          <a:ea typeface="+mn-ea"/>
                          <a:cs typeface="+mn-cs"/>
                        </a:rPr>
                        <a:t> </a:t>
                      </a:r>
                    </a:p>
                  </a:txBody>
                  <a:tcPr marL="8078" marR="8078" marT="8078" marB="0" anchor="b">
                    <a:solidFill>
                      <a:srgbClr val="1D2843"/>
                    </a:solidFill>
                  </a:tcPr>
                </a:tc>
                <a:tc hMerge="1">
                  <a:txBody>
                    <a:bodyPr/>
                    <a:lstStyle/>
                    <a:p>
                      <a:endParaRPr lang="pt-BR"/>
                    </a:p>
                  </a:txBody>
                  <a:tcPr/>
                </a:tc>
                <a:tc hMerge="1">
                  <a:txBody>
                    <a:bodyPr/>
                    <a:lstStyle/>
                    <a:p>
                      <a:pPr marL="0" algn="l" defTabSz="914400" rtl="0" eaLnBrk="1" fontAlgn="b" latinLnBrk="0" hangingPunct="1"/>
                      <a:endParaRPr lang="pt-BR" sz="1600" u="none" strike="noStrike" kern="1200" dirty="0">
                        <a:solidFill>
                          <a:schemeClr val="dk1"/>
                        </a:solidFill>
                        <a:effectLst/>
                        <a:latin typeface="+mn-lt"/>
                        <a:ea typeface="+mn-ea"/>
                        <a:cs typeface="+mn-cs"/>
                      </a:endParaRPr>
                    </a:p>
                  </a:txBody>
                  <a:tcPr marL="8078" marR="8078" marT="8078" marB="0" anchor="b">
                    <a:solidFill>
                      <a:srgbClr val="1D2843"/>
                    </a:solidFill>
                  </a:tcPr>
                </a:tc>
                <a:extLst>
                  <a:ext uri="{0D108BD9-81ED-4DB2-BD59-A6C34878D82A}">
                    <a16:rowId xmlns:a16="http://schemas.microsoft.com/office/drawing/2014/main" val="1822906855"/>
                  </a:ext>
                </a:extLst>
              </a:tr>
              <a:tr h="207118">
                <a:tc gridSpan="3">
                  <a:txBody>
                    <a:bodyPr/>
                    <a:lstStyle/>
                    <a:p>
                      <a:pPr marL="0" algn="l" defTabSz="914400" rtl="0" eaLnBrk="1" fontAlgn="b" latinLnBrk="0" hangingPunct="1"/>
                      <a:r>
                        <a:rPr lang="pt-BR" sz="1800" b="1" u="none" strike="noStrike" kern="1200" dirty="0">
                          <a:solidFill>
                            <a:schemeClr val="bg1"/>
                          </a:solidFill>
                          <a:effectLst/>
                          <a:latin typeface="+mn-lt"/>
                          <a:ea typeface="+mn-ea"/>
                          <a:cs typeface="+mn-cs"/>
                        </a:rPr>
                        <a:t>Trigrama: </a:t>
                      </a:r>
                      <a:r>
                        <a:rPr lang="pt-BR" sz="1800" b="1" u="none" strike="noStrike" kern="1200" dirty="0" smtClean="0">
                          <a:solidFill>
                            <a:schemeClr val="bg1"/>
                          </a:solidFill>
                          <a:effectLst/>
                          <a:latin typeface="+mn-lt"/>
                          <a:ea typeface="+mn-ea"/>
                          <a:cs typeface="+mn-cs"/>
                        </a:rPr>
                        <a:t>ALC</a:t>
                      </a:r>
                      <a:endParaRPr lang="pt-BR" sz="1800" b="1" u="none" strike="noStrike" kern="1200" dirty="0">
                        <a:solidFill>
                          <a:schemeClr val="bg1"/>
                        </a:solidFill>
                        <a:effectLst/>
                        <a:latin typeface="+mn-lt"/>
                        <a:ea typeface="+mn-ea"/>
                        <a:cs typeface="+mn-cs"/>
                      </a:endParaRPr>
                    </a:p>
                  </a:txBody>
                  <a:tcPr marL="8078" marR="8078" marT="8078" marB="0" anchor="b">
                    <a:solidFill>
                      <a:srgbClr val="1D2843"/>
                    </a:solidFill>
                  </a:tcPr>
                </a:tc>
                <a:tc hMerge="1">
                  <a:txBody>
                    <a:bodyPr/>
                    <a:lstStyle/>
                    <a:p>
                      <a:pPr marL="0" algn="l" defTabSz="914400" rtl="0" eaLnBrk="1" fontAlgn="b" latinLnBrk="0" hangingPunct="1"/>
                      <a:endParaRPr lang="pt-BR" sz="1600" u="none" strike="noStrike" kern="1200" dirty="0">
                        <a:solidFill>
                          <a:schemeClr val="dk1"/>
                        </a:solidFill>
                        <a:effectLst/>
                        <a:latin typeface="+mn-lt"/>
                        <a:ea typeface="+mn-ea"/>
                        <a:cs typeface="+mn-cs"/>
                      </a:endParaRPr>
                    </a:p>
                  </a:txBody>
                  <a:tcPr marL="8078" marR="8078" marT="8078" marB="0" anchor="b">
                    <a:solidFill>
                      <a:srgbClr val="1D2843"/>
                    </a:solidFill>
                  </a:tcPr>
                </a:tc>
                <a:tc hMerge="1">
                  <a:txBody>
                    <a:bodyPr/>
                    <a:lstStyle/>
                    <a:p>
                      <a:pPr marL="0" algn="l" defTabSz="914400" rtl="0" eaLnBrk="1" fontAlgn="b" latinLnBrk="0" hangingPunct="1"/>
                      <a:endParaRPr lang="pt-BR" sz="1600" u="none" strike="noStrike" kern="1200" dirty="0">
                        <a:solidFill>
                          <a:schemeClr val="dk1"/>
                        </a:solidFill>
                        <a:effectLst/>
                        <a:latin typeface="+mn-lt"/>
                        <a:ea typeface="+mn-ea"/>
                        <a:cs typeface="+mn-cs"/>
                      </a:endParaRPr>
                    </a:p>
                  </a:txBody>
                  <a:tcPr marL="8078" marR="8078" marT="8078" marB="0" anchor="b">
                    <a:solidFill>
                      <a:srgbClr val="1D2843"/>
                    </a:solidFill>
                  </a:tcPr>
                </a:tc>
                <a:extLst>
                  <a:ext uri="{0D108BD9-81ED-4DB2-BD59-A6C34878D82A}">
                    <a16:rowId xmlns:a16="http://schemas.microsoft.com/office/drawing/2014/main" val="3693160030"/>
                  </a:ext>
                </a:extLst>
              </a:tr>
              <a:tr h="218934">
                <a:tc>
                  <a:txBody>
                    <a:bodyPr/>
                    <a:lstStyle/>
                    <a:p>
                      <a:pPr marL="0" algn="l" defTabSz="914400" rtl="0" eaLnBrk="1" fontAlgn="b" latinLnBrk="0" hangingPunct="1"/>
                      <a:r>
                        <a:rPr lang="pt-BR" sz="1800" u="none" strike="noStrike" kern="1200" dirty="0">
                          <a:solidFill>
                            <a:schemeClr val="dk1"/>
                          </a:solidFill>
                          <a:effectLst/>
                          <a:latin typeface="+mn-lt"/>
                          <a:ea typeface="+mn-ea"/>
                          <a:cs typeface="+mn-cs"/>
                        </a:rPr>
                        <a:t>Atributo</a:t>
                      </a:r>
                    </a:p>
                  </a:txBody>
                  <a:tcPr marL="8078" marR="8078" marT="8078" marB="0" anchor="b">
                    <a:solidFill>
                      <a:srgbClr val="B1BEDD"/>
                    </a:solidFill>
                  </a:tcPr>
                </a:tc>
                <a:tc>
                  <a:txBody>
                    <a:bodyPr/>
                    <a:lstStyle/>
                    <a:p>
                      <a:pPr marL="0" algn="l" defTabSz="914400" rtl="0" eaLnBrk="1" fontAlgn="b" latinLnBrk="0" hangingPunct="1"/>
                      <a:r>
                        <a:rPr lang="pt-BR" sz="1800" u="none" strike="noStrike" kern="1200" dirty="0">
                          <a:solidFill>
                            <a:schemeClr val="dk1"/>
                          </a:solidFill>
                          <a:effectLst/>
                          <a:latin typeface="+mn-lt"/>
                          <a:ea typeface="+mn-ea"/>
                          <a:cs typeface="+mn-cs"/>
                        </a:rPr>
                        <a:t>Domínio(Tamanho)</a:t>
                      </a:r>
                    </a:p>
                  </a:txBody>
                  <a:tcPr marL="8078" marR="8078" marT="8078" marB="0" anchor="b">
                    <a:solidFill>
                      <a:srgbClr val="B1BEDD"/>
                    </a:solidFill>
                  </a:tcPr>
                </a:tc>
                <a:tc>
                  <a:txBody>
                    <a:bodyPr/>
                    <a:lstStyle/>
                    <a:p>
                      <a:pPr marL="0" algn="l" defTabSz="914400" rtl="0" eaLnBrk="1" fontAlgn="b" latinLnBrk="0" hangingPunct="1"/>
                      <a:r>
                        <a:rPr lang="pt-BR" sz="1800" u="none" strike="noStrike" kern="1200" dirty="0">
                          <a:solidFill>
                            <a:schemeClr val="dk1"/>
                          </a:solidFill>
                          <a:effectLst/>
                          <a:latin typeface="+mn-lt"/>
                          <a:ea typeface="+mn-ea"/>
                          <a:cs typeface="+mn-cs"/>
                        </a:rPr>
                        <a:t>Descrição</a:t>
                      </a:r>
                    </a:p>
                  </a:txBody>
                  <a:tcPr marL="8078" marR="8078" marT="8078" marB="0" anchor="b">
                    <a:solidFill>
                      <a:srgbClr val="B1BEDD"/>
                    </a:solidFill>
                  </a:tcPr>
                </a:tc>
                <a:extLst>
                  <a:ext uri="{0D108BD9-81ED-4DB2-BD59-A6C34878D82A}">
                    <a16:rowId xmlns:a16="http://schemas.microsoft.com/office/drawing/2014/main" val="1186191952"/>
                  </a:ext>
                </a:extLst>
              </a:tr>
              <a:tr h="427981">
                <a:tc>
                  <a:txBody>
                    <a:bodyPr/>
                    <a:lstStyle/>
                    <a:p>
                      <a:pPr marL="0" algn="l" defTabSz="914400" rtl="0" eaLnBrk="1" fontAlgn="b" latinLnBrk="0" hangingPunct="1"/>
                      <a:r>
                        <a:rPr lang="pt-BR" sz="1600" u="none" strike="noStrike" kern="1200" dirty="0">
                          <a:solidFill>
                            <a:schemeClr val="dk1"/>
                          </a:solidFill>
                          <a:effectLst/>
                          <a:latin typeface="+mn-lt"/>
                          <a:ea typeface="+mn-ea"/>
                          <a:cs typeface="+mn-cs"/>
                        </a:rPr>
                        <a:t>ID</a:t>
                      </a:r>
                    </a:p>
                  </a:txBody>
                  <a:tcPr marL="8078" marR="8078" marT="8078" marB="0" anchor="b">
                    <a:solidFill>
                      <a:schemeClr val="bg1"/>
                    </a:solidFill>
                  </a:tcPr>
                </a:tc>
                <a:tc>
                  <a:txBody>
                    <a:bodyPr/>
                    <a:lstStyle/>
                    <a:p>
                      <a:pPr marL="0" algn="l" defTabSz="914400" rtl="0" eaLnBrk="1" fontAlgn="b" latinLnBrk="0" hangingPunct="1"/>
                      <a:r>
                        <a:rPr lang="pt-BR" sz="1600" u="none" strike="noStrike" kern="1200" dirty="0">
                          <a:solidFill>
                            <a:schemeClr val="dk1"/>
                          </a:solidFill>
                          <a:effectLst/>
                          <a:latin typeface="+mn-lt"/>
                          <a:ea typeface="+mn-ea"/>
                          <a:cs typeface="+mn-cs"/>
                        </a:rPr>
                        <a:t>INTEGER AUTO_INCREMENT</a:t>
                      </a:r>
                    </a:p>
                  </a:txBody>
                  <a:tcPr marL="8078" marR="8078" marT="8078" marB="0" anchor="b">
                    <a:solidFill>
                      <a:schemeClr val="bg1"/>
                    </a:solidFill>
                  </a:tcPr>
                </a:tc>
                <a:tc>
                  <a:txBody>
                    <a:bodyPr/>
                    <a:lstStyle/>
                    <a:p>
                      <a:pPr marL="0" algn="l" defTabSz="914400" rtl="0" eaLnBrk="1" fontAlgn="b" latinLnBrk="0" hangingPunct="1"/>
                      <a:r>
                        <a:rPr lang="pt-BR" sz="1600" u="none" strike="noStrike" kern="1200" dirty="0">
                          <a:solidFill>
                            <a:schemeClr val="dk1"/>
                          </a:solidFill>
                          <a:effectLst/>
                          <a:latin typeface="+mn-lt"/>
                          <a:ea typeface="+mn-ea"/>
                          <a:cs typeface="+mn-cs"/>
                        </a:rPr>
                        <a:t>Código do alerta crítico.</a:t>
                      </a:r>
                    </a:p>
                  </a:txBody>
                  <a:tcPr marL="8078" marR="8078" marT="8078" marB="0" anchor="b">
                    <a:solidFill>
                      <a:schemeClr val="bg1"/>
                    </a:solidFill>
                  </a:tcPr>
                </a:tc>
                <a:extLst>
                  <a:ext uri="{0D108BD9-81ED-4DB2-BD59-A6C34878D82A}">
                    <a16:rowId xmlns:a16="http://schemas.microsoft.com/office/drawing/2014/main" val="2738167264"/>
                  </a:ext>
                </a:extLst>
              </a:tr>
              <a:tr h="208508">
                <a:tc>
                  <a:txBody>
                    <a:bodyPr/>
                    <a:lstStyle/>
                    <a:p>
                      <a:pPr marL="0" algn="l" defTabSz="914400" rtl="0" eaLnBrk="1" fontAlgn="b" latinLnBrk="0" hangingPunct="1"/>
                      <a:r>
                        <a:rPr lang="pt-BR" sz="1600" u="none" strike="noStrike" kern="1200">
                          <a:solidFill>
                            <a:schemeClr val="dk1"/>
                          </a:solidFill>
                          <a:effectLst/>
                          <a:latin typeface="+mn-lt"/>
                          <a:ea typeface="+mn-ea"/>
                          <a:cs typeface="+mn-cs"/>
                        </a:rPr>
                        <a:t>DATA_HORA_ALERTA</a:t>
                      </a:r>
                    </a:p>
                  </a:txBody>
                  <a:tcPr marL="8078" marR="8078" marT="8078" marB="0" anchor="b">
                    <a:solidFill>
                      <a:schemeClr val="bg1"/>
                    </a:solidFill>
                  </a:tcPr>
                </a:tc>
                <a:tc>
                  <a:txBody>
                    <a:bodyPr/>
                    <a:lstStyle/>
                    <a:p>
                      <a:pPr marL="0" algn="l" defTabSz="914400" rtl="0" eaLnBrk="1" fontAlgn="b" latinLnBrk="0" hangingPunct="1"/>
                      <a:r>
                        <a:rPr lang="pt-BR" sz="1600" u="none" strike="noStrike" kern="1200">
                          <a:solidFill>
                            <a:schemeClr val="dk1"/>
                          </a:solidFill>
                          <a:effectLst/>
                          <a:latin typeface="+mn-lt"/>
                          <a:ea typeface="+mn-ea"/>
                          <a:cs typeface="+mn-cs"/>
                        </a:rPr>
                        <a:t>VARCHAR(50) NOT NULL</a:t>
                      </a:r>
                    </a:p>
                  </a:txBody>
                  <a:tcPr marL="8078" marR="8078" marT="8078" marB="0" anchor="b">
                    <a:solidFill>
                      <a:schemeClr val="bg1"/>
                    </a:solidFill>
                  </a:tcPr>
                </a:tc>
                <a:tc>
                  <a:txBody>
                    <a:bodyPr/>
                    <a:lstStyle/>
                    <a:p>
                      <a:pPr marL="0" algn="l" defTabSz="914400" rtl="0" eaLnBrk="1" fontAlgn="b" latinLnBrk="0" hangingPunct="1"/>
                      <a:r>
                        <a:rPr lang="pt-BR" sz="1600" u="none" strike="noStrike" kern="1200">
                          <a:solidFill>
                            <a:schemeClr val="dk1"/>
                          </a:solidFill>
                          <a:effectLst/>
                          <a:latin typeface="+mn-lt"/>
                          <a:ea typeface="+mn-ea"/>
                          <a:cs typeface="+mn-cs"/>
                        </a:rPr>
                        <a:t>Data e hora que foram registrados os alertas.</a:t>
                      </a:r>
                    </a:p>
                  </a:txBody>
                  <a:tcPr marL="8078" marR="8078" marT="8078" marB="0" anchor="b">
                    <a:solidFill>
                      <a:schemeClr val="bg1"/>
                    </a:solidFill>
                  </a:tcPr>
                </a:tc>
                <a:extLst>
                  <a:ext uri="{0D108BD9-81ED-4DB2-BD59-A6C34878D82A}">
                    <a16:rowId xmlns:a16="http://schemas.microsoft.com/office/drawing/2014/main" val="1379727116"/>
                  </a:ext>
                </a:extLst>
              </a:tr>
              <a:tr h="218934">
                <a:tc>
                  <a:txBody>
                    <a:bodyPr/>
                    <a:lstStyle/>
                    <a:p>
                      <a:pPr marL="0" algn="l" defTabSz="914400" rtl="0" eaLnBrk="1" fontAlgn="b" latinLnBrk="0" hangingPunct="1"/>
                      <a:r>
                        <a:rPr lang="pt-BR" sz="1600" u="none" strike="noStrike" kern="1200">
                          <a:solidFill>
                            <a:schemeClr val="dk1"/>
                          </a:solidFill>
                          <a:effectLst/>
                          <a:latin typeface="+mn-lt"/>
                          <a:ea typeface="+mn-ea"/>
                          <a:cs typeface="+mn-cs"/>
                        </a:rPr>
                        <a:t>VALOR_MEDICAO</a:t>
                      </a:r>
                    </a:p>
                  </a:txBody>
                  <a:tcPr marL="8078" marR="8078" marT="8078" marB="0" anchor="b">
                    <a:solidFill>
                      <a:schemeClr val="bg1"/>
                    </a:solidFill>
                  </a:tcPr>
                </a:tc>
                <a:tc>
                  <a:txBody>
                    <a:bodyPr/>
                    <a:lstStyle/>
                    <a:p>
                      <a:pPr marL="0" algn="l" defTabSz="914400" rtl="0" eaLnBrk="1" fontAlgn="b" latinLnBrk="0" hangingPunct="1"/>
                      <a:r>
                        <a:rPr lang="pt-BR" sz="1600" u="none" strike="noStrike" kern="1200">
                          <a:solidFill>
                            <a:schemeClr val="dk1"/>
                          </a:solidFill>
                          <a:effectLst/>
                          <a:latin typeface="+mn-lt"/>
                          <a:ea typeface="+mn-ea"/>
                          <a:cs typeface="+mn-cs"/>
                        </a:rPr>
                        <a:t>FLOAT NOT NULL</a:t>
                      </a:r>
                    </a:p>
                  </a:txBody>
                  <a:tcPr marL="8078" marR="8078" marT="8078" marB="0" anchor="b">
                    <a:solidFill>
                      <a:schemeClr val="bg1"/>
                    </a:solidFill>
                  </a:tcPr>
                </a:tc>
                <a:tc>
                  <a:txBody>
                    <a:bodyPr/>
                    <a:lstStyle/>
                    <a:p>
                      <a:pPr marL="0" algn="l" defTabSz="914400" rtl="0" eaLnBrk="1" fontAlgn="b" latinLnBrk="0" hangingPunct="1"/>
                      <a:r>
                        <a:rPr lang="pt-BR" sz="1600" u="none" strike="noStrike" kern="1200" dirty="0">
                          <a:solidFill>
                            <a:schemeClr val="dk1"/>
                          </a:solidFill>
                          <a:effectLst/>
                          <a:latin typeface="+mn-lt"/>
                          <a:ea typeface="+mn-ea"/>
                          <a:cs typeface="+mn-cs"/>
                        </a:rPr>
                        <a:t>Valor da medição que gerou o alerta.</a:t>
                      </a:r>
                    </a:p>
                  </a:txBody>
                  <a:tcPr marL="8078" marR="8078" marT="8078" marB="0" anchor="b">
                    <a:solidFill>
                      <a:schemeClr val="bg1"/>
                    </a:solidFill>
                  </a:tcPr>
                </a:tc>
                <a:extLst>
                  <a:ext uri="{0D108BD9-81ED-4DB2-BD59-A6C34878D82A}">
                    <a16:rowId xmlns:a16="http://schemas.microsoft.com/office/drawing/2014/main" val="3654060817"/>
                  </a:ext>
                </a:extLst>
              </a:tr>
              <a:tr h="465337">
                <a:tc gridSpan="3">
                  <a:txBody>
                    <a:bodyPr/>
                    <a:lstStyle/>
                    <a:p>
                      <a:pPr marL="0" algn="l" defTabSz="914400" rtl="0" eaLnBrk="1" fontAlgn="b" latinLnBrk="0" hangingPunct="1"/>
                      <a:r>
                        <a:rPr lang="pt-BR" sz="1800" b="1" u="none" strike="noStrike" kern="1200" dirty="0">
                          <a:solidFill>
                            <a:schemeClr val="bg1"/>
                          </a:solidFill>
                          <a:effectLst/>
                          <a:latin typeface="+mn-lt"/>
                          <a:ea typeface="+mn-ea"/>
                          <a:cs typeface="+mn-cs"/>
                        </a:rPr>
                        <a:t>Entidade: </a:t>
                      </a:r>
                      <a:r>
                        <a:rPr lang="pt-BR" sz="1800" b="1" u="none" strike="noStrike" kern="1200" dirty="0" smtClean="0">
                          <a:solidFill>
                            <a:schemeClr val="bg1"/>
                          </a:solidFill>
                          <a:effectLst/>
                          <a:latin typeface="+mn-lt"/>
                          <a:ea typeface="+mn-ea"/>
                          <a:cs typeface="+mn-cs"/>
                        </a:rPr>
                        <a:t>TIPO_ALERTA</a:t>
                      </a:r>
                      <a:r>
                        <a:rPr lang="pt-BR" sz="1600" u="none" strike="noStrike" kern="1200" dirty="0">
                          <a:solidFill>
                            <a:schemeClr val="dk1"/>
                          </a:solidFill>
                          <a:effectLst/>
                          <a:latin typeface="+mn-lt"/>
                          <a:ea typeface="+mn-ea"/>
                          <a:cs typeface="+mn-cs"/>
                        </a:rPr>
                        <a:t> </a:t>
                      </a:r>
                    </a:p>
                  </a:txBody>
                  <a:tcPr marL="8078" marR="8078" marT="8078" marB="0" anchor="b">
                    <a:solidFill>
                      <a:srgbClr val="1D2843"/>
                    </a:solidFill>
                  </a:tcPr>
                </a:tc>
                <a:tc hMerge="1">
                  <a:txBody>
                    <a:bodyPr/>
                    <a:lstStyle/>
                    <a:p>
                      <a:pPr marL="0" algn="l" defTabSz="914400" rtl="0" eaLnBrk="1" fontAlgn="b" latinLnBrk="0" hangingPunct="1"/>
                      <a:endParaRPr lang="pt-BR" sz="1600" u="none" strike="noStrike" kern="1200" dirty="0">
                        <a:solidFill>
                          <a:schemeClr val="dk1"/>
                        </a:solidFill>
                        <a:effectLst/>
                        <a:latin typeface="+mn-lt"/>
                        <a:ea typeface="+mn-ea"/>
                        <a:cs typeface="+mn-cs"/>
                      </a:endParaRPr>
                    </a:p>
                  </a:txBody>
                  <a:tcPr marL="8078" marR="8078" marT="8078" marB="0" anchor="b">
                    <a:solidFill>
                      <a:srgbClr val="1D2843"/>
                    </a:solidFill>
                  </a:tcPr>
                </a:tc>
                <a:tc hMerge="1">
                  <a:txBody>
                    <a:bodyPr/>
                    <a:lstStyle/>
                    <a:p>
                      <a:pPr marL="0" algn="l" defTabSz="914400" rtl="0" eaLnBrk="1" fontAlgn="b" latinLnBrk="0" hangingPunct="1"/>
                      <a:endParaRPr lang="pt-BR" sz="1600" u="none" strike="noStrike" kern="1200" dirty="0">
                        <a:solidFill>
                          <a:schemeClr val="dk1"/>
                        </a:solidFill>
                        <a:effectLst/>
                        <a:latin typeface="+mn-lt"/>
                        <a:ea typeface="+mn-ea"/>
                        <a:cs typeface="+mn-cs"/>
                      </a:endParaRPr>
                    </a:p>
                  </a:txBody>
                  <a:tcPr marL="8078" marR="8078" marT="8078" marB="0" anchor="b">
                    <a:solidFill>
                      <a:srgbClr val="1D2843"/>
                    </a:solidFill>
                  </a:tcPr>
                </a:tc>
                <a:extLst>
                  <a:ext uri="{0D108BD9-81ED-4DB2-BD59-A6C34878D82A}">
                    <a16:rowId xmlns:a16="http://schemas.microsoft.com/office/drawing/2014/main" val="872654212"/>
                  </a:ext>
                </a:extLst>
              </a:tr>
              <a:tr h="229358">
                <a:tc gridSpan="3">
                  <a:txBody>
                    <a:bodyPr/>
                    <a:lstStyle/>
                    <a:p>
                      <a:pPr marL="0" algn="l" defTabSz="914400" rtl="0" eaLnBrk="1" fontAlgn="b" latinLnBrk="0" hangingPunct="1"/>
                      <a:r>
                        <a:rPr lang="pt-BR" sz="1800" b="1" u="none" strike="noStrike" kern="1200" dirty="0">
                          <a:solidFill>
                            <a:schemeClr val="bg1"/>
                          </a:solidFill>
                          <a:effectLst/>
                          <a:latin typeface="+mn-lt"/>
                          <a:ea typeface="+mn-ea"/>
                          <a:cs typeface="+mn-cs"/>
                        </a:rPr>
                        <a:t>Trigrama: </a:t>
                      </a:r>
                      <a:r>
                        <a:rPr lang="pt-BR" sz="1800" b="1" u="none" strike="noStrike" kern="1200" dirty="0" smtClean="0">
                          <a:solidFill>
                            <a:schemeClr val="bg1"/>
                          </a:solidFill>
                          <a:effectLst/>
                          <a:latin typeface="+mn-lt"/>
                          <a:ea typeface="+mn-ea"/>
                          <a:cs typeface="+mn-cs"/>
                        </a:rPr>
                        <a:t>TAL</a:t>
                      </a:r>
                      <a:endParaRPr lang="pt-BR" sz="1600" u="none" strike="noStrike" kern="1200" dirty="0">
                        <a:solidFill>
                          <a:schemeClr val="dk1"/>
                        </a:solidFill>
                        <a:effectLst/>
                        <a:latin typeface="+mn-lt"/>
                        <a:ea typeface="+mn-ea"/>
                        <a:cs typeface="+mn-cs"/>
                      </a:endParaRPr>
                    </a:p>
                  </a:txBody>
                  <a:tcPr marL="8078" marR="8078" marT="8078" marB="0" anchor="b">
                    <a:solidFill>
                      <a:srgbClr val="1D2843"/>
                    </a:solidFill>
                  </a:tcPr>
                </a:tc>
                <a:tc hMerge="1">
                  <a:txBody>
                    <a:bodyPr/>
                    <a:lstStyle/>
                    <a:p>
                      <a:pPr marL="0" algn="l" defTabSz="914400" rtl="0" eaLnBrk="1" fontAlgn="b" latinLnBrk="0" hangingPunct="1"/>
                      <a:endParaRPr lang="pt-BR" sz="1600" u="none" strike="noStrike" kern="1200" dirty="0">
                        <a:solidFill>
                          <a:schemeClr val="dk1"/>
                        </a:solidFill>
                        <a:effectLst/>
                        <a:latin typeface="+mn-lt"/>
                        <a:ea typeface="+mn-ea"/>
                        <a:cs typeface="+mn-cs"/>
                      </a:endParaRPr>
                    </a:p>
                  </a:txBody>
                  <a:tcPr marL="8078" marR="8078" marT="8078" marB="0" anchor="b">
                    <a:solidFill>
                      <a:srgbClr val="1D2843"/>
                    </a:solidFill>
                  </a:tcPr>
                </a:tc>
                <a:tc hMerge="1">
                  <a:txBody>
                    <a:bodyPr/>
                    <a:lstStyle/>
                    <a:p>
                      <a:pPr marL="0" algn="l" defTabSz="914400" rtl="0" eaLnBrk="1" fontAlgn="b" latinLnBrk="0" hangingPunct="1"/>
                      <a:endParaRPr lang="pt-BR" sz="1600" u="none" strike="noStrike" kern="1200" dirty="0">
                        <a:solidFill>
                          <a:schemeClr val="dk1"/>
                        </a:solidFill>
                        <a:effectLst/>
                        <a:latin typeface="+mn-lt"/>
                        <a:ea typeface="+mn-ea"/>
                        <a:cs typeface="+mn-cs"/>
                      </a:endParaRPr>
                    </a:p>
                  </a:txBody>
                  <a:tcPr marL="8078" marR="8078" marT="8078" marB="0" anchor="b">
                    <a:solidFill>
                      <a:srgbClr val="1D2843"/>
                    </a:solidFill>
                  </a:tcPr>
                </a:tc>
                <a:extLst>
                  <a:ext uri="{0D108BD9-81ED-4DB2-BD59-A6C34878D82A}">
                    <a16:rowId xmlns:a16="http://schemas.microsoft.com/office/drawing/2014/main" val="986737071"/>
                  </a:ext>
                </a:extLst>
              </a:tr>
              <a:tr h="455114">
                <a:tc>
                  <a:txBody>
                    <a:bodyPr/>
                    <a:lstStyle/>
                    <a:p>
                      <a:pPr marL="0" algn="l" defTabSz="914400" rtl="0" eaLnBrk="1" fontAlgn="b" latinLnBrk="0" hangingPunct="1"/>
                      <a:r>
                        <a:rPr lang="pt-BR" sz="1800" u="none" strike="noStrike" kern="1200" dirty="0">
                          <a:solidFill>
                            <a:schemeClr val="dk1"/>
                          </a:solidFill>
                          <a:effectLst/>
                          <a:latin typeface="+mn-lt"/>
                          <a:ea typeface="+mn-ea"/>
                          <a:cs typeface="+mn-cs"/>
                        </a:rPr>
                        <a:t>Atributo</a:t>
                      </a:r>
                    </a:p>
                  </a:txBody>
                  <a:tcPr marL="8078" marR="8078" marT="8078" marB="0" anchor="b">
                    <a:solidFill>
                      <a:srgbClr val="B1BEDD"/>
                    </a:solidFill>
                  </a:tcPr>
                </a:tc>
                <a:tc>
                  <a:txBody>
                    <a:bodyPr/>
                    <a:lstStyle/>
                    <a:p>
                      <a:pPr marL="0" algn="l" defTabSz="914400" rtl="0" eaLnBrk="1" fontAlgn="b" latinLnBrk="0" hangingPunct="1"/>
                      <a:r>
                        <a:rPr lang="pt-BR" sz="1800" u="none" strike="noStrike" kern="1200">
                          <a:solidFill>
                            <a:schemeClr val="dk1"/>
                          </a:solidFill>
                          <a:effectLst/>
                          <a:latin typeface="+mn-lt"/>
                          <a:ea typeface="+mn-ea"/>
                          <a:cs typeface="+mn-cs"/>
                        </a:rPr>
                        <a:t>Domínio(Tamanho)</a:t>
                      </a:r>
                    </a:p>
                  </a:txBody>
                  <a:tcPr marL="8078" marR="8078" marT="8078" marB="0" anchor="b">
                    <a:solidFill>
                      <a:srgbClr val="B1BEDD"/>
                    </a:solidFill>
                  </a:tcPr>
                </a:tc>
                <a:tc>
                  <a:txBody>
                    <a:bodyPr/>
                    <a:lstStyle/>
                    <a:p>
                      <a:pPr marL="0" algn="l" defTabSz="914400" rtl="0" eaLnBrk="1" fontAlgn="b" latinLnBrk="0" hangingPunct="1"/>
                      <a:r>
                        <a:rPr lang="pt-BR" sz="1800" u="none" strike="noStrike" kern="1200" dirty="0">
                          <a:solidFill>
                            <a:schemeClr val="dk1"/>
                          </a:solidFill>
                          <a:effectLst/>
                          <a:latin typeface="+mn-lt"/>
                          <a:ea typeface="+mn-ea"/>
                          <a:cs typeface="+mn-cs"/>
                        </a:rPr>
                        <a:t>Descrição</a:t>
                      </a:r>
                    </a:p>
                  </a:txBody>
                  <a:tcPr marL="8078" marR="8078" marT="8078" marB="0" anchor="b">
                    <a:solidFill>
                      <a:srgbClr val="B1BEDD"/>
                    </a:solidFill>
                  </a:tcPr>
                </a:tc>
                <a:extLst>
                  <a:ext uri="{0D108BD9-81ED-4DB2-BD59-A6C34878D82A}">
                    <a16:rowId xmlns:a16="http://schemas.microsoft.com/office/drawing/2014/main" val="2468299131"/>
                  </a:ext>
                </a:extLst>
              </a:tr>
              <a:tr h="261257">
                <a:tc>
                  <a:txBody>
                    <a:bodyPr/>
                    <a:lstStyle/>
                    <a:p>
                      <a:pPr marL="0" algn="l" defTabSz="914400" rtl="0" eaLnBrk="1" fontAlgn="b" latinLnBrk="0" hangingPunct="1"/>
                      <a:r>
                        <a:rPr lang="pt-BR" sz="1600" u="none" strike="noStrike" kern="1200">
                          <a:solidFill>
                            <a:schemeClr val="dk1"/>
                          </a:solidFill>
                          <a:effectLst/>
                          <a:latin typeface="+mn-lt"/>
                          <a:ea typeface="+mn-ea"/>
                          <a:cs typeface="+mn-cs"/>
                        </a:rPr>
                        <a:t>ID</a:t>
                      </a:r>
                    </a:p>
                  </a:txBody>
                  <a:tcPr marL="8078" marR="8078" marT="8078" marB="0" anchor="b">
                    <a:solidFill>
                      <a:schemeClr val="bg1"/>
                    </a:solidFill>
                  </a:tcPr>
                </a:tc>
                <a:tc>
                  <a:txBody>
                    <a:bodyPr/>
                    <a:lstStyle/>
                    <a:p>
                      <a:pPr marL="0" algn="l" defTabSz="914400" rtl="0" eaLnBrk="1" fontAlgn="b" latinLnBrk="0" hangingPunct="1"/>
                      <a:r>
                        <a:rPr lang="pt-BR" sz="1600" u="none" strike="noStrike" kern="1200">
                          <a:solidFill>
                            <a:schemeClr val="dk1"/>
                          </a:solidFill>
                          <a:effectLst/>
                          <a:latin typeface="+mn-lt"/>
                          <a:ea typeface="+mn-ea"/>
                          <a:cs typeface="+mn-cs"/>
                        </a:rPr>
                        <a:t>INTEGER AUTO_INCREMENT</a:t>
                      </a:r>
                    </a:p>
                  </a:txBody>
                  <a:tcPr marL="8078" marR="8078" marT="8078" marB="0" anchor="b">
                    <a:solidFill>
                      <a:schemeClr val="bg1"/>
                    </a:solidFill>
                  </a:tcPr>
                </a:tc>
                <a:tc>
                  <a:txBody>
                    <a:bodyPr/>
                    <a:lstStyle/>
                    <a:p>
                      <a:pPr marL="0" algn="l" defTabSz="914400" rtl="0" eaLnBrk="1" fontAlgn="b" latinLnBrk="0" hangingPunct="1"/>
                      <a:r>
                        <a:rPr lang="pt-BR" sz="1600" u="none" strike="noStrike" kern="1200">
                          <a:solidFill>
                            <a:schemeClr val="dk1"/>
                          </a:solidFill>
                          <a:effectLst/>
                          <a:latin typeface="+mn-lt"/>
                          <a:ea typeface="+mn-ea"/>
                          <a:cs typeface="+mn-cs"/>
                        </a:rPr>
                        <a:t>Código do alerta crítico.</a:t>
                      </a:r>
                    </a:p>
                  </a:txBody>
                  <a:tcPr marL="8078" marR="8078" marT="8078" marB="0" anchor="b">
                    <a:solidFill>
                      <a:schemeClr val="bg1"/>
                    </a:solidFill>
                  </a:tcPr>
                </a:tc>
                <a:extLst>
                  <a:ext uri="{0D108BD9-81ED-4DB2-BD59-A6C34878D82A}">
                    <a16:rowId xmlns:a16="http://schemas.microsoft.com/office/drawing/2014/main" val="3242434667"/>
                  </a:ext>
                </a:extLst>
              </a:tr>
              <a:tr h="136124">
                <a:tc>
                  <a:txBody>
                    <a:bodyPr/>
                    <a:lstStyle/>
                    <a:p>
                      <a:pPr marL="0" algn="l" defTabSz="914400" rtl="0" eaLnBrk="1" fontAlgn="b" latinLnBrk="0" hangingPunct="1"/>
                      <a:r>
                        <a:rPr lang="pt-BR" sz="1600" u="none" strike="noStrike" kern="1200">
                          <a:solidFill>
                            <a:schemeClr val="dk1"/>
                          </a:solidFill>
                          <a:effectLst/>
                          <a:latin typeface="+mn-lt"/>
                          <a:ea typeface="+mn-ea"/>
                          <a:cs typeface="+mn-cs"/>
                        </a:rPr>
                        <a:t>NOME</a:t>
                      </a:r>
                    </a:p>
                  </a:txBody>
                  <a:tcPr marL="8078" marR="8078" marT="8078" marB="0" anchor="b">
                    <a:solidFill>
                      <a:schemeClr val="bg1"/>
                    </a:solidFill>
                  </a:tcPr>
                </a:tc>
                <a:tc>
                  <a:txBody>
                    <a:bodyPr/>
                    <a:lstStyle/>
                    <a:p>
                      <a:pPr marL="0" algn="l" defTabSz="914400" rtl="0" eaLnBrk="1" fontAlgn="b" latinLnBrk="0" hangingPunct="1"/>
                      <a:r>
                        <a:rPr lang="pt-BR" sz="1600" u="none" strike="noStrike" kern="1200">
                          <a:solidFill>
                            <a:schemeClr val="dk1"/>
                          </a:solidFill>
                          <a:effectLst/>
                          <a:latin typeface="+mn-lt"/>
                          <a:ea typeface="+mn-ea"/>
                          <a:cs typeface="+mn-cs"/>
                        </a:rPr>
                        <a:t>VARCHAR(50) NOT NULL</a:t>
                      </a:r>
                    </a:p>
                  </a:txBody>
                  <a:tcPr marL="8078" marR="8078" marT="8078" marB="0" anchor="b">
                    <a:solidFill>
                      <a:schemeClr val="bg1"/>
                    </a:solidFill>
                  </a:tcPr>
                </a:tc>
                <a:tc>
                  <a:txBody>
                    <a:bodyPr/>
                    <a:lstStyle/>
                    <a:p>
                      <a:pPr marL="0" algn="l" defTabSz="914400" rtl="0" eaLnBrk="1" fontAlgn="b" latinLnBrk="0" hangingPunct="1"/>
                      <a:r>
                        <a:rPr lang="pt-BR" sz="1600" u="none" strike="noStrike" kern="1200" dirty="0">
                          <a:solidFill>
                            <a:schemeClr val="dk1"/>
                          </a:solidFill>
                          <a:effectLst/>
                          <a:latin typeface="+mn-lt"/>
                          <a:ea typeface="+mn-ea"/>
                          <a:cs typeface="+mn-cs"/>
                        </a:rPr>
                        <a:t>Nome da especificação do tipo de alerta. </a:t>
                      </a:r>
                    </a:p>
                  </a:txBody>
                  <a:tcPr marL="8078" marR="8078" marT="8078" marB="0" anchor="b">
                    <a:solidFill>
                      <a:schemeClr val="bg1"/>
                    </a:solidFill>
                  </a:tcPr>
                </a:tc>
                <a:extLst>
                  <a:ext uri="{0D108BD9-81ED-4DB2-BD59-A6C34878D82A}">
                    <a16:rowId xmlns:a16="http://schemas.microsoft.com/office/drawing/2014/main" val="1676339188"/>
                  </a:ext>
                </a:extLst>
              </a:tr>
            </a:tbl>
          </a:graphicData>
        </a:graphic>
      </p:graphicFrame>
    </p:spTree>
    <p:extLst>
      <p:ext uri="{BB962C8B-B14F-4D97-AF65-F5344CB8AC3E}">
        <p14:creationId xmlns:p14="http://schemas.microsoft.com/office/powerpoint/2010/main" val="2936361665"/>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ção de Conteúdo 4"/>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336" t="-5404" r="-1336" b="27652"/>
          <a:stretch/>
        </p:blipFill>
        <p:spPr>
          <a:xfrm>
            <a:off x="1305517" y="507274"/>
            <a:ext cx="7172277" cy="6206583"/>
          </a:xfrm>
        </p:spPr>
      </p:pic>
      <p:sp>
        <p:nvSpPr>
          <p:cNvPr id="2" name="Título 1"/>
          <p:cNvSpPr>
            <a:spLocks noGrp="1"/>
          </p:cNvSpPr>
          <p:nvPr>
            <p:ph type="title"/>
          </p:nvPr>
        </p:nvSpPr>
        <p:spPr>
          <a:xfrm>
            <a:off x="1052947" y="169816"/>
            <a:ext cx="9692640" cy="888275"/>
          </a:xfrm>
        </p:spPr>
        <p:txBody>
          <a:bodyPr>
            <a:normAutofit/>
          </a:bodyPr>
          <a:lstStyle/>
          <a:p>
            <a:r>
              <a:rPr lang="pt-BR" dirty="0"/>
              <a:t>Diagrama de Classes</a:t>
            </a:r>
          </a:p>
        </p:txBody>
      </p:sp>
      <p:pic>
        <p:nvPicPr>
          <p:cNvPr id="4" name="Imagem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
        <p:nvSpPr>
          <p:cNvPr id="3" name="CaixaDeTexto 2"/>
          <p:cNvSpPr txBox="1"/>
          <p:nvPr/>
        </p:nvSpPr>
        <p:spPr>
          <a:xfrm>
            <a:off x="8200205" y="5934670"/>
            <a:ext cx="3147015" cy="923330"/>
          </a:xfrm>
          <a:prstGeom prst="rect">
            <a:avLst/>
          </a:prstGeom>
          <a:noFill/>
        </p:spPr>
        <p:txBody>
          <a:bodyPr wrap="none" rtlCol="0">
            <a:spAutoFit/>
          </a:bodyPr>
          <a:lstStyle/>
          <a:p>
            <a:r>
              <a:rPr lang="pt-BR" dirty="0"/>
              <a:t>Quantidade de classes: 11</a:t>
            </a:r>
            <a:br>
              <a:rPr lang="pt-BR" dirty="0"/>
            </a:br>
            <a:r>
              <a:rPr lang="pt-BR" dirty="0"/>
              <a:t>Quantidade de métodos: 95</a:t>
            </a:r>
          </a:p>
          <a:p>
            <a:r>
              <a:rPr lang="pt-BR" dirty="0"/>
              <a:t>Quantiades de atributos: 48</a:t>
            </a:r>
          </a:p>
        </p:txBody>
      </p:sp>
    </p:spTree>
    <p:extLst>
      <p:ext uri="{BB962C8B-B14F-4D97-AF65-F5344CB8AC3E}">
        <p14:creationId xmlns:p14="http://schemas.microsoft.com/office/powerpoint/2010/main" val="2348871421"/>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72" y="69668"/>
            <a:ext cx="9692640" cy="879901"/>
          </a:xfrm>
        </p:spPr>
        <p:txBody>
          <a:bodyPr/>
          <a:lstStyle/>
          <a:p>
            <a:r>
              <a:rPr lang="pt-BR" dirty="0"/>
              <a:t>Caso de Teste</a:t>
            </a:r>
          </a:p>
        </p:txBody>
      </p:sp>
      <p:sp>
        <p:nvSpPr>
          <p:cNvPr id="3" name="Marcador de Posição de Conteúdo 2"/>
          <p:cNvSpPr>
            <a:spLocks noGrp="1"/>
          </p:cNvSpPr>
          <p:nvPr>
            <p:ph idx="1"/>
          </p:nvPr>
        </p:nvSpPr>
        <p:spPr>
          <a:xfrm>
            <a:off x="1261872" y="1107832"/>
            <a:ext cx="8595360" cy="5072306"/>
          </a:xfrm>
        </p:spPr>
        <p:txBody>
          <a:bodyPr/>
          <a:lstStyle/>
          <a:p>
            <a:pPr marL="0" lvl="0" indent="0">
              <a:buNone/>
            </a:pPr>
            <a:r>
              <a:rPr lang="pt-BR" b="1" dirty="0"/>
              <a:t>Gerenciar Órgãos e Colaboradores: : </a:t>
            </a:r>
            <a:r>
              <a:rPr lang="pt-BR" dirty="0"/>
              <a:t>Este Caso de Uso deve ocorrer sempre que algum órgão ou colaborador quiser se interagir com sistema Indra, para ter a oportunidade de usufruir dos serviços oferecidos pelo sistema.</a:t>
            </a:r>
          </a:p>
          <a:p>
            <a:pPr marL="0" indent="0">
              <a:buNone/>
            </a:pPr>
            <a:endParaRPr lang="pt-BR" dirty="0"/>
          </a:p>
          <a:p>
            <a:pPr marL="0" indent="0">
              <a:buNone/>
            </a:pPr>
            <a:endParaRPr lang="pt-BR" dirty="0"/>
          </a:p>
          <a:p>
            <a:endParaRPr lang="pt-BR" b="1" dirty="0"/>
          </a:p>
          <a:p>
            <a:endParaRPr lang="pt-BR" b="1"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nvPr>
        </p:nvGraphicFramePr>
        <p:xfrm>
          <a:off x="756138" y="2127739"/>
          <a:ext cx="10198374" cy="4572000"/>
        </p:xfrm>
        <a:graphic>
          <a:graphicData uri="http://schemas.openxmlformats.org/drawingml/2006/table">
            <a:tbl>
              <a:tblPr firstRow="1" bandRow="1">
                <a:tableStyleId>{5C22544A-7EE6-4342-B048-85BDC9FD1C3A}</a:tableStyleId>
              </a:tblPr>
              <a:tblGrid>
                <a:gridCol w="3399458">
                  <a:extLst>
                    <a:ext uri="{9D8B030D-6E8A-4147-A177-3AD203B41FA5}">
                      <a16:colId xmlns:a16="http://schemas.microsoft.com/office/drawing/2014/main" val="1651200494"/>
                    </a:ext>
                  </a:extLst>
                </a:gridCol>
                <a:gridCol w="3399458">
                  <a:extLst>
                    <a:ext uri="{9D8B030D-6E8A-4147-A177-3AD203B41FA5}">
                      <a16:colId xmlns:a16="http://schemas.microsoft.com/office/drawing/2014/main" val="2113526664"/>
                    </a:ext>
                  </a:extLst>
                </a:gridCol>
                <a:gridCol w="3399458">
                  <a:extLst>
                    <a:ext uri="{9D8B030D-6E8A-4147-A177-3AD203B41FA5}">
                      <a16:colId xmlns:a16="http://schemas.microsoft.com/office/drawing/2014/main" val="1496732803"/>
                    </a:ext>
                  </a:extLst>
                </a:gridCol>
              </a:tblGrid>
              <a:tr h="521208">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Resultado Esperado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1911096">
                <a:tc>
                  <a:txBody>
                    <a:bodyPr/>
                    <a:lstStyle/>
                    <a:p>
                      <a:pPr marL="0" algn="ctr" defTabSz="914400" rtl="0" eaLnBrk="1" latinLnBrk="0" hangingPunct="1"/>
                      <a:r>
                        <a:rPr lang="pt-BR" sz="1800" kern="1200" dirty="0">
                          <a:solidFill>
                            <a:schemeClr val="dk1"/>
                          </a:solidFill>
                          <a:effectLst/>
                          <a:latin typeface="+mn-lt"/>
                          <a:ea typeface="+mn-ea"/>
                          <a:cs typeface="+mn-cs"/>
                        </a:rPr>
                        <a:t>CT #01</a:t>
                      </a:r>
                      <a:endParaRPr lang="pt-BR" sz="16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pt-BR" sz="1800" kern="1200" dirty="0">
                          <a:solidFill>
                            <a:schemeClr val="dk1"/>
                          </a:solidFill>
                          <a:effectLst/>
                          <a:latin typeface="+mn-lt"/>
                          <a:ea typeface="+mn-ea"/>
                          <a:cs typeface="+mn-cs"/>
                        </a:rPr>
                        <a:t>Verificar se quando um administrador clicar em “Gerenciar Órgãos e Colaboradores”, o administrador é redirecionado a uma página nova “Órgãos e Colaboradores”.</a:t>
                      </a:r>
                      <a:endParaRPr lang="pt-BR" sz="18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pt-BR" sz="1600" kern="1200" dirty="0">
                          <a:solidFill>
                            <a:schemeClr val="dk1"/>
                          </a:solidFill>
                          <a:effectLst/>
                          <a:latin typeface="+mn-lt"/>
                          <a:ea typeface="+mn-ea"/>
                          <a:cs typeface="+mn-cs"/>
                        </a:rPr>
                        <a:t>A página “Órgãos e Colaboradores” é inicializada, tendo como opção novo, procurar, editar e excluir um órgão ou colaborador.</a:t>
                      </a:r>
                      <a:endParaRPr lang="pt-BR" sz="16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6639649"/>
                  </a:ext>
                </a:extLst>
              </a:tr>
              <a:tr h="191109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kern="1200" dirty="0">
                          <a:solidFill>
                            <a:schemeClr val="dk1"/>
                          </a:solidFill>
                          <a:effectLst/>
                          <a:latin typeface="+mn-lt"/>
                          <a:ea typeface="+mn-ea"/>
                          <a:cs typeface="+mn-cs"/>
                        </a:rPr>
                        <a:t>CT #02</a:t>
                      </a:r>
                      <a:endParaRPr lang="pt-BR" sz="16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800" kern="1200" dirty="0">
                          <a:solidFill>
                            <a:schemeClr val="dk1"/>
                          </a:solidFill>
                          <a:effectLst/>
                          <a:latin typeface="+mn-lt"/>
                          <a:ea typeface="+mn-ea"/>
                          <a:cs typeface="+mn-cs"/>
                        </a:rPr>
                        <a:t>Verificar se ao clicar em “Novo” que está na página “Órgãos e Colaboradores”, o administrador é redirecionado a um modal, onde irá cadastrar um órgão ou colaborador.</a:t>
                      </a:r>
                      <a:endParaRPr lang="pt-BR"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600" kern="1200" dirty="0">
                          <a:solidFill>
                            <a:schemeClr val="dk1"/>
                          </a:solidFill>
                          <a:effectLst/>
                          <a:latin typeface="+mn-lt"/>
                          <a:ea typeface="+mn-ea"/>
                          <a:cs typeface="+mn-cs"/>
                        </a:rPr>
                        <a:t>O modal “Novo Órgão ou Colaborador” é aberto com todos os campos em placeholder.</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28661691"/>
                  </a:ext>
                </a:extLst>
              </a:tr>
            </a:tbl>
          </a:graphicData>
        </a:graphic>
      </p:graphicFrame>
    </p:spTree>
    <p:extLst>
      <p:ext uri="{BB962C8B-B14F-4D97-AF65-F5344CB8AC3E}">
        <p14:creationId xmlns:p14="http://schemas.microsoft.com/office/powerpoint/2010/main" val="1562509140"/>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72" y="69668"/>
            <a:ext cx="9692640" cy="879901"/>
          </a:xfrm>
        </p:spPr>
        <p:txBody>
          <a:bodyPr/>
          <a:lstStyle/>
          <a:p>
            <a:r>
              <a:rPr lang="pt-BR" dirty="0"/>
              <a:t>Caso de Teste</a:t>
            </a:r>
          </a:p>
        </p:txBody>
      </p:sp>
      <p:sp>
        <p:nvSpPr>
          <p:cNvPr id="3" name="Marcador de Posição de Conteúdo 2"/>
          <p:cNvSpPr>
            <a:spLocks noGrp="1"/>
          </p:cNvSpPr>
          <p:nvPr>
            <p:ph idx="1"/>
          </p:nvPr>
        </p:nvSpPr>
        <p:spPr>
          <a:xfrm>
            <a:off x="1261872" y="1107832"/>
            <a:ext cx="8595360" cy="5072306"/>
          </a:xfrm>
        </p:spPr>
        <p:txBody>
          <a:bodyPr/>
          <a:lstStyle/>
          <a:p>
            <a:pPr marL="0" indent="0">
              <a:buNone/>
            </a:pPr>
            <a:endParaRPr lang="pt-BR" dirty="0"/>
          </a:p>
          <a:p>
            <a:pPr marL="0" indent="0">
              <a:buNone/>
            </a:pPr>
            <a:endParaRPr lang="pt-BR" dirty="0"/>
          </a:p>
          <a:p>
            <a:endParaRPr lang="pt-BR" b="1" dirty="0"/>
          </a:p>
          <a:p>
            <a:endParaRPr lang="pt-BR" b="1"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nvPr>
        </p:nvGraphicFramePr>
        <p:xfrm>
          <a:off x="756138" y="1608138"/>
          <a:ext cx="10198374" cy="4745736"/>
        </p:xfrm>
        <a:graphic>
          <a:graphicData uri="http://schemas.openxmlformats.org/drawingml/2006/table">
            <a:tbl>
              <a:tblPr firstRow="1" bandRow="1">
                <a:tableStyleId>{5C22544A-7EE6-4342-B048-85BDC9FD1C3A}</a:tableStyleId>
              </a:tblPr>
              <a:tblGrid>
                <a:gridCol w="3399458">
                  <a:extLst>
                    <a:ext uri="{9D8B030D-6E8A-4147-A177-3AD203B41FA5}">
                      <a16:colId xmlns:a16="http://schemas.microsoft.com/office/drawing/2014/main" val="1651200494"/>
                    </a:ext>
                  </a:extLst>
                </a:gridCol>
                <a:gridCol w="3399458">
                  <a:extLst>
                    <a:ext uri="{9D8B030D-6E8A-4147-A177-3AD203B41FA5}">
                      <a16:colId xmlns:a16="http://schemas.microsoft.com/office/drawing/2014/main" val="2113526664"/>
                    </a:ext>
                  </a:extLst>
                </a:gridCol>
                <a:gridCol w="3399458">
                  <a:extLst>
                    <a:ext uri="{9D8B030D-6E8A-4147-A177-3AD203B41FA5}">
                      <a16:colId xmlns:a16="http://schemas.microsoft.com/office/drawing/2014/main" val="1496732803"/>
                    </a:ext>
                  </a:extLst>
                </a:gridCol>
              </a:tblGrid>
              <a:tr h="521208">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Resultado Esperado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1911096">
                <a:tc>
                  <a:txBody>
                    <a:bodyPr/>
                    <a:lstStyle/>
                    <a:p>
                      <a:pPr marL="0" algn="ctr" defTabSz="914400" rtl="0" eaLnBrk="1" latinLnBrk="0" hangingPunct="1"/>
                      <a:r>
                        <a:rPr lang="pt-BR" sz="1800" kern="1200" dirty="0">
                          <a:solidFill>
                            <a:schemeClr val="dk1"/>
                          </a:solidFill>
                          <a:effectLst/>
                          <a:latin typeface="+mn-lt"/>
                          <a:ea typeface="+mn-ea"/>
                          <a:cs typeface="+mn-cs"/>
                        </a:rPr>
                        <a:t>CT #03</a:t>
                      </a:r>
                      <a:endParaRPr lang="pt-BR" sz="16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pt-BR" sz="1800" kern="1200" dirty="0">
                          <a:solidFill>
                            <a:schemeClr val="dk1"/>
                          </a:solidFill>
                          <a:effectLst/>
                          <a:latin typeface="+mn-lt"/>
                          <a:ea typeface="+mn-ea"/>
                          <a:cs typeface="+mn-cs"/>
                        </a:rPr>
                        <a:t>Verificar se ao administrador digitar no campo de texto “Procurar” é feita uma listagem com todos os dados do órgão ou colaborador. </a:t>
                      </a:r>
                      <a:endParaRPr lang="pt-BR" sz="18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pt-BR" sz="1600" kern="1200" dirty="0">
                          <a:solidFill>
                            <a:schemeClr val="dk1"/>
                          </a:solidFill>
                          <a:effectLst/>
                          <a:latin typeface="+mn-lt"/>
                          <a:ea typeface="+mn-ea"/>
                          <a:cs typeface="+mn-cs"/>
                        </a:rPr>
                        <a:t>O sistema traz a listagem com todos os dados do órgão ou colaborador que foi pesquisado.</a:t>
                      </a:r>
                      <a:endParaRPr lang="pt-BR" sz="16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6639649"/>
                  </a:ext>
                </a:extLst>
              </a:tr>
              <a:tr h="191109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kern="1200" dirty="0">
                          <a:solidFill>
                            <a:schemeClr val="dk1"/>
                          </a:solidFill>
                          <a:effectLst/>
                          <a:latin typeface="+mn-lt"/>
                          <a:ea typeface="+mn-ea"/>
                          <a:cs typeface="+mn-cs"/>
                        </a:rPr>
                        <a:t>CT #04</a:t>
                      </a:r>
                      <a:endParaRPr lang="pt-BR" sz="16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800" kern="1200" dirty="0">
                          <a:solidFill>
                            <a:schemeClr val="dk1"/>
                          </a:solidFill>
                          <a:effectLst/>
                          <a:latin typeface="+mn-lt"/>
                          <a:ea typeface="+mn-ea"/>
                          <a:cs typeface="+mn-cs"/>
                        </a:rPr>
                        <a:t>Verificar se ao clicar em “Editar” que está situado na página “Órgãos e Colaboradores”, o administrador é redirecionado a um modal, onde irá editar os dados de um órgão ou colaborador. </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sz="1600" kern="1200" dirty="0">
                          <a:solidFill>
                            <a:schemeClr val="dk1"/>
                          </a:solidFill>
                          <a:effectLst/>
                          <a:latin typeface="+mn-lt"/>
                          <a:ea typeface="+mn-ea"/>
                          <a:cs typeface="+mn-cs"/>
                        </a:rPr>
                        <a:t>O modal “Editar Órgão ou Colaborador” é aberto com todos os campos preenchidos com os antigos dados, assim o administrador irá alterar apenas o que for de seu interesse.</a:t>
                      </a:r>
                      <a:endParaRPr lang="pt-BR"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28661691"/>
                  </a:ext>
                </a:extLst>
              </a:tr>
            </a:tbl>
          </a:graphicData>
        </a:graphic>
      </p:graphicFrame>
    </p:spTree>
    <p:extLst>
      <p:ext uri="{BB962C8B-B14F-4D97-AF65-F5344CB8AC3E}">
        <p14:creationId xmlns:p14="http://schemas.microsoft.com/office/powerpoint/2010/main" val="19597935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Protótipo</a:t>
            </a:r>
            <a:endParaRPr lang="pt-BR" dirty="0"/>
          </a:p>
        </p:txBody>
      </p:sp>
      <p:sp>
        <p:nvSpPr>
          <p:cNvPr id="3" name="Marcador de Posição de Conteúdo 2"/>
          <p:cNvSpPr>
            <a:spLocks noGrp="1"/>
          </p:cNvSpPr>
          <p:nvPr>
            <p:ph idx="1"/>
          </p:nvPr>
        </p:nvSpPr>
        <p:spPr/>
        <p:txBody>
          <a:bodyPr/>
          <a:lstStyle/>
          <a:p>
            <a:pPr marL="0" indent="0">
              <a:buNone/>
            </a:pP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1963738839"/>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72" y="69668"/>
            <a:ext cx="9692640" cy="1178840"/>
          </a:xfrm>
        </p:spPr>
        <p:txBody>
          <a:bodyPr/>
          <a:lstStyle/>
          <a:p>
            <a:r>
              <a:rPr lang="pt-BR" dirty="0"/>
              <a:t>Caso de Teste</a:t>
            </a:r>
          </a:p>
        </p:txBody>
      </p:sp>
      <p:sp>
        <p:nvSpPr>
          <p:cNvPr id="3" name="Marcador de Posição de Conteúdo 2"/>
          <p:cNvSpPr>
            <a:spLocks noGrp="1"/>
          </p:cNvSpPr>
          <p:nvPr>
            <p:ph idx="1"/>
          </p:nvPr>
        </p:nvSpPr>
        <p:spPr>
          <a:xfrm>
            <a:off x="1261872" y="1107832"/>
            <a:ext cx="8595360" cy="5072306"/>
          </a:xfrm>
        </p:spPr>
        <p:txBody>
          <a:bodyPr/>
          <a:lstStyle/>
          <a:p>
            <a:pPr marL="0" indent="0">
              <a:buNone/>
            </a:pPr>
            <a:endParaRPr lang="pt-BR" dirty="0"/>
          </a:p>
          <a:p>
            <a:pPr marL="0" indent="0">
              <a:buNone/>
            </a:pPr>
            <a:endParaRPr lang="pt-BR" dirty="0"/>
          </a:p>
          <a:p>
            <a:endParaRPr lang="pt-BR" b="1" dirty="0"/>
          </a:p>
          <a:p>
            <a:endParaRPr lang="pt-BR" b="1"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nvPr>
        </p:nvGraphicFramePr>
        <p:xfrm>
          <a:off x="756138" y="2363825"/>
          <a:ext cx="10198374" cy="2560320"/>
        </p:xfrm>
        <a:graphic>
          <a:graphicData uri="http://schemas.openxmlformats.org/drawingml/2006/table">
            <a:tbl>
              <a:tblPr firstRow="1" bandRow="1">
                <a:tableStyleId>{5C22544A-7EE6-4342-B048-85BDC9FD1C3A}</a:tableStyleId>
              </a:tblPr>
              <a:tblGrid>
                <a:gridCol w="3399458">
                  <a:extLst>
                    <a:ext uri="{9D8B030D-6E8A-4147-A177-3AD203B41FA5}">
                      <a16:colId xmlns:a16="http://schemas.microsoft.com/office/drawing/2014/main" val="1651200494"/>
                    </a:ext>
                  </a:extLst>
                </a:gridCol>
                <a:gridCol w="3399458">
                  <a:extLst>
                    <a:ext uri="{9D8B030D-6E8A-4147-A177-3AD203B41FA5}">
                      <a16:colId xmlns:a16="http://schemas.microsoft.com/office/drawing/2014/main" val="2113526664"/>
                    </a:ext>
                  </a:extLst>
                </a:gridCol>
                <a:gridCol w="3399458">
                  <a:extLst>
                    <a:ext uri="{9D8B030D-6E8A-4147-A177-3AD203B41FA5}">
                      <a16:colId xmlns:a16="http://schemas.microsoft.com/office/drawing/2014/main" val="1496732803"/>
                    </a:ext>
                  </a:extLst>
                </a:gridCol>
              </a:tblGrid>
              <a:tr h="521208">
                <a:tc>
                  <a:txBody>
                    <a:bodyPr/>
                    <a:lstStyle/>
                    <a:p>
                      <a:pPr algn="ctr"/>
                      <a:r>
                        <a:rPr lang="pt-BR" sz="1500" dirty="0">
                          <a:solidFill>
                            <a:schemeClr val="bg1"/>
                          </a:solidFill>
                        </a:rPr>
                        <a:t>Casos de 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Descrição do </a:t>
                      </a:r>
                    </a:p>
                    <a:p>
                      <a:pPr algn="ctr"/>
                      <a:r>
                        <a:rPr lang="pt-BR" sz="1500" dirty="0">
                          <a:solidFill>
                            <a:schemeClr val="bg1"/>
                          </a:solidFill>
                        </a:rPr>
                        <a:t>Caso de</a:t>
                      </a:r>
                      <a:r>
                        <a:rPr lang="pt-BR" sz="1500" baseline="0" dirty="0">
                          <a:solidFill>
                            <a:schemeClr val="bg1"/>
                          </a:solidFill>
                        </a:rPr>
                        <a:t> </a:t>
                      </a:r>
                      <a:r>
                        <a:rPr lang="pt-BR" sz="1500" dirty="0">
                          <a:solidFill>
                            <a:schemeClr val="bg1"/>
                          </a:solidFill>
                        </a:rPr>
                        <a:t>Teste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a:solidFill>
                            <a:schemeClr val="bg1"/>
                          </a:solidFill>
                        </a:rPr>
                        <a:t>Resultado Esperado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1911096">
                <a:tc>
                  <a:txBody>
                    <a:bodyPr/>
                    <a:lstStyle/>
                    <a:p>
                      <a:pPr marL="0" algn="ctr" defTabSz="914400" rtl="0" eaLnBrk="1" latinLnBrk="0" hangingPunct="1"/>
                      <a:r>
                        <a:rPr lang="pt-BR" sz="1800" kern="1200" dirty="0">
                          <a:solidFill>
                            <a:schemeClr val="dk1"/>
                          </a:solidFill>
                          <a:effectLst/>
                          <a:latin typeface="+mn-lt"/>
                          <a:ea typeface="+mn-ea"/>
                          <a:cs typeface="+mn-cs"/>
                        </a:rPr>
                        <a:t>CT #05</a:t>
                      </a:r>
                      <a:endParaRPr lang="pt-BR" sz="16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hangingPunct="0"/>
                      <a:r>
                        <a:rPr lang="pt-BR" sz="1800" kern="1200" dirty="0">
                          <a:solidFill>
                            <a:schemeClr val="dk1"/>
                          </a:solidFill>
                          <a:effectLst/>
                          <a:latin typeface="+mn-lt"/>
                          <a:ea typeface="+mn-ea"/>
                          <a:cs typeface="+mn-cs"/>
                        </a:rPr>
                        <a:t>Verificar se ao clicar em “Excluir” que está situado na página “Órgãos e Colaboradores”, o administrador é redirecionado a um modal, onde irá excluir um órgão ou colaboradores.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pt-BR" sz="1600" kern="1200" dirty="0">
                          <a:solidFill>
                            <a:schemeClr val="dk1"/>
                          </a:solidFill>
                          <a:effectLst/>
                          <a:latin typeface="+mn-lt"/>
                          <a:ea typeface="+mn-ea"/>
                          <a:cs typeface="+mn-cs"/>
                        </a:rPr>
                        <a:t>O modal “Excluir Órgão ou Colaborador” é aberto com uma mensagem “Deseja realmente excluir?”, assim o administrador confirmará se realmente o desejar.</a:t>
                      </a:r>
                      <a:endParaRPr lang="pt-BR" sz="16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6639649"/>
                  </a:ext>
                </a:extLst>
              </a:tr>
            </a:tbl>
          </a:graphicData>
        </a:graphic>
      </p:graphicFrame>
    </p:spTree>
    <p:extLst>
      <p:ext uri="{BB962C8B-B14F-4D97-AF65-F5344CB8AC3E}">
        <p14:creationId xmlns:p14="http://schemas.microsoft.com/office/powerpoint/2010/main" val="2920325357"/>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72" y="365760"/>
            <a:ext cx="9692640" cy="822960"/>
          </a:xfrm>
        </p:spPr>
        <p:txBody>
          <a:bodyPr/>
          <a:lstStyle/>
          <a:p>
            <a:r>
              <a:rPr lang="pt-BR" dirty="0"/>
              <a:t>Caso de Teste</a:t>
            </a:r>
          </a:p>
        </p:txBody>
      </p:sp>
      <p:sp>
        <p:nvSpPr>
          <p:cNvPr id="3" name="Marcador de Posição de Conteúdo 2"/>
          <p:cNvSpPr>
            <a:spLocks noGrp="1"/>
          </p:cNvSpPr>
          <p:nvPr>
            <p:ph idx="1"/>
          </p:nvPr>
        </p:nvSpPr>
        <p:spPr>
          <a:xfrm>
            <a:off x="1261872" y="1285989"/>
            <a:ext cx="8835717" cy="4351337"/>
          </a:xfrm>
        </p:spPr>
        <p:txBody>
          <a:bodyPr/>
          <a:lstStyle/>
          <a:p>
            <a:pPr marL="0" indent="0">
              <a:buNone/>
            </a:pPr>
            <a:r>
              <a:rPr lang="pt-BR" b="1" dirty="0"/>
              <a:t>Gerenciamento de Alertas (Usuário): </a:t>
            </a:r>
            <a:r>
              <a:rPr lang="pt-BR" dirty="0"/>
              <a:t> Este Caso de Uso deverá ocorrer sempre que for necessário acessar a página de Listagem de Alertas que foram enviados pelo usuário, a fim de gerenciá-los (criar, editar ou excluir alertas) e acompanhar a checagem do administrador.</a:t>
            </a:r>
          </a:p>
          <a:p>
            <a:endParaRPr lang="pt-BR" dirty="0"/>
          </a:p>
        </p:txBody>
      </p:sp>
      <p:graphicFrame>
        <p:nvGraphicFramePr>
          <p:cNvPr id="4" name="Marcador de Posição de Conteúdo 3"/>
          <p:cNvGraphicFramePr>
            <a:graphicFrameLocks/>
          </p:cNvGraphicFramePr>
          <p:nvPr>
            <p:extLst/>
          </p:nvPr>
        </p:nvGraphicFramePr>
        <p:xfrm>
          <a:off x="591747" y="2418639"/>
          <a:ext cx="10175966" cy="4114800"/>
        </p:xfrm>
        <a:graphic>
          <a:graphicData uri="http://schemas.openxmlformats.org/drawingml/2006/table">
            <a:tbl>
              <a:tblPr firstRow="1" bandRow="1">
                <a:tableStyleId>{5C22544A-7EE6-4342-B048-85BDC9FD1C3A}</a:tableStyleId>
              </a:tblPr>
              <a:tblGrid>
                <a:gridCol w="2884673">
                  <a:extLst>
                    <a:ext uri="{9D8B030D-6E8A-4147-A177-3AD203B41FA5}">
                      <a16:colId xmlns:a16="http://schemas.microsoft.com/office/drawing/2014/main" val="520672652"/>
                    </a:ext>
                  </a:extLst>
                </a:gridCol>
                <a:gridCol w="3673658">
                  <a:extLst>
                    <a:ext uri="{9D8B030D-6E8A-4147-A177-3AD203B41FA5}">
                      <a16:colId xmlns:a16="http://schemas.microsoft.com/office/drawing/2014/main" val="513993845"/>
                    </a:ext>
                  </a:extLst>
                </a:gridCol>
                <a:gridCol w="3617635">
                  <a:extLst>
                    <a:ext uri="{9D8B030D-6E8A-4147-A177-3AD203B41FA5}">
                      <a16:colId xmlns:a16="http://schemas.microsoft.com/office/drawing/2014/main" val="3310604137"/>
                    </a:ext>
                  </a:extLst>
                </a:gridCol>
              </a:tblGrid>
              <a:tr h="605914">
                <a:tc>
                  <a:txBody>
                    <a:bodyPr/>
                    <a:lstStyle/>
                    <a:p>
                      <a:pPr algn="ctr"/>
                      <a:r>
                        <a:rPr lang="pt-BR" dirty="0"/>
                        <a:t>Caso de Teste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dirty="0"/>
                        <a:t>Descrição do</a:t>
                      </a:r>
                    </a:p>
                    <a:p>
                      <a:pPr algn="ctr"/>
                      <a:r>
                        <a:rPr lang="pt-BR" dirty="0"/>
                        <a:t> Caso de Teste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dirty="0"/>
                        <a:t>Resultado Esperado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842058577"/>
                  </a:ext>
                </a:extLst>
              </a:tr>
              <a:tr h="536120">
                <a:tc>
                  <a:txBody>
                    <a:bodyPr/>
                    <a:lstStyle/>
                    <a:p>
                      <a:pPr algn="ctr"/>
                      <a:r>
                        <a:rPr lang="pt-BR" sz="1800" kern="1200" dirty="0">
                          <a:solidFill>
                            <a:schemeClr val="dk1"/>
                          </a:solidFill>
                          <a:effectLst/>
                          <a:latin typeface="+mn-lt"/>
                          <a:ea typeface="+mn-ea"/>
                          <a:cs typeface="+mn-cs"/>
                        </a:rPr>
                        <a:t>CT #98</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pt-BR" sz="1800" kern="1200" dirty="0">
                          <a:solidFill>
                            <a:schemeClr val="dk1"/>
                          </a:solidFill>
                          <a:effectLst/>
                          <a:latin typeface="+mn-lt"/>
                          <a:ea typeface="+mn-ea"/>
                          <a:cs typeface="+mn-cs"/>
                        </a:rPr>
                        <a:t>Verificar ao clicar em  ‘Alertas Enviados’, na página denominada “Menu de Alertas” que se encontra nas ferramentas do módulo 5.</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dk1"/>
                          </a:solidFill>
                          <a:effectLst/>
                          <a:latin typeface="+mn-lt"/>
                          <a:ea typeface="+mn-ea"/>
                          <a:cs typeface="+mn-cs"/>
                        </a:rPr>
                        <a:t>Redirecionamento para a página “Manipulação de Alertas”.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57468270"/>
                  </a:ext>
                </a:extLst>
              </a:tr>
              <a:tr h="536120">
                <a:tc>
                  <a:txBody>
                    <a:bodyPr/>
                    <a:lstStyle/>
                    <a:p>
                      <a:pPr algn="ctr"/>
                      <a:r>
                        <a:rPr lang="pt-BR" sz="1800" kern="1200" dirty="0">
                          <a:solidFill>
                            <a:schemeClr val="dk1"/>
                          </a:solidFill>
                          <a:effectLst/>
                          <a:latin typeface="+mn-lt"/>
                          <a:ea typeface="+mn-ea"/>
                          <a:cs typeface="+mn-cs"/>
                        </a:rPr>
                        <a:t>CT #99</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pt-BR" sz="1800" kern="1200" dirty="0">
                          <a:solidFill>
                            <a:schemeClr val="dk1"/>
                          </a:solidFill>
                          <a:effectLst/>
                          <a:latin typeface="+mn-lt"/>
                          <a:ea typeface="+mn-ea"/>
                          <a:cs typeface="+mn-cs"/>
                        </a:rPr>
                        <a:t>Verificar ao clicar “Novo” na página “Manipulação de Alertas”.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dk1"/>
                          </a:solidFill>
                          <a:effectLst/>
                          <a:latin typeface="+mn-lt"/>
                          <a:ea typeface="+mn-ea"/>
                          <a:cs typeface="+mn-cs"/>
                        </a:rPr>
                        <a:t>Será exibido em forma de modal um formulário para a criação de alertas. Com um botão nomeado “Enviar” para o envio do alerta e na parte superior haverá um símbolo “x” para fechamento do modal.</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67743562"/>
                  </a:ext>
                </a:extLst>
              </a:tr>
            </a:tbl>
          </a:graphicData>
        </a:graphic>
      </p:graphicFrame>
    </p:spTree>
    <p:extLst>
      <p:ext uri="{BB962C8B-B14F-4D97-AF65-F5344CB8AC3E}">
        <p14:creationId xmlns:p14="http://schemas.microsoft.com/office/powerpoint/2010/main" val="1800571078"/>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79457" y="274320"/>
            <a:ext cx="9692640" cy="822960"/>
          </a:xfrm>
        </p:spPr>
        <p:txBody>
          <a:bodyPr/>
          <a:lstStyle/>
          <a:p>
            <a:r>
              <a:rPr lang="pt-BR" dirty="0"/>
              <a:t>Caso de Teste</a:t>
            </a:r>
          </a:p>
        </p:txBody>
      </p:sp>
      <p:graphicFrame>
        <p:nvGraphicFramePr>
          <p:cNvPr id="4" name="Marcador de Posição de Conteúdo 3"/>
          <p:cNvGraphicFramePr>
            <a:graphicFrameLocks/>
          </p:cNvGraphicFramePr>
          <p:nvPr>
            <p:extLst/>
          </p:nvPr>
        </p:nvGraphicFramePr>
        <p:xfrm>
          <a:off x="574162" y="1097280"/>
          <a:ext cx="10175966" cy="5760720"/>
        </p:xfrm>
        <a:graphic>
          <a:graphicData uri="http://schemas.openxmlformats.org/drawingml/2006/table">
            <a:tbl>
              <a:tblPr firstRow="1" bandRow="1">
                <a:tableStyleId>{5C22544A-7EE6-4342-B048-85BDC9FD1C3A}</a:tableStyleId>
              </a:tblPr>
              <a:tblGrid>
                <a:gridCol w="2884673">
                  <a:extLst>
                    <a:ext uri="{9D8B030D-6E8A-4147-A177-3AD203B41FA5}">
                      <a16:colId xmlns:a16="http://schemas.microsoft.com/office/drawing/2014/main" val="520672652"/>
                    </a:ext>
                  </a:extLst>
                </a:gridCol>
                <a:gridCol w="3673658">
                  <a:extLst>
                    <a:ext uri="{9D8B030D-6E8A-4147-A177-3AD203B41FA5}">
                      <a16:colId xmlns:a16="http://schemas.microsoft.com/office/drawing/2014/main" val="513993845"/>
                    </a:ext>
                  </a:extLst>
                </a:gridCol>
                <a:gridCol w="3617635">
                  <a:extLst>
                    <a:ext uri="{9D8B030D-6E8A-4147-A177-3AD203B41FA5}">
                      <a16:colId xmlns:a16="http://schemas.microsoft.com/office/drawing/2014/main" val="3310604137"/>
                    </a:ext>
                  </a:extLst>
                </a:gridCol>
              </a:tblGrid>
              <a:tr h="605914">
                <a:tc>
                  <a:txBody>
                    <a:bodyPr/>
                    <a:lstStyle/>
                    <a:p>
                      <a:pPr algn="ctr"/>
                      <a:r>
                        <a:rPr lang="pt-BR" dirty="0"/>
                        <a:t>Caso de Teste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dirty="0"/>
                        <a:t>Descrição do</a:t>
                      </a:r>
                    </a:p>
                    <a:p>
                      <a:pPr algn="ctr"/>
                      <a:r>
                        <a:rPr lang="pt-BR" dirty="0"/>
                        <a:t> Caso de Teste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dirty="0"/>
                        <a:t>Resultado Esperado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842058577"/>
                  </a:ext>
                </a:extLst>
              </a:tr>
              <a:tr h="536120">
                <a:tc>
                  <a:txBody>
                    <a:bodyPr/>
                    <a:lstStyle/>
                    <a:p>
                      <a:pPr algn="ctr"/>
                      <a:r>
                        <a:rPr lang="pt-BR" sz="1800" kern="1200" dirty="0">
                          <a:solidFill>
                            <a:schemeClr val="dk1"/>
                          </a:solidFill>
                          <a:effectLst/>
                          <a:latin typeface="+mn-lt"/>
                          <a:ea typeface="+mn-ea"/>
                          <a:cs typeface="+mn-cs"/>
                        </a:rPr>
                        <a:t>CT #100</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pt-BR" sz="1800" kern="1200" dirty="0">
                          <a:solidFill>
                            <a:schemeClr val="dk1"/>
                          </a:solidFill>
                          <a:effectLst/>
                          <a:latin typeface="+mn-lt"/>
                          <a:ea typeface="+mn-ea"/>
                          <a:cs typeface="+mn-cs"/>
                        </a:rPr>
                        <a:t>Verificar ao clicar no botão “Editar”. </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dk1"/>
                          </a:solidFill>
                          <a:effectLst/>
                          <a:latin typeface="+mn-lt"/>
                          <a:ea typeface="+mn-ea"/>
                          <a:cs typeface="+mn-cs"/>
                        </a:rPr>
                        <a:t>Será exibido em forma de modal, a criação feita anteriormente para que ele possa editar o campo que desejar. Abaixo haverá dois botões nomeados “Atualizar” e “Voltar” respectivamente e na parte posterior haverá um símbolo “x” para fechamento alternativo do modal.</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57468270"/>
                  </a:ext>
                </a:extLst>
              </a:tr>
              <a:tr h="536120">
                <a:tc>
                  <a:txBody>
                    <a:bodyPr/>
                    <a:lstStyle/>
                    <a:p>
                      <a:pPr algn="ctr"/>
                      <a:r>
                        <a:rPr lang="pt-BR" sz="1800" kern="1200" dirty="0">
                          <a:solidFill>
                            <a:schemeClr val="dk1"/>
                          </a:solidFill>
                          <a:effectLst/>
                          <a:latin typeface="+mn-lt"/>
                          <a:ea typeface="+mn-ea"/>
                          <a:cs typeface="+mn-cs"/>
                        </a:rPr>
                        <a:t>CT #101</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pt-BR" sz="1800" kern="1200" dirty="0">
                          <a:solidFill>
                            <a:schemeClr val="dk1"/>
                          </a:solidFill>
                          <a:effectLst/>
                          <a:latin typeface="+mn-lt"/>
                          <a:ea typeface="+mn-ea"/>
                          <a:cs typeface="+mn-cs"/>
                        </a:rPr>
                        <a:t>Verificar ao clicar no botão nomeado “Excluir”.</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dk1"/>
                          </a:solidFill>
                          <a:effectLst/>
                          <a:latin typeface="+mn-lt"/>
                          <a:ea typeface="+mn-ea"/>
                          <a:cs typeface="+mn-cs"/>
                        </a:rPr>
                        <a:t>Será exibido um modal apresentando um texto para confirmar a intenção do usuário e duas opções nomeadas “Sim” e “Não” respectivamente e na parte posterior haverá um símbolo “x” para fechamento do modal.</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67743562"/>
                  </a:ext>
                </a:extLst>
              </a:tr>
            </a:tbl>
          </a:graphicData>
        </a:graphic>
      </p:graphicFrame>
    </p:spTree>
    <p:extLst>
      <p:ext uri="{BB962C8B-B14F-4D97-AF65-F5344CB8AC3E}">
        <p14:creationId xmlns:p14="http://schemas.microsoft.com/office/powerpoint/2010/main" val="3444648587"/>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79457" y="274320"/>
            <a:ext cx="9692640" cy="822960"/>
          </a:xfrm>
        </p:spPr>
        <p:txBody>
          <a:bodyPr/>
          <a:lstStyle/>
          <a:p>
            <a:r>
              <a:rPr lang="pt-BR" dirty="0"/>
              <a:t>Caso de Teste</a:t>
            </a:r>
          </a:p>
        </p:txBody>
      </p:sp>
      <p:graphicFrame>
        <p:nvGraphicFramePr>
          <p:cNvPr id="4" name="Marcador de Posição de Conteúdo 3"/>
          <p:cNvGraphicFramePr>
            <a:graphicFrameLocks/>
          </p:cNvGraphicFramePr>
          <p:nvPr>
            <p:extLst/>
          </p:nvPr>
        </p:nvGraphicFramePr>
        <p:xfrm>
          <a:off x="538993" y="2200813"/>
          <a:ext cx="10175966" cy="1828800"/>
        </p:xfrm>
        <a:graphic>
          <a:graphicData uri="http://schemas.openxmlformats.org/drawingml/2006/table">
            <a:tbl>
              <a:tblPr firstRow="1" bandRow="1">
                <a:tableStyleId>{5C22544A-7EE6-4342-B048-85BDC9FD1C3A}</a:tableStyleId>
              </a:tblPr>
              <a:tblGrid>
                <a:gridCol w="2884673">
                  <a:extLst>
                    <a:ext uri="{9D8B030D-6E8A-4147-A177-3AD203B41FA5}">
                      <a16:colId xmlns:a16="http://schemas.microsoft.com/office/drawing/2014/main" val="520672652"/>
                    </a:ext>
                  </a:extLst>
                </a:gridCol>
                <a:gridCol w="3673658">
                  <a:extLst>
                    <a:ext uri="{9D8B030D-6E8A-4147-A177-3AD203B41FA5}">
                      <a16:colId xmlns:a16="http://schemas.microsoft.com/office/drawing/2014/main" val="513993845"/>
                    </a:ext>
                  </a:extLst>
                </a:gridCol>
                <a:gridCol w="3617635">
                  <a:extLst>
                    <a:ext uri="{9D8B030D-6E8A-4147-A177-3AD203B41FA5}">
                      <a16:colId xmlns:a16="http://schemas.microsoft.com/office/drawing/2014/main" val="3310604137"/>
                    </a:ext>
                  </a:extLst>
                </a:gridCol>
              </a:tblGrid>
              <a:tr h="0">
                <a:tc>
                  <a:txBody>
                    <a:bodyPr/>
                    <a:lstStyle/>
                    <a:p>
                      <a:pPr algn="ctr"/>
                      <a:r>
                        <a:rPr lang="pt-BR" dirty="0"/>
                        <a:t>Caso de Teste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dirty="0"/>
                        <a:t>Descrição do</a:t>
                      </a:r>
                    </a:p>
                    <a:p>
                      <a:pPr algn="ctr"/>
                      <a:r>
                        <a:rPr lang="pt-BR" dirty="0"/>
                        <a:t> Caso de Teste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dirty="0"/>
                        <a:t>Resultado Esperado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842058577"/>
                  </a:ext>
                </a:extLst>
              </a:tr>
              <a:tr h="536120">
                <a:tc>
                  <a:txBody>
                    <a:bodyPr/>
                    <a:lstStyle/>
                    <a:p>
                      <a:pPr algn="ctr"/>
                      <a:r>
                        <a:rPr lang="pt-BR" sz="1800" kern="1200" dirty="0">
                          <a:solidFill>
                            <a:schemeClr val="dk1"/>
                          </a:solidFill>
                          <a:effectLst/>
                          <a:latin typeface="+mn-lt"/>
                          <a:ea typeface="+mn-ea"/>
                          <a:cs typeface="+mn-cs"/>
                        </a:rPr>
                        <a:t>CT #102</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pt-BR" sz="1800" kern="1200" dirty="0">
                          <a:solidFill>
                            <a:schemeClr val="dk1"/>
                          </a:solidFill>
                          <a:effectLst/>
                          <a:latin typeface="+mn-lt"/>
                          <a:ea typeface="+mn-ea"/>
                          <a:cs typeface="+mn-cs"/>
                        </a:rPr>
                        <a:t>Verificar ao clicar fora dos modais.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a:solidFill>
                            <a:schemeClr val="dk1"/>
                          </a:solidFill>
                          <a:effectLst/>
                          <a:latin typeface="+mn-lt"/>
                          <a:ea typeface="+mn-ea"/>
                          <a:cs typeface="+mn-cs"/>
                        </a:rPr>
                        <a:t>O modal fechará imediatamente, voltando a mostrar a tabela de manipulação de alertas.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67743562"/>
                  </a:ext>
                </a:extLst>
              </a:tr>
            </a:tbl>
          </a:graphicData>
        </a:graphic>
      </p:graphicFrame>
    </p:spTree>
    <p:extLst>
      <p:ext uri="{BB962C8B-B14F-4D97-AF65-F5344CB8AC3E}">
        <p14:creationId xmlns:p14="http://schemas.microsoft.com/office/powerpoint/2010/main" val="3617011727"/>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72" y="365760"/>
            <a:ext cx="9692640" cy="992777"/>
          </a:xfrm>
        </p:spPr>
        <p:txBody>
          <a:bodyPr/>
          <a:lstStyle/>
          <a:p>
            <a:r>
              <a:rPr lang="pt-BR" dirty="0"/>
              <a:t>Casos de Teste</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nvPr>
        </p:nvGraphicFramePr>
        <p:xfrm>
          <a:off x="1261872" y="1763485"/>
          <a:ext cx="8594726" cy="407924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184453126"/>
                    </a:ext>
                  </a:extLst>
                </a:gridCol>
                <a:gridCol w="4297363">
                  <a:extLst>
                    <a:ext uri="{9D8B030D-6E8A-4147-A177-3AD203B41FA5}">
                      <a16:colId xmlns:a16="http://schemas.microsoft.com/office/drawing/2014/main" val="996929071"/>
                    </a:ext>
                  </a:extLst>
                </a:gridCol>
              </a:tblGrid>
              <a:tr h="370840">
                <a:tc>
                  <a:txBody>
                    <a:bodyPr/>
                    <a:lstStyle/>
                    <a:p>
                      <a:pPr algn="l"/>
                      <a:r>
                        <a:rPr lang="pt-BR" b="1" dirty="0">
                          <a:solidFill>
                            <a:schemeClr val="bg1"/>
                          </a:solidFill>
                        </a:rPr>
                        <a:t>Nome do caso</a:t>
                      </a:r>
                      <a:r>
                        <a:rPr lang="pt-BR" b="1" baseline="0" dirty="0">
                          <a:solidFill>
                            <a:schemeClr val="bg1"/>
                          </a:solidFill>
                        </a:rPr>
                        <a:t> de teste:</a:t>
                      </a:r>
                      <a:endParaRPr lang="pt-BR"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l"/>
                      <a:r>
                        <a:rPr lang="pt-BR" b="1" dirty="0">
                          <a:solidFill>
                            <a:schemeClr val="bg1"/>
                          </a:solidFill>
                        </a:rPr>
                        <a:t>Quantidade de testes: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1091544215"/>
                  </a:ext>
                </a:extLst>
              </a:tr>
              <a:tr h="370840">
                <a:tc>
                  <a:txBody>
                    <a:bodyPr/>
                    <a:lstStyle/>
                    <a:p>
                      <a:r>
                        <a:rPr lang="pt-BR" dirty="0">
                          <a:solidFill>
                            <a:schemeClr val="tx1"/>
                          </a:solidFill>
                        </a:rPr>
                        <a:t>Gerenciar</a:t>
                      </a:r>
                      <a:r>
                        <a:rPr lang="pt-BR" baseline="0" dirty="0">
                          <a:solidFill>
                            <a:schemeClr val="tx1"/>
                          </a:solidFill>
                        </a:rPr>
                        <a:t> Órgãos e Colaboradores</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a:solidFill>
                            <a:schemeClr val="tx1"/>
                          </a:solidFill>
                        </a:rPr>
                        <a:t>Cadastrar Órgãos e Colaboradores</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solidFill>
                            <a:schemeClr val="tx1"/>
                          </a:solidFill>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063515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a:solidFill>
                            <a:schemeClr val="tx1"/>
                          </a:solidFill>
                        </a:rPr>
                        <a:t>Pesquisar Órgãos e Colaboradores</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solidFill>
                            <a:schemeClr val="tx1"/>
                          </a:solidFill>
                        </a:rPr>
                        <a:t>Atualizar</a:t>
                      </a:r>
                      <a:r>
                        <a:rPr lang="pt-BR" baseline="0" dirty="0">
                          <a:solidFill>
                            <a:schemeClr val="tx1"/>
                          </a:solidFill>
                        </a:rPr>
                        <a:t> Órgãos e Colaboradores</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solidFill>
                            <a:schemeClr val="tx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solidFill>
                            <a:schemeClr val="tx1"/>
                          </a:solidFill>
                        </a:rPr>
                        <a:t>Excluir</a:t>
                      </a:r>
                      <a:r>
                        <a:rPr lang="pt-BR" baseline="0" dirty="0">
                          <a:solidFill>
                            <a:schemeClr val="tx1"/>
                          </a:solidFill>
                        </a:rPr>
                        <a:t> Órgãos e Colaboradores</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70840">
                <a:tc>
                  <a:txBody>
                    <a:bodyPr/>
                    <a:lstStyle/>
                    <a:p>
                      <a:r>
                        <a:rPr lang="pt-BR" dirty="0">
                          <a:solidFill>
                            <a:schemeClr val="tx1"/>
                          </a:solidFill>
                        </a:rPr>
                        <a:t>Gerenciar Alertas (ADM)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solidFill>
                            <a:schemeClr val="tx1"/>
                          </a:solidFill>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70840">
                <a:tc>
                  <a:txBody>
                    <a:bodyPr/>
                    <a:lstStyle/>
                    <a:p>
                      <a:r>
                        <a:rPr lang="pt-BR" dirty="0">
                          <a:solidFill>
                            <a:schemeClr val="tx1"/>
                          </a:solidFill>
                        </a:rPr>
                        <a:t>Editar Alertas Enviados (ADM)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370840">
                <a:tc>
                  <a:txBody>
                    <a:bodyPr/>
                    <a:lstStyle/>
                    <a:p>
                      <a:r>
                        <a:rPr lang="pt-BR" dirty="0">
                          <a:solidFill>
                            <a:schemeClr val="tx1"/>
                          </a:solidFill>
                        </a:rPr>
                        <a:t>Excluir Alertas Enviados (ADM)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370840">
                <a:tc>
                  <a:txBody>
                    <a:bodyPr/>
                    <a:lstStyle/>
                    <a:p>
                      <a:r>
                        <a:rPr lang="pt-BR" dirty="0">
                          <a:solidFill>
                            <a:schemeClr val="tx1"/>
                          </a:solidFill>
                        </a:rPr>
                        <a:t>Pesquisar Alertas Enviados (ADM)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370840">
                <a:tc>
                  <a:txBody>
                    <a:bodyPr/>
                    <a:lstStyle/>
                    <a:p>
                      <a:r>
                        <a:rPr lang="pt-BR" dirty="0">
                          <a:solidFill>
                            <a:schemeClr val="tx1"/>
                          </a:solidFill>
                        </a:rPr>
                        <a:t>Checar Alertas Enviados (ADM)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916752883"/>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72" y="365760"/>
            <a:ext cx="9692640" cy="992777"/>
          </a:xfrm>
        </p:spPr>
        <p:txBody>
          <a:bodyPr/>
          <a:lstStyle/>
          <a:p>
            <a:r>
              <a:rPr lang="pt-BR" dirty="0"/>
              <a:t>Casos de Teste</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nvPr>
        </p:nvGraphicFramePr>
        <p:xfrm>
          <a:off x="1261872" y="1763485"/>
          <a:ext cx="8594726" cy="414528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184453126"/>
                    </a:ext>
                  </a:extLst>
                </a:gridCol>
                <a:gridCol w="4297363">
                  <a:extLst>
                    <a:ext uri="{9D8B030D-6E8A-4147-A177-3AD203B41FA5}">
                      <a16:colId xmlns:a16="http://schemas.microsoft.com/office/drawing/2014/main" val="996929071"/>
                    </a:ext>
                  </a:extLst>
                </a:gridCol>
              </a:tblGrid>
              <a:tr h="370840">
                <a:tc>
                  <a:txBody>
                    <a:bodyPr/>
                    <a:lstStyle/>
                    <a:p>
                      <a:pPr algn="l"/>
                      <a:r>
                        <a:rPr lang="pt-BR" b="1" dirty="0">
                          <a:solidFill>
                            <a:schemeClr val="bg1"/>
                          </a:solidFill>
                        </a:rPr>
                        <a:t>Nome do caso</a:t>
                      </a:r>
                      <a:r>
                        <a:rPr lang="pt-BR" b="1" baseline="0" dirty="0">
                          <a:solidFill>
                            <a:schemeClr val="bg1"/>
                          </a:solidFill>
                        </a:rPr>
                        <a:t> de teste:</a:t>
                      </a:r>
                      <a:endParaRPr lang="pt-BR"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l"/>
                      <a:r>
                        <a:rPr lang="pt-BR" b="1" dirty="0">
                          <a:solidFill>
                            <a:schemeClr val="bg1"/>
                          </a:solidFill>
                        </a:rPr>
                        <a:t>Quantidade de testes: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1091544215"/>
                  </a:ext>
                </a:extLst>
              </a:tr>
              <a:tr h="370840">
                <a:tc>
                  <a:txBody>
                    <a:bodyPr/>
                    <a:lstStyle/>
                    <a:p>
                      <a:r>
                        <a:rPr lang="pt-BR" sz="1800" kern="1200" baseline="0" dirty="0">
                          <a:solidFill>
                            <a:schemeClr val="tx1"/>
                          </a:solidFill>
                          <a:latin typeface="+mn-lt"/>
                          <a:ea typeface="+mn-ea"/>
                          <a:cs typeface="+mn-cs"/>
                        </a:rPr>
                        <a:t>Gerenciamento de Parâmetros de Alertas por Sensor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baseline="0" dirty="0">
                          <a:solidFill>
                            <a:schemeClr val="tx1"/>
                          </a:solidFill>
                          <a:latin typeface="+mn-lt"/>
                          <a:ea typeface="+mn-ea"/>
                          <a:cs typeface="+mn-cs"/>
                        </a:rPr>
                        <a:t>Cadastrar Parâmetros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063515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baseline="0" dirty="0">
                          <a:solidFill>
                            <a:schemeClr val="tx1"/>
                          </a:solidFill>
                          <a:latin typeface="+mn-lt"/>
                          <a:ea typeface="+mn-ea"/>
                          <a:cs typeface="+mn-cs"/>
                        </a:rPr>
                        <a:t>Atualizar Parâmetros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baseline="0" dirty="0">
                          <a:solidFill>
                            <a:schemeClr val="tx1"/>
                          </a:solidFill>
                          <a:latin typeface="+mn-lt"/>
                          <a:ea typeface="+mn-ea"/>
                          <a:cs typeface="+mn-cs"/>
                        </a:rPr>
                        <a:t>Excluir Parâmetros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baseline="0" dirty="0">
                          <a:solidFill>
                            <a:schemeClr val="tx1"/>
                          </a:solidFill>
                          <a:latin typeface="+mn-lt"/>
                          <a:ea typeface="+mn-ea"/>
                          <a:cs typeface="+mn-cs"/>
                        </a:rPr>
                        <a:t>Gerar e Exibir Alertas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baseline="0" dirty="0">
                          <a:solidFill>
                            <a:schemeClr val="tx1"/>
                          </a:solidFill>
                          <a:latin typeface="+mn-lt"/>
                          <a:ea typeface="+mn-ea"/>
                          <a:cs typeface="+mn-cs"/>
                        </a:rPr>
                        <a:t>Enviar notificação de Alertas por e-mail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baseline="0" dirty="0">
                          <a:solidFill>
                            <a:schemeClr val="tx1"/>
                          </a:solidFill>
                          <a:latin typeface="+mn-lt"/>
                          <a:ea typeface="+mn-ea"/>
                          <a:cs typeface="+mn-cs"/>
                        </a:rPr>
                        <a:t>Enviar notificação de Alertas na página principal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baseline="0" dirty="0">
                          <a:solidFill>
                            <a:schemeClr val="tx1"/>
                          </a:solidFill>
                          <a:latin typeface="+mn-lt"/>
                          <a:ea typeface="+mn-ea"/>
                          <a:cs typeface="+mn-cs"/>
                        </a:rPr>
                        <a:t>Gerenciamento de Alertas (Usuários)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33314999"/>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72" y="365760"/>
            <a:ext cx="9692640" cy="992777"/>
          </a:xfrm>
        </p:spPr>
        <p:txBody>
          <a:bodyPr/>
          <a:lstStyle/>
          <a:p>
            <a:r>
              <a:rPr lang="pt-BR" dirty="0"/>
              <a:t>Casos de Teste</a:t>
            </a: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nvPr>
        </p:nvGraphicFramePr>
        <p:xfrm>
          <a:off x="1261872" y="1763485"/>
          <a:ext cx="8594726" cy="350520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184453126"/>
                    </a:ext>
                  </a:extLst>
                </a:gridCol>
                <a:gridCol w="4297363">
                  <a:extLst>
                    <a:ext uri="{9D8B030D-6E8A-4147-A177-3AD203B41FA5}">
                      <a16:colId xmlns:a16="http://schemas.microsoft.com/office/drawing/2014/main" val="996929071"/>
                    </a:ext>
                  </a:extLst>
                </a:gridCol>
              </a:tblGrid>
              <a:tr h="370840">
                <a:tc>
                  <a:txBody>
                    <a:bodyPr/>
                    <a:lstStyle/>
                    <a:p>
                      <a:pPr algn="l"/>
                      <a:r>
                        <a:rPr lang="pt-BR" b="1" dirty="0">
                          <a:solidFill>
                            <a:schemeClr val="bg1"/>
                          </a:solidFill>
                        </a:rPr>
                        <a:t>Nome do caso</a:t>
                      </a:r>
                      <a:r>
                        <a:rPr lang="pt-BR" b="1" baseline="0" dirty="0">
                          <a:solidFill>
                            <a:schemeClr val="bg1"/>
                          </a:solidFill>
                        </a:rPr>
                        <a:t> de teste:</a:t>
                      </a:r>
                      <a:endParaRPr lang="pt-BR"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l"/>
                      <a:r>
                        <a:rPr lang="pt-BR" b="1" dirty="0">
                          <a:solidFill>
                            <a:schemeClr val="bg1"/>
                          </a:solidFill>
                        </a:rPr>
                        <a:t>Quantidade de testes: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109154421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baseline="0" dirty="0">
                          <a:solidFill>
                            <a:schemeClr val="tx1"/>
                          </a:solidFill>
                          <a:latin typeface="+mn-lt"/>
                          <a:ea typeface="+mn-ea"/>
                          <a:cs typeface="+mn-cs"/>
                        </a:rPr>
                        <a:t>Cadastrar Alertas (Usuários)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baseline="0" dirty="0">
                          <a:solidFill>
                            <a:schemeClr val="tx1"/>
                          </a:solidFill>
                          <a:latin typeface="+mn-lt"/>
                          <a:ea typeface="+mn-ea"/>
                          <a:cs typeface="+mn-cs"/>
                        </a:rPr>
                        <a:t>Editar Alertas (Usuários)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solidFill>
                            <a:schemeClr val="tx1"/>
                          </a:solidFill>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063515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baseline="0" dirty="0">
                          <a:solidFill>
                            <a:schemeClr val="tx1"/>
                          </a:solidFill>
                          <a:latin typeface="+mn-lt"/>
                          <a:ea typeface="+mn-ea"/>
                          <a:cs typeface="+mn-cs"/>
                        </a:rPr>
                        <a:t>Excluir Alertas (Usuários)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baseline="0" dirty="0">
                          <a:solidFill>
                            <a:schemeClr val="tx1"/>
                          </a:solidFill>
                          <a:latin typeface="+mn-lt"/>
                          <a:ea typeface="+mn-ea"/>
                          <a:cs typeface="+mn-cs"/>
                        </a:rPr>
                        <a:t>Pesquisar Alertas (Usuários)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baseline="0" dirty="0">
                          <a:solidFill>
                            <a:schemeClr val="tx1"/>
                          </a:solidFill>
                          <a:latin typeface="+mn-lt"/>
                          <a:ea typeface="+mn-ea"/>
                          <a:cs typeface="+mn-cs"/>
                        </a:rPr>
                        <a:t>Gerar séries históricas em formato tabular e gráficos de alertas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err="1">
                          <a:solidFill>
                            <a:schemeClr val="tx1"/>
                          </a:solidFill>
                          <a:latin typeface="+mn-lt"/>
                          <a:ea typeface="+mn-ea"/>
                          <a:cs typeface="+mn-cs"/>
                        </a:rPr>
                        <a:t>Filtragem</a:t>
                      </a:r>
                      <a:r>
                        <a:rPr lang="en-US" sz="1800" kern="1200" baseline="0" dirty="0">
                          <a:solidFill>
                            <a:schemeClr val="tx1"/>
                          </a:solidFill>
                          <a:latin typeface="+mn-lt"/>
                          <a:ea typeface="+mn-ea"/>
                          <a:cs typeface="+mn-cs"/>
                        </a:rPr>
                        <a:t> da </a:t>
                      </a:r>
                      <a:r>
                        <a:rPr lang="en-US" sz="1800" kern="1200" baseline="0" dirty="0" err="1">
                          <a:solidFill>
                            <a:schemeClr val="tx1"/>
                          </a:solidFill>
                          <a:latin typeface="+mn-lt"/>
                          <a:ea typeface="+mn-ea"/>
                          <a:cs typeface="+mn-cs"/>
                        </a:rPr>
                        <a:t>tabela</a:t>
                      </a:r>
                      <a:endParaRPr lang="pt-BR" sz="1800" kern="1200" baseline="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solidFill>
                            <a:schemeClr val="tx1"/>
                          </a:solidFill>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baseline="0" dirty="0">
                          <a:solidFill>
                            <a:schemeClr val="tx1"/>
                          </a:solidFill>
                          <a:latin typeface="+mn-lt"/>
                          <a:ea typeface="+mn-ea"/>
                          <a:cs typeface="+mn-cs"/>
                        </a:rPr>
                        <a:t>Filtragem da tabela por data de início e término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655103743"/>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72" y="365760"/>
            <a:ext cx="9692640" cy="822960"/>
          </a:xfrm>
        </p:spPr>
        <p:txBody>
          <a:bodyPr/>
          <a:lstStyle/>
          <a:p>
            <a:r>
              <a:rPr lang="pt-BR" dirty="0"/>
              <a:t>Planejamento de Atividades</a:t>
            </a:r>
          </a:p>
        </p:txBody>
      </p:sp>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4" name="Marcador de Posição de Conteúdo 3"/>
          <p:cNvGraphicFramePr>
            <a:graphicFrameLocks noGrp="1"/>
          </p:cNvGraphicFramePr>
          <p:nvPr>
            <p:ph idx="1"/>
            <p:extLst/>
          </p:nvPr>
        </p:nvGraphicFramePr>
        <p:xfrm>
          <a:off x="778547" y="1815737"/>
          <a:ext cx="10175965" cy="4521200"/>
        </p:xfrm>
        <a:graphic>
          <a:graphicData uri="http://schemas.openxmlformats.org/drawingml/2006/table">
            <a:tbl>
              <a:tblPr firstRow="1" bandRow="1">
                <a:tableStyleId>{5C22544A-7EE6-4342-B048-85BDC9FD1C3A}</a:tableStyleId>
              </a:tblPr>
              <a:tblGrid>
                <a:gridCol w="1217446">
                  <a:extLst>
                    <a:ext uri="{9D8B030D-6E8A-4147-A177-3AD203B41FA5}">
                      <a16:colId xmlns:a16="http://schemas.microsoft.com/office/drawing/2014/main" val="1891765398"/>
                    </a:ext>
                  </a:extLst>
                </a:gridCol>
                <a:gridCol w="1755065">
                  <a:extLst>
                    <a:ext uri="{9D8B030D-6E8A-4147-A177-3AD203B41FA5}">
                      <a16:colId xmlns:a16="http://schemas.microsoft.com/office/drawing/2014/main" val="3284854588"/>
                    </a:ext>
                  </a:extLst>
                </a:gridCol>
                <a:gridCol w="4648705">
                  <a:extLst>
                    <a:ext uri="{9D8B030D-6E8A-4147-A177-3AD203B41FA5}">
                      <a16:colId xmlns:a16="http://schemas.microsoft.com/office/drawing/2014/main" val="3789069938"/>
                    </a:ext>
                  </a:extLst>
                </a:gridCol>
                <a:gridCol w="2554749">
                  <a:extLst>
                    <a:ext uri="{9D8B030D-6E8A-4147-A177-3AD203B41FA5}">
                      <a16:colId xmlns:a16="http://schemas.microsoft.com/office/drawing/2014/main" val="4068056366"/>
                    </a:ext>
                  </a:extLst>
                </a:gridCol>
              </a:tblGrid>
              <a:tr h="370840">
                <a:tc gridSpan="4">
                  <a:txBody>
                    <a:bodyPr/>
                    <a:lstStyle/>
                    <a:p>
                      <a:pPr algn="ctr"/>
                      <a:r>
                        <a:rPr lang="pt-BR" sz="1800" b="1" dirty="0"/>
                        <a:t>Planejamento das Iterações para o Desenvolvimento dos Casos de Uso</a:t>
                      </a:r>
                    </a:p>
                    <a:p>
                      <a:pPr algn="ctr"/>
                      <a:r>
                        <a:rPr lang="pt-BR" sz="1800" b="1" dirty="0"/>
                        <a:t>Módulo de Cadastros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a:p>
                  </a:txBody>
                  <a:tcPr/>
                </a:tc>
                <a:tc hMerge="1">
                  <a:txBody>
                    <a:bodyPr/>
                    <a:lstStyle/>
                    <a:p>
                      <a:endParaRPr lang="pt-BR"/>
                    </a:p>
                  </a:txBody>
                  <a:tcPr/>
                </a:tc>
                <a:tc hMerge="1">
                  <a:txBody>
                    <a:bodyPr/>
                    <a:lstStyle/>
                    <a:p>
                      <a:endParaRPr lang="pt-BR" dirty="0"/>
                    </a:p>
                  </a:txBody>
                  <a:tcPr/>
                </a:tc>
                <a:extLst>
                  <a:ext uri="{0D108BD9-81ED-4DB2-BD59-A6C34878D82A}">
                    <a16:rowId xmlns:a16="http://schemas.microsoft.com/office/drawing/2014/main" val="2895991547"/>
                  </a:ext>
                </a:extLst>
              </a:tr>
              <a:tr h="365760">
                <a:tc>
                  <a:txBody>
                    <a:bodyPr/>
                    <a:lstStyle/>
                    <a:p>
                      <a:pPr algn="ctr"/>
                      <a:r>
                        <a:rPr lang="pt-BR" sz="1600" dirty="0"/>
                        <a:t>Iteração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Data Prevista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Casos de Uso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dirty="0"/>
                        <a:t>Equipe Responsável </a:t>
                      </a:r>
                    </a:p>
                    <a:p>
                      <a:pPr algn="ct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1170792116"/>
                  </a:ext>
                </a:extLst>
              </a:tr>
              <a:tr h="609600">
                <a:tc rowSpan="2">
                  <a:txBody>
                    <a:bodyPr/>
                    <a:lstStyle/>
                    <a:p>
                      <a:pPr algn="ctr"/>
                      <a:endParaRPr lang="pt-BR" dirty="0"/>
                    </a:p>
                    <a:p>
                      <a:pPr algn="ctr"/>
                      <a:r>
                        <a:rPr lang="pt-BR" dirty="0"/>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endParaRPr lang="pt-BR" dirty="0"/>
                    </a:p>
                    <a:p>
                      <a:pPr algn="ctr"/>
                      <a:r>
                        <a:rPr lang="pt-BR" dirty="0"/>
                        <a:t>01/07/2016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pt-BR" dirty="0"/>
                        <a:t>Gerenciamento de Alertas (Usuário)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Mariane,</a:t>
                      </a:r>
                      <a:r>
                        <a:rPr lang="pt-BR" baseline="0" dirty="0"/>
                        <a:t> Graziele e Nicolas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0471864"/>
                  </a:ext>
                </a:extLst>
              </a:tr>
              <a:tr h="370840">
                <a:tc vMerge="1">
                  <a:txBody>
                    <a:bodyPr/>
                    <a:lstStyle/>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Gerenciar</a:t>
                      </a:r>
                      <a:r>
                        <a:rPr lang="pt-BR" baseline="0" dirty="0"/>
                        <a:t> Órgãos e Colaboradores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baseline="0" dirty="0"/>
                        <a:t>Julia, Everton e Vitor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81214878"/>
                  </a:ext>
                </a:extLst>
              </a:tr>
              <a:tr h="370840">
                <a:tc rowSpan="4">
                  <a:txBody>
                    <a:bodyPr/>
                    <a:lstStyle/>
                    <a:p>
                      <a:pPr algn="ctr"/>
                      <a:endParaRPr lang="pt-BR" dirty="0"/>
                    </a:p>
                    <a:p>
                      <a:pPr algn="ctr"/>
                      <a:endParaRPr lang="pt-BR" dirty="0"/>
                    </a:p>
                    <a:p>
                      <a:pPr algn="ctr"/>
                      <a:endParaRPr lang="pt-BR" dirty="0"/>
                    </a:p>
                    <a:p>
                      <a:pPr algn="ctr"/>
                      <a:r>
                        <a:rPr lang="pt-BR" dirty="0"/>
                        <a:t>#02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4">
                  <a:txBody>
                    <a:bodyPr/>
                    <a:lstStyle/>
                    <a:p>
                      <a:pPr algn="ctr"/>
                      <a:endParaRPr lang="pt-BR" strike="noStrike" dirty="0"/>
                    </a:p>
                    <a:p>
                      <a:pPr algn="ctr"/>
                      <a:endParaRPr lang="pt-BR" strike="noStrike" dirty="0"/>
                    </a:p>
                    <a:p>
                      <a:pPr algn="ctr"/>
                      <a:endParaRPr lang="pt-BR" strike="noStrike" dirty="0"/>
                    </a:p>
                    <a:p>
                      <a:pPr algn="ctr"/>
                      <a:r>
                        <a:rPr lang="pt-BR" strike="noStrike" dirty="0"/>
                        <a:t>19/08/2016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Cadastrar parâmetros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Mariane,</a:t>
                      </a:r>
                      <a:r>
                        <a:rPr lang="pt-BR" baseline="0" dirty="0"/>
                        <a:t> Graziele e Nicolas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73956957"/>
                  </a:ext>
                </a:extLst>
              </a:tr>
              <a:tr h="370840">
                <a:tc vMerge="1">
                  <a:txBody>
                    <a:bodyPr/>
                    <a:lstStyle/>
                    <a:p>
                      <a:pPr algn="ct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Cadastrar Órgãos</a:t>
                      </a:r>
                      <a:r>
                        <a:rPr lang="pt-BR" baseline="0" dirty="0"/>
                        <a:t> e Colaboradores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a:t>Julia, Everton e Vitor</a:t>
                      </a:r>
                    </a:p>
                    <a:p>
                      <a:endParaRPr lang="pt-BR"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33235865"/>
                  </a:ext>
                </a:extLst>
              </a:tr>
              <a:tr h="370840">
                <a:tc vMerge="1">
                  <a:txBody>
                    <a:bodyPr/>
                    <a:lstStyle/>
                    <a:p>
                      <a:pPr algn="ct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Editar</a:t>
                      </a:r>
                      <a:r>
                        <a:rPr lang="pt-BR" baseline="0" dirty="0"/>
                        <a:t> parâmetros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Mariane,</a:t>
                      </a:r>
                      <a:r>
                        <a:rPr lang="pt-BR" baseline="0" dirty="0"/>
                        <a:t> Graziele e Nicolas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69111402"/>
                  </a:ext>
                </a:extLst>
              </a:tr>
              <a:tr h="370840">
                <a:tc vMerge="1">
                  <a:txBody>
                    <a:bodyPr/>
                    <a:lstStyle/>
                    <a:p>
                      <a:pPr algn="ct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Pesquisar Órgãos</a:t>
                      </a:r>
                      <a:r>
                        <a:rPr lang="pt-BR" baseline="0" dirty="0"/>
                        <a:t> e Colaboradores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a:t>Julia, Everton e Vitor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74593374"/>
                  </a:ext>
                </a:extLst>
              </a:tr>
            </a:tbl>
          </a:graphicData>
        </a:graphic>
      </p:graphicFrame>
    </p:spTree>
    <p:extLst>
      <p:ext uri="{BB962C8B-B14F-4D97-AF65-F5344CB8AC3E}">
        <p14:creationId xmlns:p14="http://schemas.microsoft.com/office/powerpoint/2010/main" val="1686827722"/>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Planejamento de Atividades</a:t>
            </a:r>
            <a:br>
              <a:rPr lang="pt-BR" dirty="0"/>
            </a:br>
            <a:endParaRPr lang="pt-BR" dirty="0"/>
          </a:p>
        </p:txBody>
      </p:sp>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4" name="Marcador de Posição de Conteúdo 3"/>
          <p:cNvGraphicFramePr>
            <a:graphicFrameLocks noGrp="1"/>
          </p:cNvGraphicFramePr>
          <p:nvPr>
            <p:ph idx="1"/>
            <p:extLst/>
          </p:nvPr>
        </p:nvGraphicFramePr>
        <p:xfrm>
          <a:off x="778547" y="1815737"/>
          <a:ext cx="10175965" cy="4521200"/>
        </p:xfrm>
        <a:graphic>
          <a:graphicData uri="http://schemas.openxmlformats.org/drawingml/2006/table">
            <a:tbl>
              <a:tblPr firstRow="1" bandRow="1">
                <a:tableStyleId>{5C22544A-7EE6-4342-B048-85BDC9FD1C3A}</a:tableStyleId>
              </a:tblPr>
              <a:tblGrid>
                <a:gridCol w="1217446">
                  <a:extLst>
                    <a:ext uri="{9D8B030D-6E8A-4147-A177-3AD203B41FA5}">
                      <a16:colId xmlns:a16="http://schemas.microsoft.com/office/drawing/2014/main" val="1891765398"/>
                    </a:ext>
                  </a:extLst>
                </a:gridCol>
                <a:gridCol w="1755065">
                  <a:extLst>
                    <a:ext uri="{9D8B030D-6E8A-4147-A177-3AD203B41FA5}">
                      <a16:colId xmlns:a16="http://schemas.microsoft.com/office/drawing/2014/main" val="3284854588"/>
                    </a:ext>
                  </a:extLst>
                </a:gridCol>
                <a:gridCol w="4648705">
                  <a:extLst>
                    <a:ext uri="{9D8B030D-6E8A-4147-A177-3AD203B41FA5}">
                      <a16:colId xmlns:a16="http://schemas.microsoft.com/office/drawing/2014/main" val="3789069938"/>
                    </a:ext>
                  </a:extLst>
                </a:gridCol>
                <a:gridCol w="2554749">
                  <a:extLst>
                    <a:ext uri="{9D8B030D-6E8A-4147-A177-3AD203B41FA5}">
                      <a16:colId xmlns:a16="http://schemas.microsoft.com/office/drawing/2014/main" val="4068056366"/>
                    </a:ext>
                  </a:extLst>
                </a:gridCol>
              </a:tblGrid>
              <a:tr h="370840">
                <a:tc gridSpan="4">
                  <a:txBody>
                    <a:bodyPr/>
                    <a:lstStyle/>
                    <a:p>
                      <a:pPr algn="ctr"/>
                      <a:r>
                        <a:rPr lang="pt-BR" sz="1800" b="1" dirty="0"/>
                        <a:t>Planejamento das Iterações para o Desenvolvimento dos Casos de Uso</a:t>
                      </a:r>
                    </a:p>
                    <a:p>
                      <a:pPr algn="ctr"/>
                      <a:r>
                        <a:rPr lang="pt-BR" sz="1800" b="1" dirty="0"/>
                        <a:t>Módulo de Cadastros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a:p>
                  </a:txBody>
                  <a:tcPr/>
                </a:tc>
                <a:tc hMerge="1">
                  <a:txBody>
                    <a:bodyPr/>
                    <a:lstStyle/>
                    <a:p>
                      <a:endParaRPr lang="pt-BR"/>
                    </a:p>
                  </a:txBody>
                  <a:tcPr/>
                </a:tc>
                <a:tc hMerge="1">
                  <a:txBody>
                    <a:bodyPr/>
                    <a:lstStyle/>
                    <a:p>
                      <a:endParaRPr lang="pt-BR" dirty="0"/>
                    </a:p>
                  </a:txBody>
                  <a:tcPr/>
                </a:tc>
                <a:extLst>
                  <a:ext uri="{0D108BD9-81ED-4DB2-BD59-A6C34878D82A}">
                    <a16:rowId xmlns:a16="http://schemas.microsoft.com/office/drawing/2014/main" val="2895991547"/>
                  </a:ext>
                </a:extLst>
              </a:tr>
              <a:tr h="365760">
                <a:tc>
                  <a:txBody>
                    <a:bodyPr/>
                    <a:lstStyle/>
                    <a:p>
                      <a:pPr algn="ctr"/>
                      <a:r>
                        <a:rPr lang="pt-BR" sz="1600" dirty="0"/>
                        <a:t>Iteração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Data Prevista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Casos de Uso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dirty="0"/>
                        <a:t>Equipe Responsável </a:t>
                      </a:r>
                    </a:p>
                    <a:p>
                      <a:pPr algn="ct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1170792116"/>
                  </a:ext>
                </a:extLst>
              </a:tr>
              <a:tr h="609600">
                <a:tc rowSpan="2">
                  <a:txBody>
                    <a:bodyPr/>
                    <a:lstStyle/>
                    <a:p>
                      <a:pPr algn="ctr"/>
                      <a:endParaRPr lang="pt-BR" dirty="0"/>
                    </a:p>
                    <a:p>
                      <a:pPr algn="ctr"/>
                      <a:r>
                        <a:rPr lang="pt-BR" dirty="0"/>
                        <a:t>#02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endParaRPr lang="pt-BR" dirty="0"/>
                    </a:p>
                    <a:p>
                      <a:pPr algn="ctr"/>
                      <a:r>
                        <a:rPr lang="pt-BR" dirty="0"/>
                        <a:t>19/08/2016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pt-BR" dirty="0"/>
                        <a:t>Excluir</a:t>
                      </a:r>
                      <a:r>
                        <a:rPr lang="pt-BR" baseline="0" dirty="0"/>
                        <a:t> parâmetros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Mariane,</a:t>
                      </a:r>
                      <a:r>
                        <a:rPr lang="pt-BR" baseline="0" dirty="0"/>
                        <a:t> Graziele e Nicolas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0471864"/>
                  </a:ext>
                </a:extLst>
              </a:tr>
              <a:tr h="370840">
                <a:tc vMerge="1">
                  <a:txBody>
                    <a:bodyPr/>
                    <a:lstStyle/>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Atualizar Órgãos e Colaboradores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baseline="0" dirty="0"/>
                        <a:t>Julia, Everton e Vitor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81214878"/>
                  </a:ext>
                </a:extLst>
              </a:tr>
              <a:tr h="370840">
                <a:tc rowSpan="4">
                  <a:txBody>
                    <a:bodyPr/>
                    <a:lstStyle/>
                    <a:p>
                      <a:pPr algn="ctr"/>
                      <a:endParaRPr lang="pt-BR" dirty="0"/>
                    </a:p>
                    <a:p>
                      <a:pPr algn="ctr"/>
                      <a:endParaRPr lang="pt-BR" dirty="0"/>
                    </a:p>
                    <a:p>
                      <a:pPr algn="ctr"/>
                      <a:endParaRPr lang="pt-BR" dirty="0"/>
                    </a:p>
                    <a:p>
                      <a:pPr algn="ctr"/>
                      <a:r>
                        <a:rPr lang="pt-BR"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4">
                  <a:txBody>
                    <a:bodyPr/>
                    <a:lstStyle/>
                    <a:p>
                      <a:pPr algn="ctr"/>
                      <a:endParaRPr lang="pt-BR" strike="noStrike" dirty="0"/>
                    </a:p>
                    <a:p>
                      <a:pPr algn="ctr"/>
                      <a:endParaRPr lang="pt-BR" strike="noStrike" dirty="0"/>
                    </a:p>
                    <a:p>
                      <a:pPr algn="ctr"/>
                      <a:endParaRPr lang="pt-BR" strike="noStrike" dirty="0"/>
                    </a:p>
                    <a:p>
                      <a:pPr algn="ctr"/>
                      <a:r>
                        <a:rPr lang="pt-BR" strike="noStrike" dirty="0"/>
                        <a:t>09/09/2016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Gerar</a:t>
                      </a:r>
                      <a:r>
                        <a:rPr lang="pt-BR" baseline="0" dirty="0"/>
                        <a:t> e exibir alertas críticos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Mariane,</a:t>
                      </a:r>
                      <a:r>
                        <a:rPr lang="pt-BR" baseline="0" dirty="0"/>
                        <a:t> Graziele e Nicolas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73956957"/>
                  </a:ext>
                </a:extLst>
              </a:tr>
              <a:tr h="370840">
                <a:tc vMerge="1">
                  <a:txBody>
                    <a:bodyPr/>
                    <a:lstStyle/>
                    <a:p>
                      <a:pPr algn="ct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Excluir Órgãos</a:t>
                      </a:r>
                      <a:r>
                        <a:rPr lang="pt-BR" baseline="0" dirty="0"/>
                        <a:t> e Colaboradores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a:t>Julia, Everton e Vitor</a:t>
                      </a:r>
                    </a:p>
                    <a:p>
                      <a:endParaRPr lang="pt-BR"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33235865"/>
                  </a:ext>
                </a:extLst>
              </a:tr>
              <a:tr h="370840">
                <a:tc vMerge="1">
                  <a:txBody>
                    <a:bodyPr/>
                    <a:lstStyle/>
                    <a:p>
                      <a:pPr algn="ct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Enviar notificações por e-mail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Mariane,</a:t>
                      </a:r>
                      <a:r>
                        <a:rPr lang="pt-BR" baseline="0" dirty="0"/>
                        <a:t> Graziele e Nicolas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69111402"/>
                  </a:ext>
                </a:extLst>
              </a:tr>
              <a:tr h="370840">
                <a:tc vMerge="1">
                  <a:txBody>
                    <a:bodyPr/>
                    <a:lstStyle/>
                    <a:p>
                      <a:pPr algn="ct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Gerenciar</a:t>
                      </a:r>
                      <a:r>
                        <a:rPr lang="pt-BR" baseline="0" dirty="0"/>
                        <a:t> Alertas (ADM)</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a:t>Julia, Everton e Vitor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74593374"/>
                  </a:ext>
                </a:extLst>
              </a:tr>
            </a:tbl>
          </a:graphicData>
        </a:graphic>
      </p:graphicFrame>
    </p:spTree>
    <p:extLst>
      <p:ext uri="{BB962C8B-B14F-4D97-AF65-F5344CB8AC3E}">
        <p14:creationId xmlns:p14="http://schemas.microsoft.com/office/powerpoint/2010/main" val="2741716409"/>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Planejamento de Atividades</a:t>
            </a:r>
            <a:br>
              <a:rPr lang="pt-BR" dirty="0"/>
            </a:br>
            <a:endParaRPr lang="pt-BR" dirty="0"/>
          </a:p>
        </p:txBody>
      </p:sp>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4" name="Marcador de Posição de Conteúdo 3"/>
          <p:cNvGraphicFramePr>
            <a:graphicFrameLocks noGrp="1"/>
          </p:cNvGraphicFramePr>
          <p:nvPr>
            <p:ph idx="1"/>
            <p:extLst/>
          </p:nvPr>
        </p:nvGraphicFramePr>
        <p:xfrm>
          <a:off x="778547" y="1815737"/>
          <a:ext cx="10175965" cy="4521200"/>
        </p:xfrm>
        <a:graphic>
          <a:graphicData uri="http://schemas.openxmlformats.org/drawingml/2006/table">
            <a:tbl>
              <a:tblPr firstRow="1" bandRow="1">
                <a:tableStyleId>{5C22544A-7EE6-4342-B048-85BDC9FD1C3A}</a:tableStyleId>
              </a:tblPr>
              <a:tblGrid>
                <a:gridCol w="1217446">
                  <a:extLst>
                    <a:ext uri="{9D8B030D-6E8A-4147-A177-3AD203B41FA5}">
                      <a16:colId xmlns:a16="http://schemas.microsoft.com/office/drawing/2014/main" val="1891765398"/>
                    </a:ext>
                  </a:extLst>
                </a:gridCol>
                <a:gridCol w="1755065">
                  <a:extLst>
                    <a:ext uri="{9D8B030D-6E8A-4147-A177-3AD203B41FA5}">
                      <a16:colId xmlns:a16="http://schemas.microsoft.com/office/drawing/2014/main" val="3284854588"/>
                    </a:ext>
                  </a:extLst>
                </a:gridCol>
                <a:gridCol w="4648705">
                  <a:extLst>
                    <a:ext uri="{9D8B030D-6E8A-4147-A177-3AD203B41FA5}">
                      <a16:colId xmlns:a16="http://schemas.microsoft.com/office/drawing/2014/main" val="3789069938"/>
                    </a:ext>
                  </a:extLst>
                </a:gridCol>
                <a:gridCol w="2554749">
                  <a:extLst>
                    <a:ext uri="{9D8B030D-6E8A-4147-A177-3AD203B41FA5}">
                      <a16:colId xmlns:a16="http://schemas.microsoft.com/office/drawing/2014/main" val="4068056366"/>
                    </a:ext>
                  </a:extLst>
                </a:gridCol>
              </a:tblGrid>
              <a:tr h="370840">
                <a:tc gridSpan="4">
                  <a:txBody>
                    <a:bodyPr/>
                    <a:lstStyle/>
                    <a:p>
                      <a:pPr algn="ctr"/>
                      <a:r>
                        <a:rPr lang="pt-BR" sz="1800" b="1" dirty="0"/>
                        <a:t>Planejamento das Iterações para o Desenvolvimento dos Casos de Uso</a:t>
                      </a:r>
                    </a:p>
                    <a:p>
                      <a:pPr algn="ctr"/>
                      <a:r>
                        <a:rPr lang="pt-BR" sz="1800" b="1" dirty="0"/>
                        <a:t>Módulo de Cadastros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a:p>
                  </a:txBody>
                  <a:tcPr/>
                </a:tc>
                <a:tc hMerge="1">
                  <a:txBody>
                    <a:bodyPr/>
                    <a:lstStyle/>
                    <a:p>
                      <a:endParaRPr lang="pt-BR"/>
                    </a:p>
                  </a:txBody>
                  <a:tcPr/>
                </a:tc>
                <a:tc hMerge="1">
                  <a:txBody>
                    <a:bodyPr/>
                    <a:lstStyle/>
                    <a:p>
                      <a:endParaRPr lang="pt-BR" dirty="0"/>
                    </a:p>
                  </a:txBody>
                  <a:tcPr/>
                </a:tc>
                <a:extLst>
                  <a:ext uri="{0D108BD9-81ED-4DB2-BD59-A6C34878D82A}">
                    <a16:rowId xmlns:a16="http://schemas.microsoft.com/office/drawing/2014/main" val="2895991547"/>
                  </a:ext>
                </a:extLst>
              </a:tr>
              <a:tr h="365760">
                <a:tc>
                  <a:txBody>
                    <a:bodyPr/>
                    <a:lstStyle/>
                    <a:p>
                      <a:pPr algn="ctr"/>
                      <a:r>
                        <a:rPr lang="pt-BR" sz="1600" dirty="0"/>
                        <a:t>Iteração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Data Prevista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Casos de Uso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dirty="0"/>
                        <a:t>Equipe Responsável </a:t>
                      </a:r>
                    </a:p>
                    <a:p>
                      <a:pPr algn="ct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1170792116"/>
                  </a:ext>
                </a:extLst>
              </a:tr>
              <a:tr h="609600">
                <a:tc rowSpan="2">
                  <a:txBody>
                    <a:bodyPr/>
                    <a:lstStyle/>
                    <a:p>
                      <a:pPr algn="ctr"/>
                      <a:endParaRPr lang="pt-BR" dirty="0"/>
                    </a:p>
                    <a:p>
                      <a:pPr algn="ctr"/>
                      <a:r>
                        <a:rPr lang="pt-BR"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endParaRPr lang="pt-BR" dirty="0"/>
                    </a:p>
                    <a:p>
                      <a:pPr algn="ctr"/>
                      <a:r>
                        <a:rPr lang="pt-BR" dirty="0"/>
                        <a:t>09/09/2016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pt-BR" dirty="0"/>
                        <a:t>Enviar</a:t>
                      </a:r>
                      <a:r>
                        <a:rPr lang="pt-BR" baseline="0" dirty="0"/>
                        <a:t> notificação de Alertas na Página Principal</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Mariane,</a:t>
                      </a:r>
                      <a:r>
                        <a:rPr lang="pt-BR" baseline="0" dirty="0"/>
                        <a:t> Graziele e Nicolas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0471864"/>
                  </a:ext>
                </a:extLst>
              </a:tr>
              <a:tr h="370840">
                <a:tc vMerge="1">
                  <a:txBody>
                    <a:bodyPr/>
                    <a:lstStyle/>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Editar</a:t>
                      </a:r>
                      <a:r>
                        <a:rPr lang="pt-BR" baseline="0" dirty="0"/>
                        <a:t> Alertas Enviados (ADM)</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baseline="0" dirty="0"/>
                        <a:t>Julia, Everton e Vitor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81214878"/>
                  </a:ext>
                </a:extLst>
              </a:tr>
              <a:tr h="370840">
                <a:tc rowSpan="4">
                  <a:txBody>
                    <a:bodyPr/>
                    <a:lstStyle/>
                    <a:p>
                      <a:pPr algn="ctr"/>
                      <a:endParaRPr lang="pt-BR" dirty="0"/>
                    </a:p>
                    <a:p>
                      <a:pPr algn="ctr"/>
                      <a:endParaRPr lang="pt-BR" dirty="0"/>
                    </a:p>
                    <a:p>
                      <a:pPr algn="ctr"/>
                      <a:endParaRPr lang="pt-BR" dirty="0"/>
                    </a:p>
                    <a:p>
                      <a:pPr algn="ctr"/>
                      <a:r>
                        <a:rPr lang="pt-BR"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4">
                  <a:txBody>
                    <a:bodyPr/>
                    <a:lstStyle/>
                    <a:p>
                      <a:pPr algn="ctr"/>
                      <a:endParaRPr lang="pt-BR" strike="noStrike" dirty="0"/>
                    </a:p>
                    <a:p>
                      <a:pPr algn="ctr"/>
                      <a:endParaRPr lang="pt-BR" strike="noStrike" dirty="0"/>
                    </a:p>
                    <a:p>
                      <a:pPr algn="ctr"/>
                      <a:endParaRPr lang="pt-BR" strike="noStrike" dirty="0"/>
                    </a:p>
                    <a:p>
                      <a:pPr algn="ctr"/>
                      <a:r>
                        <a:rPr lang="pt-BR" strike="noStrike" dirty="0"/>
                        <a:t>30/09/2016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pt-BR" dirty="0"/>
                        <a:t>Gerenciar parâmetros de alertas por sensor.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Mariane,</a:t>
                      </a:r>
                      <a:r>
                        <a:rPr lang="pt-BR" baseline="0" dirty="0"/>
                        <a:t> Graziele e Nicolas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73956957"/>
                  </a:ext>
                </a:extLst>
              </a:tr>
              <a:tr h="370840">
                <a:tc vMerge="1">
                  <a:txBody>
                    <a:bodyPr/>
                    <a:lstStyle/>
                    <a:p>
                      <a:pPr algn="ct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Excluir Alertas</a:t>
                      </a:r>
                      <a:r>
                        <a:rPr lang="pt-BR" baseline="0" dirty="0"/>
                        <a:t> Enviados (ADM)</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a:t>Julia, Everton e Vitor</a:t>
                      </a:r>
                    </a:p>
                    <a:p>
                      <a:endParaRPr lang="pt-BR"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33235865"/>
                  </a:ext>
                </a:extLst>
              </a:tr>
              <a:tr h="370840">
                <a:tc vMerge="1">
                  <a:txBody>
                    <a:bodyPr/>
                    <a:lstStyle/>
                    <a:p>
                      <a:pPr algn="ct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Cadastrar</a:t>
                      </a:r>
                      <a:r>
                        <a:rPr lang="pt-BR" baseline="0" dirty="0"/>
                        <a:t> Alertas (Usuário)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Mariane,</a:t>
                      </a:r>
                      <a:r>
                        <a:rPr lang="pt-BR" baseline="0" dirty="0"/>
                        <a:t> Graziele e Nicolas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69111402"/>
                  </a:ext>
                </a:extLst>
              </a:tr>
              <a:tr h="370840">
                <a:tc vMerge="1">
                  <a:txBody>
                    <a:bodyPr/>
                    <a:lstStyle/>
                    <a:p>
                      <a:pPr algn="ct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baseline="0" dirty="0"/>
                        <a:t>Pesquisar Alertas Enviados (ADM)</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a:t>Julia, Everton e Vitor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74593374"/>
                  </a:ext>
                </a:extLst>
              </a:tr>
            </a:tbl>
          </a:graphicData>
        </a:graphic>
      </p:graphicFrame>
    </p:spTree>
    <p:extLst>
      <p:ext uri="{BB962C8B-B14F-4D97-AF65-F5344CB8AC3E}">
        <p14:creationId xmlns:p14="http://schemas.microsoft.com/office/powerpoint/2010/main" val="17615138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Estimativa</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5" name="image01.png" descr="estimativa.PNG"/>
          <p:cNvPicPr>
            <a:picLocks noGrp="1"/>
          </p:cNvPicPr>
          <p:nvPr>
            <p:ph idx="1"/>
          </p:nvPr>
        </p:nvPicPr>
        <p:blipFill>
          <a:blip r:embed="rId3"/>
          <a:srcRect/>
          <a:stretch>
            <a:fillRect/>
          </a:stretch>
        </p:blipFill>
        <p:spPr>
          <a:xfrm>
            <a:off x="2155372" y="1841863"/>
            <a:ext cx="6106834" cy="2312126"/>
          </a:xfrm>
          <a:prstGeom prst="rect">
            <a:avLst/>
          </a:prstGeom>
          <a:ln/>
        </p:spPr>
      </p:pic>
      <p:sp>
        <p:nvSpPr>
          <p:cNvPr id="6" name="Retângulo 5"/>
          <p:cNvSpPr/>
          <p:nvPr/>
        </p:nvSpPr>
        <p:spPr>
          <a:xfrm>
            <a:off x="2943497" y="4298803"/>
            <a:ext cx="6096000" cy="2585323"/>
          </a:xfrm>
          <a:prstGeom prst="rect">
            <a:avLst/>
          </a:prstGeom>
        </p:spPr>
        <p:txBody>
          <a:bodyPr>
            <a:spAutoFit/>
          </a:bodyPr>
          <a:lstStyle/>
          <a:p>
            <a:pPr>
              <a:spcAft>
                <a:spcPts val="0"/>
              </a:spcAft>
            </a:pPr>
            <a:r>
              <a:rPr lang="pt-BR" dirty="0">
                <a:solidFill>
                  <a:srgbClr val="000000"/>
                </a:solidFill>
                <a:latin typeface="Times New Roman" panose="02020603050405020304" pitchFamily="18" charset="0"/>
                <a:ea typeface="Times New Roman" panose="02020603050405020304" pitchFamily="18" charset="0"/>
              </a:rPr>
              <a:t>Horas gasta por pessoa para cada PCU: 20</a:t>
            </a:r>
          </a:p>
          <a:p>
            <a:pPr>
              <a:spcAft>
                <a:spcPts val="0"/>
              </a:spcAft>
            </a:pPr>
            <a:r>
              <a:rPr lang="pt-BR" dirty="0">
                <a:solidFill>
                  <a:srgbClr val="000000"/>
                </a:solidFill>
                <a:latin typeface="Times New Roman" panose="02020603050405020304" pitchFamily="18" charset="0"/>
                <a:ea typeface="Times New Roman" panose="02020603050405020304" pitchFamily="18" charset="0"/>
              </a:rPr>
              <a:t>		         (169,697 * 20): 3393,94</a:t>
            </a:r>
          </a:p>
          <a:p>
            <a:pPr>
              <a:spcAft>
                <a:spcPts val="0"/>
              </a:spcAft>
            </a:pPr>
            <a:r>
              <a:rPr lang="pt-BR" dirty="0">
                <a:solidFill>
                  <a:srgbClr val="000000"/>
                </a:solidFill>
                <a:latin typeface="Times New Roman" panose="02020603050405020304" pitchFamily="18" charset="0"/>
                <a:ea typeface="Times New Roman" panose="02020603050405020304" pitchFamily="18" charset="0"/>
              </a:rPr>
              <a:t> </a:t>
            </a:r>
          </a:p>
          <a:p>
            <a:pPr>
              <a:spcAft>
                <a:spcPts val="0"/>
              </a:spcAft>
            </a:pPr>
            <a:r>
              <a:rPr lang="pt-BR" dirty="0">
                <a:solidFill>
                  <a:srgbClr val="000000"/>
                </a:solidFill>
                <a:latin typeface="Times New Roman" panose="02020603050405020304" pitchFamily="18" charset="0"/>
                <a:ea typeface="Times New Roman" panose="02020603050405020304" pitchFamily="18" charset="0"/>
              </a:rPr>
              <a:t>UCP + Margem de Segurança (3393,94 * 1,15): 3903,031</a:t>
            </a:r>
          </a:p>
          <a:p>
            <a:pPr>
              <a:spcAft>
                <a:spcPts val="0"/>
              </a:spcAft>
            </a:pPr>
            <a:r>
              <a:rPr lang="pt-BR" dirty="0">
                <a:solidFill>
                  <a:srgbClr val="000000"/>
                </a:solidFill>
                <a:latin typeface="Times New Roman" panose="02020603050405020304" pitchFamily="18" charset="0"/>
                <a:ea typeface="Times New Roman" panose="02020603050405020304" pitchFamily="18" charset="0"/>
              </a:rPr>
              <a:t> </a:t>
            </a:r>
          </a:p>
          <a:p>
            <a:pPr>
              <a:spcAft>
                <a:spcPts val="0"/>
              </a:spcAft>
            </a:pPr>
            <a:r>
              <a:rPr lang="pt-BR" dirty="0">
                <a:solidFill>
                  <a:srgbClr val="000000"/>
                </a:solidFill>
                <a:latin typeface="Times New Roman" panose="02020603050405020304" pitchFamily="18" charset="0"/>
                <a:ea typeface="Times New Roman" panose="02020603050405020304" pitchFamily="18" charset="0"/>
              </a:rPr>
              <a:t>Total de meses (3903,031 / 324): 12,04</a:t>
            </a:r>
          </a:p>
          <a:p>
            <a:pPr>
              <a:spcAft>
                <a:spcPts val="0"/>
              </a:spcAft>
            </a:pPr>
            <a:r>
              <a:rPr lang="pt-BR" dirty="0">
                <a:solidFill>
                  <a:srgbClr val="000000"/>
                </a:solidFill>
                <a:latin typeface="Times New Roman" panose="02020603050405020304" pitchFamily="18" charset="0"/>
                <a:ea typeface="Times New Roman" panose="02020603050405020304" pitchFamily="18" charset="0"/>
              </a:rPr>
              <a:t> </a:t>
            </a:r>
          </a:p>
          <a:p>
            <a:pPr>
              <a:spcAft>
                <a:spcPts val="0"/>
              </a:spcAft>
            </a:pPr>
            <a:r>
              <a:rPr lang="pt-BR" dirty="0">
                <a:solidFill>
                  <a:srgbClr val="000000"/>
                </a:solidFill>
                <a:latin typeface="Times New Roman" panose="02020603050405020304" pitchFamily="18" charset="0"/>
                <a:ea typeface="Times New Roman" panose="02020603050405020304" pitchFamily="18" charset="0"/>
              </a:rPr>
              <a:t>Valor estimado (3903,031 * 9): 35127,279</a:t>
            </a:r>
          </a:p>
          <a:p>
            <a:pPr>
              <a:spcAft>
                <a:spcPts val="0"/>
              </a:spcAft>
            </a:pPr>
            <a:r>
              <a:rPr lang="pt-BR" dirty="0">
                <a:solidFill>
                  <a:srgbClr val="000000"/>
                </a:solidFill>
                <a:latin typeface="Times New Roman" panose="02020603050405020304" pitchFamily="18" charset="0"/>
                <a:ea typeface="Times New Roman" panose="02020603050405020304" pitchFamily="18" charset="0"/>
              </a:rPr>
              <a:t> </a:t>
            </a:r>
          </a:p>
        </p:txBody>
      </p:sp>
    </p:spTree>
    <p:extLst>
      <p:ext uri="{BB962C8B-B14F-4D97-AF65-F5344CB8AC3E}">
        <p14:creationId xmlns:p14="http://schemas.microsoft.com/office/powerpoint/2010/main" val="117218106"/>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Planejamento de Atividades</a:t>
            </a:r>
            <a:br>
              <a:rPr lang="pt-BR" dirty="0"/>
            </a:br>
            <a:endParaRPr lang="pt-BR" dirty="0"/>
          </a:p>
        </p:txBody>
      </p:sp>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4" name="Marcador de Posição de Conteúdo 3"/>
          <p:cNvGraphicFramePr>
            <a:graphicFrameLocks noGrp="1"/>
          </p:cNvGraphicFramePr>
          <p:nvPr>
            <p:ph idx="1"/>
            <p:extLst/>
          </p:nvPr>
        </p:nvGraphicFramePr>
        <p:xfrm>
          <a:off x="778547" y="1214846"/>
          <a:ext cx="10175965" cy="5435600"/>
        </p:xfrm>
        <a:graphic>
          <a:graphicData uri="http://schemas.openxmlformats.org/drawingml/2006/table">
            <a:tbl>
              <a:tblPr firstRow="1" bandRow="1">
                <a:tableStyleId>{5C22544A-7EE6-4342-B048-85BDC9FD1C3A}</a:tableStyleId>
              </a:tblPr>
              <a:tblGrid>
                <a:gridCol w="1217446">
                  <a:extLst>
                    <a:ext uri="{9D8B030D-6E8A-4147-A177-3AD203B41FA5}">
                      <a16:colId xmlns:a16="http://schemas.microsoft.com/office/drawing/2014/main" val="1891765398"/>
                    </a:ext>
                  </a:extLst>
                </a:gridCol>
                <a:gridCol w="1755065">
                  <a:extLst>
                    <a:ext uri="{9D8B030D-6E8A-4147-A177-3AD203B41FA5}">
                      <a16:colId xmlns:a16="http://schemas.microsoft.com/office/drawing/2014/main" val="3284854588"/>
                    </a:ext>
                  </a:extLst>
                </a:gridCol>
                <a:gridCol w="4648705">
                  <a:extLst>
                    <a:ext uri="{9D8B030D-6E8A-4147-A177-3AD203B41FA5}">
                      <a16:colId xmlns:a16="http://schemas.microsoft.com/office/drawing/2014/main" val="3789069938"/>
                    </a:ext>
                  </a:extLst>
                </a:gridCol>
                <a:gridCol w="2554749">
                  <a:extLst>
                    <a:ext uri="{9D8B030D-6E8A-4147-A177-3AD203B41FA5}">
                      <a16:colId xmlns:a16="http://schemas.microsoft.com/office/drawing/2014/main" val="4068056366"/>
                    </a:ext>
                  </a:extLst>
                </a:gridCol>
              </a:tblGrid>
              <a:tr h="370840">
                <a:tc gridSpan="4">
                  <a:txBody>
                    <a:bodyPr/>
                    <a:lstStyle/>
                    <a:p>
                      <a:pPr algn="ctr"/>
                      <a:r>
                        <a:rPr lang="pt-BR" sz="1800" b="1" dirty="0"/>
                        <a:t>Planejamento das Iterações para o Desenvolvimento dos Casos de Uso</a:t>
                      </a:r>
                    </a:p>
                    <a:p>
                      <a:pPr algn="ctr"/>
                      <a:r>
                        <a:rPr lang="pt-BR" sz="1800" b="1" dirty="0"/>
                        <a:t>Módulo de Cadastros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a:p>
                  </a:txBody>
                  <a:tcPr/>
                </a:tc>
                <a:tc hMerge="1">
                  <a:txBody>
                    <a:bodyPr/>
                    <a:lstStyle/>
                    <a:p>
                      <a:endParaRPr lang="pt-BR"/>
                    </a:p>
                  </a:txBody>
                  <a:tcPr/>
                </a:tc>
                <a:tc hMerge="1">
                  <a:txBody>
                    <a:bodyPr/>
                    <a:lstStyle/>
                    <a:p>
                      <a:endParaRPr lang="pt-BR" dirty="0"/>
                    </a:p>
                  </a:txBody>
                  <a:tcPr/>
                </a:tc>
                <a:extLst>
                  <a:ext uri="{0D108BD9-81ED-4DB2-BD59-A6C34878D82A}">
                    <a16:rowId xmlns:a16="http://schemas.microsoft.com/office/drawing/2014/main" val="2895991547"/>
                  </a:ext>
                </a:extLst>
              </a:tr>
              <a:tr h="365760">
                <a:tc>
                  <a:txBody>
                    <a:bodyPr/>
                    <a:lstStyle/>
                    <a:p>
                      <a:pPr algn="ctr"/>
                      <a:r>
                        <a:rPr lang="pt-BR" sz="1600" dirty="0"/>
                        <a:t>Iteração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Data Prevista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a:t>Casos de Uso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dirty="0"/>
                        <a:t>Equipe Responsável </a:t>
                      </a:r>
                    </a:p>
                    <a:p>
                      <a:pPr algn="ct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1170792116"/>
                  </a:ext>
                </a:extLst>
              </a:tr>
              <a:tr h="609600">
                <a:tc rowSpan="2">
                  <a:txBody>
                    <a:bodyPr/>
                    <a:lstStyle/>
                    <a:p>
                      <a:pPr algn="ctr"/>
                      <a:endParaRPr lang="pt-BR" dirty="0"/>
                    </a:p>
                    <a:p>
                      <a:pPr algn="ctr"/>
                      <a:r>
                        <a:rPr lang="pt-BR"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endParaRPr lang="pt-BR" dirty="0"/>
                    </a:p>
                    <a:p>
                      <a:pPr algn="ctr"/>
                      <a:r>
                        <a:rPr lang="pt-BR" dirty="0"/>
                        <a:t>30/09/2016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pt-BR" baseline="0" dirty="0"/>
                        <a:t>Editar Alertas (Usuário)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Mariane,</a:t>
                      </a:r>
                      <a:r>
                        <a:rPr lang="pt-BR" baseline="0" dirty="0"/>
                        <a:t> Graziele e Nicolas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0471864"/>
                  </a:ext>
                </a:extLst>
              </a:tr>
              <a:tr h="370840">
                <a:tc vMerge="1">
                  <a:txBody>
                    <a:bodyPr/>
                    <a:lstStyle/>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baseline="0" dirty="0"/>
                        <a:t>Checar Alertas Enviados (ADM)</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baseline="0" dirty="0"/>
                        <a:t>Julia, Everton e Vitor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81214878"/>
                  </a:ext>
                </a:extLst>
              </a:tr>
              <a:tr h="370840">
                <a:tc rowSpan="5">
                  <a:txBody>
                    <a:bodyPr/>
                    <a:lstStyle/>
                    <a:p>
                      <a:pPr algn="ctr"/>
                      <a:endParaRPr lang="pt-BR" dirty="0"/>
                    </a:p>
                    <a:p>
                      <a:pPr algn="ctr"/>
                      <a:endParaRPr lang="pt-BR" dirty="0"/>
                    </a:p>
                    <a:p>
                      <a:pPr algn="ctr"/>
                      <a:endParaRPr lang="pt-BR" dirty="0"/>
                    </a:p>
                    <a:p>
                      <a:pPr algn="ctr"/>
                      <a:endParaRPr lang="pt-BR" dirty="0"/>
                    </a:p>
                    <a:p>
                      <a:pPr algn="ctr"/>
                      <a:endParaRPr lang="pt-BR" dirty="0"/>
                    </a:p>
                    <a:p>
                      <a:pPr algn="ctr"/>
                      <a:r>
                        <a:rPr lang="pt-BR" dirty="0"/>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5">
                  <a:txBody>
                    <a:bodyPr/>
                    <a:lstStyle/>
                    <a:p>
                      <a:pPr algn="ctr"/>
                      <a:endParaRPr lang="pt-BR" strike="noStrike" dirty="0"/>
                    </a:p>
                    <a:p>
                      <a:pPr algn="ctr"/>
                      <a:endParaRPr lang="pt-BR" strike="noStrike" dirty="0"/>
                    </a:p>
                    <a:p>
                      <a:pPr algn="ctr"/>
                      <a:endParaRPr lang="pt-BR" strike="noStrike" dirty="0"/>
                    </a:p>
                    <a:p>
                      <a:pPr algn="ctr"/>
                      <a:endParaRPr lang="pt-BR" strike="noStrike" dirty="0"/>
                    </a:p>
                    <a:p>
                      <a:pPr algn="ctr"/>
                      <a:endParaRPr lang="pt-BR" strike="noStrike" dirty="0"/>
                    </a:p>
                    <a:p>
                      <a:pPr algn="ctr"/>
                      <a:r>
                        <a:rPr lang="pt-BR" strike="noStrike" dirty="0"/>
                        <a:t>28/10/2016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baseline="0" dirty="0"/>
                        <a:t>Excluir Alertas (Usuário)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Mariane,</a:t>
                      </a:r>
                      <a:r>
                        <a:rPr lang="pt-BR" baseline="0" dirty="0"/>
                        <a:t> Graziele e Nicolas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73956957"/>
                  </a:ext>
                </a:extLst>
              </a:tr>
              <a:tr h="370840">
                <a:tc vMerge="1">
                  <a:txBody>
                    <a:bodyPr/>
                    <a:lstStyle/>
                    <a:p>
                      <a:pPr algn="ct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Pesquisar Alertas</a:t>
                      </a:r>
                      <a:r>
                        <a:rPr lang="pt-BR" baseline="0" dirty="0"/>
                        <a:t> (Usuário)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a:t>Julia, Everton e Vitor</a:t>
                      </a:r>
                    </a:p>
                    <a:p>
                      <a:endParaRPr lang="pt-BR"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33235865"/>
                  </a:ext>
                </a:extLst>
              </a:tr>
              <a:tr h="370840">
                <a:tc vMerge="1">
                  <a:txBody>
                    <a:bodyPr/>
                    <a:lstStyle/>
                    <a:p>
                      <a:pPr algn="ct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Gerar</a:t>
                      </a:r>
                      <a:r>
                        <a:rPr lang="pt-BR" baseline="0" dirty="0"/>
                        <a:t> séries históricas em formato tabular e gráficos de alertas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Mariane,</a:t>
                      </a:r>
                      <a:r>
                        <a:rPr lang="pt-BR" baseline="0" dirty="0"/>
                        <a:t> Graziele e Nicolas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69111402"/>
                  </a:ext>
                </a:extLst>
              </a:tr>
              <a:tr h="370840">
                <a:tc vMerge="1">
                  <a:txBody>
                    <a:bodyPr/>
                    <a:lstStyle/>
                    <a:p>
                      <a:pPr algn="ct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Filtragem</a:t>
                      </a:r>
                      <a:r>
                        <a:rPr lang="pt-BR" baseline="0" dirty="0"/>
                        <a:t> da Tabela</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baseline="0" dirty="0"/>
                        <a:t>Julia, Everton e Vitor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74593374"/>
                  </a:ext>
                </a:extLst>
              </a:tr>
              <a:tr h="370840">
                <a:tc vMerge="1">
                  <a:txBody>
                    <a:bodyPr/>
                    <a:lstStyle/>
                    <a:p>
                      <a:pPr algn="ct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a:endParaRPr lang="pt-BR" strike="noStrik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Filtragem da Tabela</a:t>
                      </a:r>
                      <a:r>
                        <a:rPr lang="pt-BR" baseline="0" dirty="0"/>
                        <a:t> por Data de Inicio e Término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a:t>Mariane,</a:t>
                      </a:r>
                      <a:r>
                        <a:rPr lang="pt-BR" baseline="0" dirty="0"/>
                        <a:t> Graziele e Nicolas</a:t>
                      </a:r>
                    </a:p>
                    <a:p>
                      <a:pPr marL="0" marR="0" indent="0" algn="l" defTabSz="914400" rtl="0" eaLnBrk="1" fontAlgn="auto" latinLnBrk="0" hangingPunct="1">
                        <a:lnSpc>
                          <a:spcPct val="100000"/>
                        </a:lnSpc>
                        <a:spcBef>
                          <a:spcPts val="0"/>
                        </a:spcBef>
                        <a:spcAft>
                          <a:spcPts val="0"/>
                        </a:spcAft>
                        <a:buClrTx/>
                        <a:buSzTx/>
                        <a:buFontTx/>
                        <a:buNone/>
                        <a:tabLst/>
                        <a:defRPr/>
                      </a:pPr>
                      <a:endParaRPr lang="pt-BR"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43971911"/>
                  </a:ext>
                </a:extLst>
              </a:tr>
            </a:tbl>
          </a:graphicData>
        </a:graphic>
      </p:graphicFrame>
    </p:spTree>
    <p:extLst>
      <p:ext uri="{BB962C8B-B14F-4D97-AF65-F5344CB8AC3E}">
        <p14:creationId xmlns:p14="http://schemas.microsoft.com/office/powerpoint/2010/main" val="3249097086"/>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Integrante</a:t>
            </a:r>
          </a:p>
        </p:txBody>
      </p:sp>
      <p:sp>
        <p:nvSpPr>
          <p:cNvPr id="3" name="Marcador de Posição de Conteúdo 2"/>
          <p:cNvSpPr>
            <a:spLocks noGrp="1"/>
          </p:cNvSpPr>
          <p:nvPr>
            <p:ph idx="1"/>
          </p:nvPr>
        </p:nvSpPr>
        <p:spPr/>
        <p:txBody>
          <a:bodyPr/>
          <a:lstStyle/>
          <a:p>
            <a:r>
              <a:rPr lang="pt-BR" dirty="0"/>
              <a:t>Nome: JULIA FRANCISCATO </a:t>
            </a:r>
          </a:p>
          <a:p>
            <a:r>
              <a:rPr lang="pt-BR" dirty="0"/>
              <a:t>Função: ANALISTA</a:t>
            </a:r>
          </a:p>
          <a:p>
            <a:r>
              <a:rPr lang="pt-BR" dirty="0"/>
              <a:t>No que trabalhou: Caso de Uso, Estimativa, Diagrama de Classe, Planejamento das Atividades, Caso de Teste e Confecção dos Slides.</a:t>
            </a:r>
          </a:p>
          <a:p>
            <a:r>
              <a:rPr lang="pt-BR" dirty="0"/>
              <a:t>Difículdades: Diagrama de Classe.</a:t>
            </a:r>
          </a:p>
          <a:p>
            <a:r>
              <a:rPr lang="pt-BR" dirty="0"/>
              <a:t>Sugestões: Comprometimento para entregar as atividades no prazo.</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3425213200"/>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Integrante</a:t>
            </a:r>
          </a:p>
        </p:txBody>
      </p:sp>
      <p:sp>
        <p:nvSpPr>
          <p:cNvPr id="3" name="Marcador de Posição de Conteúdo 2"/>
          <p:cNvSpPr>
            <a:spLocks noGrp="1"/>
          </p:cNvSpPr>
          <p:nvPr>
            <p:ph idx="1"/>
          </p:nvPr>
        </p:nvSpPr>
        <p:spPr/>
        <p:txBody>
          <a:bodyPr/>
          <a:lstStyle/>
          <a:p>
            <a:r>
              <a:rPr lang="pt-BR" dirty="0"/>
              <a:t>Nome: MARIANE ROBERTA</a:t>
            </a:r>
          </a:p>
          <a:p>
            <a:r>
              <a:rPr lang="pt-BR" dirty="0"/>
              <a:t>Função: ANALISTA</a:t>
            </a:r>
          </a:p>
          <a:p>
            <a:r>
              <a:rPr lang="pt-BR" dirty="0"/>
              <a:t>No que trabalhou: Diagrama de Classes, Casos de Testes e Casos de Uso, Ajudei a fazer os slides.</a:t>
            </a:r>
          </a:p>
          <a:p>
            <a:r>
              <a:rPr lang="pt-BR" dirty="0"/>
              <a:t>Difículdades: Não houve dificuldades.</a:t>
            </a:r>
          </a:p>
          <a:p>
            <a:r>
              <a:rPr lang="pt-BR" dirty="0"/>
              <a:t>Sugestões: --</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1648752252"/>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Integrante</a:t>
            </a:r>
          </a:p>
        </p:txBody>
      </p:sp>
      <p:sp>
        <p:nvSpPr>
          <p:cNvPr id="3" name="Marcador de Posição de Conteúdo 2"/>
          <p:cNvSpPr>
            <a:spLocks noGrp="1"/>
          </p:cNvSpPr>
          <p:nvPr>
            <p:ph idx="1"/>
          </p:nvPr>
        </p:nvSpPr>
        <p:spPr/>
        <p:txBody>
          <a:bodyPr/>
          <a:lstStyle/>
          <a:p>
            <a:r>
              <a:rPr lang="pt-BR" dirty="0"/>
              <a:t>Nome: EVERTON MAGALHÃES</a:t>
            </a:r>
          </a:p>
          <a:p>
            <a:r>
              <a:rPr lang="pt-BR" dirty="0"/>
              <a:t>Função: DBA</a:t>
            </a:r>
          </a:p>
          <a:p>
            <a:r>
              <a:rPr lang="pt-BR" dirty="0"/>
              <a:t>No que trabalhou: Casos de Teste, Planejamento de Atividades, Redmine;</a:t>
            </a:r>
          </a:p>
          <a:p>
            <a:r>
              <a:rPr lang="pt-BR" dirty="0"/>
              <a:t>Difículdades: Confusão com Caso de Uso, Diagrama de Classe...	</a:t>
            </a:r>
          </a:p>
          <a:p>
            <a:r>
              <a:rPr lang="pt-BR" dirty="0"/>
              <a:t>Sugestões: Não tenho, pois nesse bimestre o módulo trabalhou muito bem. </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2506442509"/>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Integrante</a:t>
            </a:r>
          </a:p>
        </p:txBody>
      </p:sp>
      <p:sp>
        <p:nvSpPr>
          <p:cNvPr id="3" name="Marcador de Posição de Conteúdo 2"/>
          <p:cNvSpPr>
            <a:spLocks noGrp="1"/>
          </p:cNvSpPr>
          <p:nvPr>
            <p:ph idx="1"/>
          </p:nvPr>
        </p:nvSpPr>
        <p:spPr/>
        <p:txBody>
          <a:bodyPr/>
          <a:lstStyle/>
          <a:p>
            <a:r>
              <a:rPr lang="pt-BR" dirty="0"/>
              <a:t>Nome: GRAZIELE TEIXEIRA</a:t>
            </a:r>
          </a:p>
          <a:p>
            <a:r>
              <a:rPr lang="pt-BR" dirty="0"/>
              <a:t>Função: DBA</a:t>
            </a:r>
          </a:p>
          <a:p>
            <a:r>
              <a:rPr lang="pt-BR" dirty="0"/>
              <a:t>No que trabalhou: Casos de uso, estimativa, MER, interação do MER, dicionário de banco de dados, planejamento das atividades, casos de teste e confecção dos slides.</a:t>
            </a:r>
          </a:p>
          <a:p>
            <a:r>
              <a:rPr lang="pt-BR" dirty="0" smtClean="0"/>
              <a:t>Dificuldades</a:t>
            </a:r>
            <a:r>
              <a:rPr lang="pt-BR" dirty="0"/>
              <a:t>: Não estar muito envolvida e perdida no projeto devido as minhas faltas.</a:t>
            </a:r>
          </a:p>
          <a:p>
            <a:r>
              <a:rPr lang="pt-BR" dirty="0"/>
              <a:t>Sugestões:Não faltar mais e o grupo continuar desse jeito, continuando com a comunicação, que evoluiu do bimestre passado e todo mundo trabalhando juntos, um ajudando o outro.</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2495188787"/>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Integrante</a:t>
            </a:r>
          </a:p>
        </p:txBody>
      </p:sp>
      <p:sp>
        <p:nvSpPr>
          <p:cNvPr id="3" name="Marcador de Posição de Conteúdo 2"/>
          <p:cNvSpPr>
            <a:spLocks noGrp="1"/>
          </p:cNvSpPr>
          <p:nvPr>
            <p:ph idx="1"/>
          </p:nvPr>
        </p:nvSpPr>
        <p:spPr/>
        <p:txBody>
          <a:bodyPr/>
          <a:lstStyle/>
          <a:p>
            <a:r>
              <a:rPr lang="pt-BR" dirty="0"/>
              <a:t>Nome: NÍCOLAS VILELA</a:t>
            </a:r>
          </a:p>
          <a:p>
            <a:r>
              <a:rPr lang="pt-BR" dirty="0"/>
              <a:t>Função: DESENVOLVEDOR</a:t>
            </a:r>
          </a:p>
          <a:p>
            <a:r>
              <a:rPr lang="pt-BR" dirty="0"/>
              <a:t>No que trabalhou: Desenvolvimento dos protótipos dos casos de uso, desenvolvimento da iteração dos protótipos com o banco de dados, desenvolvimento do </a:t>
            </a:r>
            <a:r>
              <a:rPr lang="pt-BR" dirty="0" err="1"/>
              <a:t>template</a:t>
            </a:r>
            <a:r>
              <a:rPr lang="pt-BR" dirty="0"/>
              <a:t> da apresentação do 2° bimestre, criação do MER e do dicionário do banco de dados.</a:t>
            </a:r>
          </a:p>
          <a:p>
            <a:r>
              <a:rPr lang="pt-BR" dirty="0" smtClean="0"/>
              <a:t>Dificuldades: </a:t>
            </a:r>
            <a:r>
              <a:rPr lang="pt-BR" dirty="0"/>
              <a:t>Apenas na iteração dos </a:t>
            </a:r>
            <a:r>
              <a:rPr lang="pt-BR" dirty="0" smtClean="0"/>
              <a:t>protótipos, </a:t>
            </a:r>
            <a:r>
              <a:rPr lang="pt-BR" dirty="0"/>
              <a:t>cometi erros bobos na hora de usar o AJAX.</a:t>
            </a:r>
          </a:p>
          <a:p>
            <a:r>
              <a:rPr lang="pt-BR" dirty="0"/>
              <a:t>Sugestões: Que o meu modulo continue trabalhando do jeito que está.</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4019750711"/>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Integrante</a:t>
            </a:r>
          </a:p>
        </p:txBody>
      </p:sp>
      <p:sp>
        <p:nvSpPr>
          <p:cNvPr id="3" name="Marcador de Posição de Conteúdo 2"/>
          <p:cNvSpPr>
            <a:spLocks noGrp="1"/>
          </p:cNvSpPr>
          <p:nvPr>
            <p:ph idx="1"/>
          </p:nvPr>
        </p:nvSpPr>
        <p:spPr/>
        <p:txBody>
          <a:bodyPr/>
          <a:lstStyle/>
          <a:p>
            <a:r>
              <a:rPr lang="pt-BR" dirty="0"/>
              <a:t>Nome: VITOR ALBERTO</a:t>
            </a:r>
          </a:p>
          <a:p>
            <a:r>
              <a:rPr lang="pt-BR" dirty="0"/>
              <a:t>Função: DESENVOLVEDOR</a:t>
            </a:r>
          </a:p>
          <a:p>
            <a:r>
              <a:rPr lang="pt-BR" dirty="0"/>
              <a:t>No que trabalhou</a:t>
            </a:r>
            <a:r>
              <a:rPr lang="pt-BR" dirty="0" smtClean="0"/>
              <a:t>: Realizei o desenvolvimento dos protótipos referentes aos casos de uso que foram divididos entre eu e o </a:t>
            </a:r>
            <a:r>
              <a:rPr lang="pt-BR" dirty="0" err="1" smtClean="0"/>
              <a:t>Nícolas</a:t>
            </a:r>
            <a:r>
              <a:rPr lang="pt-BR" dirty="0" smtClean="0"/>
              <a:t>. Trabalhei na construção do Diagrama de Classes, que precisou passar por várias alterações. Implementei a iteração do protótipo Órgãos e Colaboradores integrado ao banco de dados.  </a:t>
            </a:r>
            <a:endParaRPr lang="pt-BR" dirty="0"/>
          </a:p>
          <a:p>
            <a:r>
              <a:rPr lang="pt-BR" dirty="0" smtClean="0"/>
              <a:t>Dificuldades: Aplicação do AJAX e PDO nos protótipos, já que era um conteúdo que nunca havíamos lidado antes. </a:t>
            </a:r>
            <a:endParaRPr lang="pt-BR" dirty="0"/>
          </a:p>
          <a:p>
            <a:r>
              <a:rPr lang="pt-BR" dirty="0"/>
              <a:t>Sugestões</a:t>
            </a:r>
            <a:r>
              <a:rPr lang="pt-BR" dirty="0" smtClean="0"/>
              <a:t>: Nesse bimestre eu senti uma evolução na dinâmica de nosso módulo. Acho que como incentivo, poderíamos melhorar cada vez mais nossa comunicação.  Da minha parte, preciso aprender sobre PDO e AJAX, já que eles serão usados até o fim do projeto.</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2196451221"/>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Notas dos Integrantes</a:t>
            </a:r>
          </a:p>
        </p:txBody>
      </p:sp>
      <p:graphicFrame>
        <p:nvGraphicFramePr>
          <p:cNvPr id="4" name="Marcador de Posição de Conteúdo 3"/>
          <p:cNvGraphicFramePr>
            <a:graphicFrameLocks noGrp="1"/>
          </p:cNvGraphicFramePr>
          <p:nvPr>
            <p:ph idx="1"/>
            <p:extLst/>
          </p:nvPr>
        </p:nvGraphicFramePr>
        <p:xfrm>
          <a:off x="1223772" y="1991360"/>
          <a:ext cx="8680082" cy="333756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906671981"/>
                    </a:ext>
                  </a:extLst>
                </a:gridCol>
                <a:gridCol w="4382719">
                  <a:extLst>
                    <a:ext uri="{9D8B030D-6E8A-4147-A177-3AD203B41FA5}">
                      <a16:colId xmlns:a16="http://schemas.microsoft.com/office/drawing/2014/main" val="1433779720"/>
                    </a:ext>
                  </a:extLst>
                </a:gridCol>
              </a:tblGrid>
              <a:tr h="370840">
                <a:tc>
                  <a:txBody>
                    <a:bodyPr/>
                    <a:lstStyle/>
                    <a:p>
                      <a:pPr algn="ctr"/>
                      <a:r>
                        <a:rPr lang="pt-BR" dirty="0">
                          <a:solidFill>
                            <a:schemeClr val="bg1"/>
                          </a:solidFill>
                        </a:rPr>
                        <a:t>Integrante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dirty="0"/>
                        <a:t>Nota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565525828"/>
                  </a:ext>
                </a:extLst>
              </a:tr>
              <a:tr h="370840">
                <a:tc>
                  <a:txBody>
                    <a:bodyPr/>
                    <a:lstStyle/>
                    <a:p>
                      <a:r>
                        <a:rPr lang="pt-BR" dirty="0"/>
                        <a:t>JULIA FRANCISCATO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67814638"/>
                  </a:ext>
                </a:extLst>
              </a:tr>
              <a:tr h="370840">
                <a:tc>
                  <a:txBody>
                    <a:bodyPr/>
                    <a:lstStyle/>
                    <a:p>
                      <a:r>
                        <a:rPr lang="pt-BR" dirty="0"/>
                        <a:t>MARIANE ROBERTA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40">
                <a:tc>
                  <a:txBody>
                    <a:bodyPr/>
                    <a:lstStyle/>
                    <a:p>
                      <a:r>
                        <a:rPr lang="pt-BR" dirty="0"/>
                        <a:t>EVERTON</a:t>
                      </a:r>
                      <a:r>
                        <a:rPr lang="pt-BR" baseline="0" dirty="0"/>
                        <a:t> MAGALHÃES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r>
                        <a:rPr lang="pt-BR" dirty="0"/>
                        <a:t>GRAZIELE</a:t>
                      </a:r>
                      <a:r>
                        <a:rPr lang="pt-BR" baseline="0" dirty="0"/>
                        <a:t>  TEIXEIRA</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r>
                        <a:rPr lang="pt-BR" dirty="0"/>
                        <a:t>NÍCOLAS VILELA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70840">
                <a:tc>
                  <a:txBody>
                    <a:bodyPr/>
                    <a:lstStyle/>
                    <a:p>
                      <a:r>
                        <a:rPr lang="pt-BR" dirty="0"/>
                        <a:t>VITOR ALBERTO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70840">
                <a:tc>
                  <a:txBody>
                    <a:bodyPr/>
                    <a:lstStyle/>
                    <a:p>
                      <a:pPr algn="ctr"/>
                      <a:r>
                        <a:rPr lang="pt-BR" b="1" dirty="0">
                          <a:solidFill>
                            <a:schemeClr val="bg1"/>
                          </a:solidFill>
                        </a:rPr>
                        <a:t>Grupo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b="1" dirty="0">
                          <a:solidFill>
                            <a:schemeClr val="bg1"/>
                          </a:solidFill>
                        </a:rPr>
                        <a:t>Nota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3881346591"/>
                  </a:ext>
                </a:extLst>
              </a:tr>
              <a:tr h="370840">
                <a:tc>
                  <a:txBody>
                    <a:bodyPr/>
                    <a:lstStyle/>
                    <a:p>
                      <a:r>
                        <a:rPr lang="pt-BR" dirty="0"/>
                        <a:t>Módulo05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07741797"/>
                  </a:ext>
                </a:extLst>
              </a:tr>
            </a:tbl>
          </a:graphicData>
        </a:graphic>
      </p:graphicFrame>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588682870"/>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972312" y="925357"/>
            <a:ext cx="9418320" cy="1066800"/>
          </a:xfrm>
        </p:spPr>
        <p:txBody>
          <a:bodyPr>
            <a:normAutofit/>
          </a:bodyPr>
          <a:lstStyle/>
          <a:p>
            <a:r>
              <a:rPr lang="pt-BR" sz="6000" dirty="0" smtClean="0"/>
              <a:t> DBAs</a:t>
            </a:r>
            <a:endParaRPr lang="pt-BR" sz="6000" dirty="0"/>
          </a:p>
        </p:txBody>
      </p:sp>
      <p:sp>
        <p:nvSpPr>
          <p:cNvPr id="5" name="Subtítulo 4"/>
          <p:cNvSpPr>
            <a:spLocks noGrp="1"/>
          </p:cNvSpPr>
          <p:nvPr>
            <p:ph type="subTitle" idx="1"/>
          </p:nvPr>
        </p:nvSpPr>
        <p:spPr>
          <a:xfrm>
            <a:off x="6669894" y="3378926"/>
            <a:ext cx="4433534" cy="3265714"/>
          </a:xfrm>
        </p:spPr>
        <p:txBody>
          <a:bodyPr>
            <a:noAutofit/>
          </a:bodyPr>
          <a:lstStyle/>
          <a:p>
            <a:r>
              <a:rPr lang="pt-BR" dirty="0"/>
              <a:t>Sabrina -  MOD03</a:t>
            </a:r>
          </a:p>
          <a:p>
            <a:r>
              <a:rPr lang="pt-BR" dirty="0" smtClean="0"/>
              <a:t>Karolayne - MOD04</a:t>
            </a:r>
          </a:p>
          <a:p>
            <a:r>
              <a:rPr lang="pt-BR" dirty="0" smtClean="0"/>
              <a:t>Monique -  MOD04</a:t>
            </a:r>
          </a:p>
          <a:p>
            <a:r>
              <a:rPr lang="pt-BR" dirty="0" smtClean="0"/>
              <a:t>Everton </a:t>
            </a:r>
            <a:r>
              <a:rPr lang="pt-BR" dirty="0"/>
              <a:t>-  </a:t>
            </a:r>
            <a:r>
              <a:rPr lang="pt-BR" dirty="0" smtClean="0"/>
              <a:t>MOD05</a:t>
            </a:r>
            <a:endParaRPr lang="pt-BR" dirty="0"/>
          </a:p>
          <a:p>
            <a:r>
              <a:rPr lang="pt-BR" dirty="0" smtClean="0"/>
              <a:t>Graziele T. </a:t>
            </a:r>
            <a:r>
              <a:rPr lang="pt-BR" dirty="0"/>
              <a:t>-  </a:t>
            </a:r>
            <a:r>
              <a:rPr lang="pt-BR" dirty="0" smtClean="0"/>
              <a:t>MOD05</a:t>
            </a:r>
            <a:endParaRPr lang="pt-BR" dirty="0"/>
          </a:p>
          <a:p>
            <a:endParaRPr lang="pt-BR" dirty="0">
              <a:latin typeface="Calibri" panose="020F0502020204030204" pitchFamily="34" charset="0"/>
            </a:endParaRPr>
          </a:p>
          <a:p>
            <a:endParaRPr lang="pt-BR" dirty="0">
              <a:latin typeface="Calibri" panose="020F0502020204030204" pitchFamily="34" charset="0"/>
            </a:endParaRP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16440" y="202692"/>
            <a:ext cx="2383141" cy="1445330"/>
          </a:xfrm>
          <a:prstGeom prst="rect">
            <a:avLst/>
          </a:prstGeom>
        </p:spPr>
      </p:pic>
      <p:sp>
        <p:nvSpPr>
          <p:cNvPr id="7" name="Subtítulo 4"/>
          <p:cNvSpPr txBox="1">
            <a:spLocks/>
          </p:cNvSpPr>
          <p:nvPr/>
        </p:nvSpPr>
        <p:spPr>
          <a:xfrm>
            <a:off x="1753907" y="3378926"/>
            <a:ext cx="4433534" cy="3265714"/>
          </a:xfrm>
          <a:prstGeom prst="rect">
            <a:avLst/>
          </a:prstGeom>
        </p:spPr>
        <p:txBody>
          <a:bodyPr vert="horz" lIns="91440" tIns="45720" rIns="91440" bIns="45720" rtlCol="0">
            <a:noAutofit/>
          </a:bodyPr>
          <a:lstStyle>
            <a:lvl1pPr marL="0" indent="0" algn="l" defTabSz="914400" rtl="0" eaLnBrk="1" latinLnBrk="0" hangingPunct="1">
              <a:lnSpc>
                <a:spcPct val="95000"/>
              </a:lnSpc>
              <a:spcBef>
                <a:spcPts val="1400"/>
              </a:spcBef>
              <a:spcAft>
                <a:spcPts val="200"/>
              </a:spcAft>
              <a:buClr>
                <a:schemeClr val="accent1"/>
              </a:buClr>
              <a:buSzPct val="80000"/>
              <a:buFont typeface="Arial" pitchFamily="34" charset="0"/>
              <a:buNone/>
              <a:defRPr sz="2200" kern="1200" spc="10" baseline="0">
                <a:solidFill>
                  <a:schemeClr val="tx1">
                    <a:lumMod val="75000"/>
                  </a:schemeClr>
                </a:solidFill>
                <a:latin typeface="+mn-lt"/>
                <a:ea typeface="+mn-ea"/>
                <a:cs typeface="+mn-cs"/>
              </a:defRPr>
            </a:lvl1pPr>
            <a:lvl2pPr marL="4572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mn-lt"/>
                <a:ea typeface="+mn-ea"/>
                <a:cs typeface="+mn-cs"/>
              </a:defRPr>
            </a:lvl2pPr>
            <a:lvl3pPr marL="9144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mn-lt"/>
                <a:ea typeface="+mn-ea"/>
                <a:cs typeface="+mn-cs"/>
              </a:defRPr>
            </a:lvl3pPr>
            <a:lvl4pPr marL="1371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9pPr>
          </a:lstStyle>
          <a:p>
            <a:r>
              <a:rPr lang="pt-BR" dirty="0" smtClean="0"/>
              <a:t>Amanda - MOD01</a:t>
            </a:r>
          </a:p>
          <a:p>
            <a:r>
              <a:rPr lang="pt-BR" dirty="0" smtClean="0"/>
              <a:t>Igor -  MOD01</a:t>
            </a:r>
          </a:p>
          <a:p>
            <a:r>
              <a:rPr lang="pt-BR" dirty="0" smtClean="0"/>
              <a:t>Grazielle C. -  MOD02</a:t>
            </a:r>
          </a:p>
          <a:p>
            <a:r>
              <a:rPr lang="pt-BR" dirty="0" smtClean="0"/>
              <a:t>Wictor -  MOD02</a:t>
            </a:r>
          </a:p>
          <a:p>
            <a:r>
              <a:rPr lang="pt-BR" dirty="0" smtClean="0"/>
              <a:t>Daniel -  MOD03</a:t>
            </a:r>
          </a:p>
          <a:p>
            <a:endParaRPr lang="pt-BR" dirty="0" smtClean="0">
              <a:latin typeface="Calibri" panose="020F0502020204030204" pitchFamily="34" charset="0"/>
            </a:endParaRPr>
          </a:p>
          <a:p>
            <a:endParaRPr lang="pt-BR" dirty="0">
              <a:latin typeface="Calibri" panose="020F0502020204030204" pitchFamily="34" charset="0"/>
            </a:endParaRPr>
          </a:p>
        </p:txBody>
      </p:sp>
    </p:spTree>
    <p:extLst>
      <p:ext uri="{BB962C8B-B14F-4D97-AF65-F5344CB8AC3E}">
        <p14:creationId xmlns:p14="http://schemas.microsoft.com/office/powerpoint/2010/main" val="5851792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70162" y="1606733"/>
            <a:ext cx="6976183" cy="4854576"/>
          </a:xfrm>
          <a:prstGeom prst="rect">
            <a:avLst/>
          </a:prstGeom>
        </p:spPr>
      </p:pic>
      <p:sp>
        <p:nvSpPr>
          <p:cNvPr id="2" name="Título 1"/>
          <p:cNvSpPr>
            <a:spLocks noGrp="1"/>
          </p:cNvSpPr>
          <p:nvPr>
            <p:ph type="title"/>
          </p:nvPr>
        </p:nvSpPr>
        <p:spPr/>
        <p:txBody>
          <a:bodyPr/>
          <a:lstStyle/>
          <a:p>
            <a:r>
              <a:rPr lang="pt-BR" dirty="0"/>
              <a:t>Diagrama </a:t>
            </a:r>
            <a:r>
              <a:rPr lang="pt-BR" dirty="0" smtClean="0"/>
              <a:t>Conceitual (MER)</a:t>
            </a:r>
            <a:endParaRPr lang="pt-BR" dirty="0"/>
          </a:p>
        </p:txBody>
      </p:sp>
      <p:pic>
        <p:nvPicPr>
          <p:cNvPr id="4" name="Imagem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
        <p:nvSpPr>
          <p:cNvPr id="5" name="CaixaDeTexto 4"/>
          <p:cNvSpPr txBox="1"/>
          <p:nvPr/>
        </p:nvSpPr>
        <p:spPr>
          <a:xfrm>
            <a:off x="7537268" y="5872035"/>
            <a:ext cx="3757700" cy="923330"/>
          </a:xfrm>
          <a:prstGeom prst="rect">
            <a:avLst/>
          </a:prstGeom>
          <a:noFill/>
        </p:spPr>
        <p:txBody>
          <a:bodyPr wrap="square" rtlCol="0">
            <a:spAutoFit/>
          </a:bodyPr>
          <a:lstStyle/>
          <a:p>
            <a:r>
              <a:rPr lang="pt-BR" dirty="0" smtClean="0"/>
              <a:t>Quantidade de entidades: 24</a:t>
            </a:r>
            <a:br>
              <a:rPr lang="pt-BR" dirty="0" smtClean="0"/>
            </a:br>
            <a:r>
              <a:rPr lang="pt-BR" dirty="0" smtClean="0"/>
              <a:t>Quantidade de atributos: 105</a:t>
            </a:r>
          </a:p>
          <a:p>
            <a:r>
              <a:rPr lang="pt-BR" dirty="0"/>
              <a:t>Quantidade de </a:t>
            </a:r>
            <a:r>
              <a:rPr lang="pt-BR" dirty="0" smtClean="0"/>
              <a:t>relações N..N: 4</a:t>
            </a:r>
            <a:endParaRPr lang="pt-BR" dirty="0"/>
          </a:p>
        </p:txBody>
      </p:sp>
    </p:spTree>
    <p:extLst>
      <p:ext uri="{BB962C8B-B14F-4D97-AF65-F5344CB8AC3E}">
        <p14:creationId xmlns:p14="http://schemas.microsoft.com/office/powerpoint/2010/main" val="35692967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Diagrama Conceitual (MER)</a:t>
            </a:r>
          </a:p>
        </p:txBody>
      </p:sp>
      <p:pic>
        <p:nvPicPr>
          <p:cNvPr id="6" name="Marcador de Posição de Conteúdo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1187" y="1644561"/>
            <a:ext cx="7596476" cy="4351338"/>
          </a:xfrm>
        </p:spPr>
      </p:pic>
      <p:pic>
        <p:nvPicPr>
          <p:cNvPr id="4" name="Imagem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
        <p:nvSpPr>
          <p:cNvPr id="5" name="CaixaDeTexto 4"/>
          <p:cNvSpPr txBox="1"/>
          <p:nvPr/>
        </p:nvSpPr>
        <p:spPr>
          <a:xfrm>
            <a:off x="6032944" y="5949138"/>
            <a:ext cx="5319085" cy="923330"/>
          </a:xfrm>
          <a:prstGeom prst="rect">
            <a:avLst/>
          </a:prstGeom>
          <a:noFill/>
        </p:spPr>
        <p:txBody>
          <a:bodyPr wrap="none" rtlCol="0">
            <a:spAutoFit/>
          </a:bodyPr>
          <a:lstStyle/>
          <a:p>
            <a:pPr algn="just"/>
            <a:r>
              <a:rPr lang="pt-BR" dirty="0" smtClean="0"/>
              <a:t>Quantidade de entidades: 10</a:t>
            </a:r>
          </a:p>
          <a:p>
            <a:pPr algn="just"/>
            <a:r>
              <a:rPr lang="pt-BR" dirty="0" smtClean="0"/>
              <a:t>Quantidade de atributos: 50</a:t>
            </a:r>
            <a:br>
              <a:rPr lang="pt-BR" dirty="0" smtClean="0"/>
            </a:br>
            <a:r>
              <a:rPr lang="pt-BR" dirty="0" smtClean="0"/>
              <a:t>Quantidade de relacionamentos (0,n) – (0.n) : 12</a:t>
            </a:r>
            <a:endParaRPr lang="pt-BR" dirty="0"/>
          </a:p>
        </p:txBody>
      </p:sp>
    </p:spTree>
    <p:extLst>
      <p:ext uri="{BB962C8B-B14F-4D97-AF65-F5344CB8AC3E}">
        <p14:creationId xmlns:p14="http://schemas.microsoft.com/office/powerpoint/2010/main" val="535715713"/>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9" name="Imagem 8"/>
          <p:cNvPicPr>
            <a:picLocks noChangeAspect="1"/>
          </p:cNvPicPr>
          <p:nvPr/>
        </p:nvPicPr>
        <p:blipFill rotWithShape="1">
          <a:blip r:embed="rId3">
            <a:extLst>
              <a:ext uri="{28A0092B-C50C-407E-A947-70E740481C1C}">
                <a14:useLocalDpi xmlns:a14="http://schemas.microsoft.com/office/drawing/2010/main" val="0"/>
              </a:ext>
            </a:extLst>
          </a:blip>
          <a:srcRect l="1429" t="2555" r="1559"/>
          <a:stretch/>
        </p:blipFill>
        <p:spPr>
          <a:xfrm>
            <a:off x="78375" y="689154"/>
            <a:ext cx="11129556" cy="5489580"/>
          </a:xfrm>
          <a:prstGeom prst="rect">
            <a:avLst/>
          </a:prstGeom>
        </p:spPr>
      </p:pic>
    </p:spTree>
    <p:extLst>
      <p:ext uri="{BB962C8B-B14F-4D97-AF65-F5344CB8AC3E}">
        <p14:creationId xmlns:p14="http://schemas.microsoft.com/office/powerpoint/2010/main" val="1386868937"/>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4" name="Imagem 3"/>
          <p:cNvPicPr>
            <a:picLocks noChangeAspect="1"/>
          </p:cNvPicPr>
          <p:nvPr/>
        </p:nvPicPr>
        <p:blipFill rotWithShape="1">
          <a:blip r:embed="rId3">
            <a:extLst>
              <a:ext uri="{28A0092B-C50C-407E-A947-70E740481C1C}">
                <a14:useLocalDpi xmlns:a14="http://schemas.microsoft.com/office/drawing/2010/main" val="0"/>
              </a:ext>
            </a:extLst>
          </a:blip>
          <a:srcRect l="910" t="1125" r="1168" b="1514"/>
          <a:stretch/>
        </p:blipFill>
        <p:spPr>
          <a:xfrm>
            <a:off x="26123" y="1018903"/>
            <a:ext cx="11234470" cy="4767945"/>
          </a:xfrm>
          <a:prstGeom prst="rect">
            <a:avLst/>
          </a:prstGeom>
        </p:spPr>
      </p:pic>
    </p:spTree>
    <p:extLst>
      <p:ext uri="{BB962C8B-B14F-4D97-AF65-F5344CB8AC3E}">
        <p14:creationId xmlns:p14="http://schemas.microsoft.com/office/powerpoint/2010/main" val="2639348952"/>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2" name="Imagem 1"/>
          <p:cNvPicPr>
            <a:picLocks noChangeAspect="1"/>
          </p:cNvPicPr>
          <p:nvPr/>
        </p:nvPicPr>
        <p:blipFill rotWithShape="1">
          <a:blip r:embed="rId3">
            <a:extLst>
              <a:ext uri="{28A0092B-C50C-407E-A947-70E740481C1C}">
                <a14:useLocalDpi xmlns:a14="http://schemas.microsoft.com/office/drawing/2010/main" val="0"/>
              </a:ext>
            </a:extLst>
          </a:blip>
          <a:srcRect l="1039" t="727"/>
          <a:stretch/>
        </p:blipFill>
        <p:spPr>
          <a:xfrm>
            <a:off x="104502" y="117566"/>
            <a:ext cx="11121896" cy="6544612"/>
          </a:xfrm>
          <a:prstGeom prst="rect">
            <a:avLst/>
          </a:prstGeom>
        </p:spPr>
      </p:pic>
    </p:spTree>
    <p:extLst>
      <p:ext uri="{BB962C8B-B14F-4D97-AF65-F5344CB8AC3E}">
        <p14:creationId xmlns:p14="http://schemas.microsoft.com/office/powerpoint/2010/main" val="4044263874"/>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4" name="Image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74961"/>
            <a:ext cx="11255779" cy="4822380"/>
          </a:xfrm>
          <a:prstGeom prst="rect">
            <a:avLst/>
          </a:prstGeom>
        </p:spPr>
      </p:pic>
    </p:spTree>
    <p:extLst>
      <p:ext uri="{BB962C8B-B14F-4D97-AF65-F5344CB8AC3E}">
        <p14:creationId xmlns:p14="http://schemas.microsoft.com/office/powerpoint/2010/main" val="489642133"/>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1025051" cy="6823431"/>
          </a:xfrm>
          <a:prstGeom prst="rect">
            <a:avLst/>
          </a:prstGeom>
        </p:spPr>
      </p:pic>
    </p:spTree>
    <p:extLst>
      <p:ext uri="{BB962C8B-B14F-4D97-AF65-F5344CB8AC3E}">
        <p14:creationId xmlns:p14="http://schemas.microsoft.com/office/powerpoint/2010/main" val="2195366278"/>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3" name="Imagem 2"/>
          <p:cNvPicPr>
            <a:picLocks noChangeAspect="1"/>
          </p:cNvPicPr>
          <p:nvPr/>
        </p:nvPicPr>
        <p:blipFill rotWithShape="1">
          <a:blip r:embed="rId3">
            <a:extLst>
              <a:ext uri="{28A0092B-C50C-407E-A947-70E740481C1C}">
                <a14:useLocalDpi xmlns:a14="http://schemas.microsoft.com/office/drawing/2010/main" val="0"/>
              </a:ext>
            </a:extLst>
          </a:blip>
          <a:srcRect l="2070"/>
          <a:stretch/>
        </p:blipFill>
        <p:spPr>
          <a:xfrm>
            <a:off x="0" y="1663310"/>
            <a:ext cx="11229654" cy="3975393"/>
          </a:xfrm>
          <a:prstGeom prst="rect">
            <a:avLst/>
          </a:prstGeom>
        </p:spPr>
      </p:pic>
    </p:spTree>
    <p:extLst>
      <p:ext uri="{BB962C8B-B14F-4D97-AF65-F5344CB8AC3E}">
        <p14:creationId xmlns:p14="http://schemas.microsoft.com/office/powerpoint/2010/main" val="106931395"/>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0020" y="1615608"/>
            <a:ext cx="7471546" cy="4652777"/>
          </a:xfrm>
          <a:prstGeom prst="rect">
            <a:avLst/>
          </a:prstGeom>
        </p:spPr>
      </p:pic>
      <p:sp>
        <p:nvSpPr>
          <p:cNvPr id="2" name="Título 1"/>
          <p:cNvSpPr>
            <a:spLocks noGrp="1"/>
          </p:cNvSpPr>
          <p:nvPr>
            <p:ph type="title"/>
          </p:nvPr>
        </p:nvSpPr>
        <p:spPr>
          <a:xfrm>
            <a:off x="1248809" y="526866"/>
            <a:ext cx="9692640" cy="929322"/>
          </a:xfrm>
        </p:spPr>
        <p:txBody>
          <a:bodyPr>
            <a:normAutofit/>
          </a:bodyPr>
          <a:lstStyle/>
          <a:p>
            <a:r>
              <a:rPr lang="pt-BR" sz="4000" dirty="0"/>
              <a:t>Diagrama </a:t>
            </a:r>
            <a:r>
              <a:rPr lang="pt-BR" sz="4000" dirty="0" smtClean="0"/>
              <a:t>Conceitual Final (MER)</a:t>
            </a:r>
            <a:endParaRPr lang="pt-BR" sz="4000" dirty="0"/>
          </a:p>
        </p:txBody>
      </p:sp>
      <p:pic>
        <p:nvPicPr>
          <p:cNvPr id="4" name="Imagem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
        <p:nvSpPr>
          <p:cNvPr id="5" name="CaixaDeTexto 4"/>
          <p:cNvSpPr txBox="1"/>
          <p:nvPr/>
        </p:nvSpPr>
        <p:spPr>
          <a:xfrm>
            <a:off x="7537268" y="5872035"/>
            <a:ext cx="3757700" cy="923330"/>
          </a:xfrm>
          <a:prstGeom prst="rect">
            <a:avLst/>
          </a:prstGeom>
          <a:noFill/>
        </p:spPr>
        <p:txBody>
          <a:bodyPr wrap="square" rtlCol="0">
            <a:spAutoFit/>
          </a:bodyPr>
          <a:lstStyle/>
          <a:p>
            <a:r>
              <a:rPr lang="pt-BR" dirty="0" smtClean="0"/>
              <a:t>Quantidade de entidades: 24</a:t>
            </a:r>
            <a:br>
              <a:rPr lang="pt-BR" dirty="0" smtClean="0"/>
            </a:br>
            <a:r>
              <a:rPr lang="pt-BR" dirty="0" smtClean="0"/>
              <a:t>Quantidade de atributos: 113</a:t>
            </a:r>
          </a:p>
          <a:p>
            <a:r>
              <a:rPr lang="pt-BR" dirty="0"/>
              <a:t>Quantidade de </a:t>
            </a:r>
            <a:r>
              <a:rPr lang="pt-BR" dirty="0" smtClean="0"/>
              <a:t>relações N..N: 4</a:t>
            </a:r>
            <a:endParaRPr lang="pt-BR" dirty="0"/>
          </a:p>
        </p:txBody>
      </p:sp>
    </p:spTree>
    <p:extLst>
      <p:ext uri="{BB962C8B-B14F-4D97-AF65-F5344CB8AC3E}">
        <p14:creationId xmlns:p14="http://schemas.microsoft.com/office/powerpoint/2010/main" val="1047529613"/>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2" name="Imagem 1"/>
          <p:cNvPicPr>
            <a:picLocks noChangeAspect="1"/>
          </p:cNvPicPr>
          <p:nvPr/>
        </p:nvPicPr>
        <p:blipFill rotWithShape="1">
          <a:blip r:embed="rId3">
            <a:extLst>
              <a:ext uri="{28A0092B-C50C-407E-A947-70E740481C1C}">
                <a14:useLocalDpi xmlns:a14="http://schemas.microsoft.com/office/drawing/2010/main" val="0"/>
              </a:ext>
            </a:extLst>
          </a:blip>
          <a:srcRect l="5224"/>
          <a:stretch/>
        </p:blipFill>
        <p:spPr>
          <a:xfrm>
            <a:off x="143692" y="2486368"/>
            <a:ext cx="11064240" cy="2205453"/>
          </a:xfrm>
          <a:prstGeom prst="rect">
            <a:avLst/>
          </a:prstGeom>
        </p:spPr>
      </p:pic>
    </p:spTree>
    <p:extLst>
      <p:ext uri="{BB962C8B-B14F-4D97-AF65-F5344CB8AC3E}">
        <p14:creationId xmlns:p14="http://schemas.microsoft.com/office/powerpoint/2010/main" val="117218106"/>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3" name="Image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267" y="2080018"/>
            <a:ext cx="11074261" cy="2687926"/>
          </a:xfrm>
          <a:prstGeom prst="rect">
            <a:avLst/>
          </a:prstGeom>
        </p:spPr>
      </p:pic>
    </p:spTree>
    <p:extLst>
      <p:ext uri="{BB962C8B-B14F-4D97-AF65-F5344CB8AC3E}">
        <p14:creationId xmlns:p14="http://schemas.microsoft.com/office/powerpoint/2010/main" val="1914778566"/>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Modelo Lógico</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3" name="Imagem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03900" y="1691322"/>
            <a:ext cx="6478843" cy="4920411"/>
          </a:xfrm>
          <a:prstGeom prst="rect">
            <a:avLst/>
          </a:prstGeom>
        </p:spPr>
      </p:pic>
    </p:spTree>
    <p:extLst>
      <p:ext uri="{BB962C8B-B14F-4D97-AF65-F5344CB8AC3E}">
        <p14:creationId xmlns:p14="http://schemas.microsoft.com/office/powerpoint/2010/main" val="5357157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Dicionário do Banco de Dados</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Marcador de Posição de Conteúdo 5"/>
          <p:cNvGraphicFramePr>
            <a:graphicFrameLocks noGrp="1"/>
          </p:cNvGraphicFramePr>
          <p:nvPr>
            <p:ph idx="1"/>
            <p:extLst>
              <p:ext uri="{D42A27DB-BD31-4B8C-83A1-F6EECF244321}">
                <p14:modId xmlns:p14="http://schemas.microsoft.com/office/powerpoint/2010/main" val="1732409335"/>
              </p:ext>
            </p:extLst>
          </p:nvPr>
        </p:nvGraphicFramePr>
        <p:xfrm>
          <a:off x="1261872" y="2132596"/>
          <a:ext cx="8594724" cy="3455982"/>
        </p:xfrm>
        <a:graphic>
          <a:graphicData uri="http://schemas.openxmlformats.org/drawingml/2006/table">
            <a:tbl>
              <a:tblPr>
                <a:tableStyleId>{5C22544A-7EE6-4342-B048-85BDC9FD1C3A}</a:tableStyleId>
              </a:tblPr>
              <a:tblGrid>
                <a:gridCol w="1507846">
                  <a:extLst>
                    <a:ext uri="{9D8B030D-6E8A-4147-A177-3AD203B41FA5}">
                      <a16:colId xmlns:a16="http://schemas.microsoft.com/office/drawing/2014/main" val="1317933368"/>
                    </a:ext>
                  </a:extLst>
                </a:gridCol>
                <a:gridCol w="2240229">
                  <a:extLst>
                    <a:ext uri="{9D8B030D-6E8A-4147-A177-3AD203B41FA5}">
                      <a16:colId xmlns:a16="http://schemas.microsoft.com/office/drawing/2014/main" val="4101726001"/>
                    </a:ext>
                  </a:extLst>
                </a:gridCol>
                <a:gridCol w="4846649">
                  <a:extLst>
                    <a:ext uri="{9D8B030D-6E8A-4147-A177-3AD203B41FA5}">
                      <a16:colId xmlns:a16="http://schemas.microsoft.com/office/drawing/2014/main" val="580254374"/>
                    </a:ext>
                  </a:extLst>
                </a:gridCol>
              </a:tblGrid>
              <a:tr h="177710">
                <a:tc gridSpan="3">
                  <a:txBody>
                    <a:bodyPr/>
                    <a:lstStyle/>
                    <a:p>
                      <a:pPr algn="l" fontAlgn="b"/>
                      <a:r>
                        <a:rPr lang="pt-BR" sz="1800" b="1" u="none" strike="noStrike" dirty="0">
                          <a:solidFill>
                            <a:schemeClr val="bg1"/>
                          </a:solidFill>
                          <a:effectLst/>
                        </a:rPr>
                        <a:t>Entidade: PCD</a:t>
                      </a:r>
                      <a:endParaRPr lang="pt-BR" sz="1800" b="1" i="0" u="none" strike="noStrike" dirty="0">
                        <a:solidFill>
                          <a:schemeClr val="bg1"/>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865435837"/>
                  </a:ext>
                </a:extLst>
              </a:tr>
              <a:tr h="177710">
                <a:tc gridSpan="3">
                  <a:txBody>
                    <a:bodyPr/>
                    <a:lstStyle/>
                    <a:p>
                      <a:pPr algn="l" fontAlgn="b"/>
                      <a:r>
                        <a:rPr lang="pt-BR" sz="1800" b="1" u="none" strike="noStrike" dirty="0">
                          <a:solidFill>
                            <a:schemeClr val="bg1"/>
                          </a:solidFill>
                          <a:effectLst/>
                        </a:rPr>
                        <a:t>Trigrama: PCD</a:t>
                      </a:r>
                      <a:endParaRPr lang="pt-BR" sz="1800" b="1" i="0" u="none" strike="noStrike" dirty="0">
                        <a:solidFill>
                          <a:schemeClr val="bg1"/>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452605429"/>
                  </a:ext>
                </a:extLst>
              </a:tr>
              <a:tr h="169633">
                <a:tc>
                  <a:txBody>
                    <a:bodyPr/>
                    <a:lstStyle/>
                    <a:p>
                      <a:pPr algn="ctr" fontAlgn="b"/>
                      <a:r>
                        <a:rPr lang="pt-BR" sz="1800" u="none" strike="noStrike" dirty="0">
                          <a:effectLst/>
                        </a:rPr>
                        <a:t>Atributo</a:t>
                      </a:r>
                      <a:endParaRPr lang="pt-BR" sz="1800" b="1" i="0" u="none" strike="noStrike" dirty="0">
                        <a:solidFill>
                          <a:srgbClr val="000000"/>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fontAlgn="b"/>
                      <a:r>
                        <a:rPr lang="pt-BR" sz="1800" u="none" strike="noStrike" dirty="0">
                          <a:effectLst/>
                        </a:rPr>
                        <a:t>Domínio(Tamanho)</a:t>
                      </a:r>
                      <a:endParaRPr lang="pt-BR" sz="1800" b="1" i="0" u="none" strike="noStrike" dirty="0">
                        <a:solidFill>
                          <a:srgbClr val="000000"/>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fontAlgn="b"/>
                      <a:r>
                        <a:rPr lang="pt-BR" sz="1800" u="none" strike="noStrike" dirty="0">
                          <a:effectLst/>
                        </a:rPr>
                        <a:t>Descrição</a:t>
                      </a:r>
                      <a:endParaRPr lang="pt-BR" sz="1800" b="1" i="0" u="none" strike="noStrike" dirty="0">
                        <a:solidFill>
                          <a:srgbClr val="000000"/>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2738847759"/>
                  </a:ext>
                </a:extLst>
              </a:tr>
              <a:tr h="161555">
                <a:tc>
                  <a:txBody>
                    <a:bodyPr/>
                    <a:lstStyle/>
                    <a:p>
                      <a:pPr algn="l" fontAlgn="b"/>
                      <a:r>
                        <a:rPr lang="pt-BR" sz="1400" u="none" strike="noStrike" dirty="0" smtClean="0">
                          <a:effectLst/>
                        </a:rPr>
                        <a:t>USU_ID</a:t>
                      </a:r>
                      <a:endParaRPr lang="pt-BR" sz="1400" b="0" i="0" u="none" strike="noStrike" dirty="0">
                        <a:solidFill>
                          <a:srgbClr val="000000"/>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pt-BR" sz="1400" u="none" strike="noStrike" dirty="0" smtClean="0">
                          <a:effectLst/>
                        </a:rPr>
                        <a:t>INTEGER AUTO_INCREMENT</a:t>
                      </a:r>
                      <a:endParaRPr lang="pt-BR" sz="1400" b="0" i="0" u="none" strike="noStrike" dirty="0">
                        <a:solidFill>
                          <a:srgbClr val="000000"/>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pt-BR" sz="1600" u="none" strike="noStrike" dirty="0" smtClean="0">
                          <a:effectLst/>
                        </a:rPr>
                        <a:t>Código do Usuário. Chave primária da Tabela.</a:t>
                      </a:r>
                      <a:endParaRPr lang="pt-BR" sz="1600" b="0" i="0" u="none" strike="noStrike" dirty="0">
                        <a:solidFill>
                          <a:srgbClr val="000000"/>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10660667"/>
                  </a:ext>
                </a:extLst>
              </a:tr>
              <a:tr h="161555">
                <a:tc>
                  <a:txBody>
                    <a:bodyPr/>
                    <a:lstStyle/>
                    <a:p>
                      <a:pPr algn="l" fontAlgn="b"/>
                      <a:r>
                        <a:rPr lang="pt-BR" sz="1400" u="none" strike="noStrike" dirty="0" smtClean="0">
                          <a:effectLst/>
                        </a:rPr>
                        <a:t>USU_NOME</a:t>
                      </a:r>
                      <a:endParaRPr lang="pt-BR" sz="1400" b="0" i="0" u="none" strike="noStrike" dirty="0">
                        <a:solidFill>
                          <a:srgbClr val="000000"/>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pt-BR" sz="1400" u="none" strike="noStrike" dirty="0" smtClean="0">
                          <a:effectLst/>
                        </a:rPr>
                        <a:t>VARCHAR(100) NOT NULL</a:t>
                      </a:r>
                      <a:endParaRPr lang="pt-BR" sz="1400" b="0" i="0" u="none" strike="noStrike" dirty="0">
                        <a:solidFill>
                          <a:srgbClr val="000000"/>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pt-BR" sz="1600" u="none" strike="noStrike" dirty="0" smtClean="0">
                          <a:effectLst/>
                        </a:rPr>
                        <a:t>Nome completo do usuário.</a:t>
                      </a:r>
                      <a:endParaRPr lang="pt-BR" sz="1600" b="0" i="0" u="none" strike="noStrike" dirty="0">
                        <a:solidFill>
                          <a:srgbClr val="000000"/>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6103494"/>
                  </a:ext>
                </a:extLst>
              </a:tr>
              <a:tr h="161555">
                <a:tc>
                  <a:txBody>
                    <a:bodyPr/>
                    <a:lstStyle/>
                    <a:p>
                      <a:pPr algn="l" fontAlgn="b"/>
                      <a:r>
                        <a:rPr lang="pt-BR" sz="1400" u="none" strike="noStrike" dirty="0" smtClean="0">
                          <a:effectLst/>
                        </a:rPr>
                        <a:t>USU_DATA_NASCIMENTO</a:t>
                      </a:r>
                      <a:endParaRPr lang="pt-BR" sz="1400" b="0" i="0" u="none" strike="noStrike" dirty="0">
                        <a:solidFill>
                          <a:srgbClr val="000000"/>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pt-BR" sz="1400" u="none" strike="noStrike" dirty="0" smtClean="0">
                          <a:effectLst/>
                        </a:rPr>
                        <a:t>DATE NOT NULL</a:t>
                      </a:r>
                      <a:endParaRPr lang="pt-BR" sz="1400" b="0" i="0" u="none" strike="noStrike" dirty="0">
                        <a:solidFill>
                          <a:srgbClr val="000000"/>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pt-BR" sz="1600" b="0" i="0" u="none" strike="noStrike" dirty="0" smtClean="0">
                          <a:solidFill>
                            <a:srgbClr val="000000"/>
                          </a:solidFill>
                          <a:effectLst/>
                          <a:latin typeface="Calibri" panose="020F0502020204030204" pitchFamily="34" charset="0"/>
                        </a:rPr>
                        <a:t>Data de nascimento do usuário.</a:t>
                      </a:r>
                      <a:endParaRPr lang="pt-BR" sz="1600" b="0" i="0" u="none" strike="noStrike" dirty="0">
                        <a:solidFill>
                          <a:srgbClr val="000000"/>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61109716"/>
                  </a:ext>
                </a:extLst>
              </a:tr>
              <a:tr h="161555">
                <a:tc>
                  <a:txBody>
                    <a:bodyPr/>
                    <a:lstStyle/>
                    <a:p>
                      <a:pPr algn="l" fontAlgn="b"/>
                      <a:r>
                        <a:rPr lang="pt-BR" sz="1400" u="none" strike="noStrike" dirty="0" smtClean="0">
                          <a:effectLst/>
                        </a:rPr>
                        <a:t>USU_EMAIL</a:t>
                      </a:r>
                      <a:endParaRPr lang="pt-BR" sz="1400" b="0" i="0" u="none" strike="noStrike" dirty="0">
                        <a:solidFill>
                          <a:srgbClr val="000000"/>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pt-BR" sz="1400" u="none" strike="noStrike" dirty="0" smtClean="0">
                          <a:effectLst/>
                        </a:rPr>
                        <a:t>VARCHAR(100) NOT NULL</a:t>
                      </a:r>
                      <a:endParaRPr lang="pt-BR" sz="1400" b="0" i="0" u="none" strike="noStrike" dirty="0">
                        <a:solidFill>
                          <a:srgbClr val="000000"/>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pt-BR" sz="1600" u="none" strike="noStrike" dirty="0" smtClean="0">
                          <a:effectLst/>
                        </a:rPr>
                        <a:t>Email do usuário.</a:t>
                      </a:r>
                      <a:endParaRPr lang="pt-BR" sz="1600" b="0" i="0" u="none" strike="noStrike" dirty="0">
                        <a:solidFill>
                          <a:srgbClr val="000000"/>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4456765"/>
                  </a:ext>
                </a:extLst>
              </a:tr>
              <a:tr h="169633">
                <a:tc>
                  <a:txBody>
                    <a:bodyPr/>
                    <a:lstStyle/>
                    <a:p>
                      <a:pPr algn="l" fontAlgn="b"/>
                      <a:r>
                        <a:rPr lang="pt-BR" sz="1400" u="none" strike="noStrike" dirty="0" smtClean="0">
                          <a:effectLst/>
                        </a:rPr>
                        <a:t>USU_SENHA</a:t>
                      </a:r>
                      <a:endParaRPr lang="pt-BR" sz="1400" b="0" i="0" u="none" strike="noStrike" dirty="0">
                        <a:solidFill>
                          <a:srgbClr val="000000"/>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pt-BR" sz="1400" u="none" strike="noStrike" dirty="0" smtClean="0">
                          <a:effectLst/>
                        </a:rPr>
                        <a:t>VARCHAR(40) NOT NULL</a:t>
                      </a:r>
                      <a:endParaRPr lang="pt-BR" sz="1400" b="0" i="0" u="none" strike="noStrike" dirty="0">
                        <a:solidFill>
                          <a:srgbClr val="000000"/>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pt-BR" sz="1600" u="none" strike="noStrike" dirty="0" smtClean="0">
                          <a:effectLst/>
                        </a:rPr>
                        <a:t>Senha cadastrada pelo usuário.</a:t>
                      </a:r>
                      <a:endParaRPr lang="pt-BR" sz="1600" b="0" i="0" u="none" strike="noStrike" dirty="0">
                        <a:solidFill>
                          <a:srgbClr val="000000"/>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05457037"/>
                  </a:ext>
                </a:extLst>
              </a:tr>
              <a:tr h="169633">
                <a:tc>
                  <a:txBody>
                    <a:bodyPr/>
                    <a:lstStyle/>
                    <a:p>
                      <a:pPr algn="l" fontAlgn="b"/>
                      <a:r>
                        <a:rPr lang="pt-BR" sz="1400" b="0" i="0" u="none" strike="noStrike" dirty="0" smtClean="0">
                          <a:solidFill>
                            <a:srgbClr val="000000"/>
                          </a:solidFill>
                          <a:effectLst/>
                          <a:latin typeface="Calibri" panose="020F0502020204030204" pitchFamily="34" charset="0"/>
                        </a:rPr>
                        <a:t>USU_NUMERO_RESIDENCIA</a:t>
                      </a:r>
                      <a:endParaRPr lang="pt-BR" sz="1400" b="0" i="0" u="none" strike="noStrike" dirty="0">
                        <a:solidFill>
                          <a:srgbClr val="000000"/>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pt-BR" sz="1400" b="0" i="0" u="none" strike="noStrike" dirty="0" smtClean="0">
                          <a:solidFill>
                            <a:srgbClr val="000000"/>
                          </a:solidFill>
                          <a:effectLst/>
                          <a:latin typeface="Calibri" panose="020F0502020204030204" pitchFamily="34" charset="0"/>
                        </a:rPr>
                        <a:t>VARCHAR(6) NOT NULL</a:t>
                      </a:r>
                      <a:endParaRPr lang="pt-BR" sz="1400" b="0" i="0" u="none" strike="noStrike" dirty="0">
                        <a:solidFill>
                          <a:srgbClr val="000000"/>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pt-BR" sz="1600" b="0" i="0" u="none" strike="noStrike" dirty="0" smtClean="0">
                          <a:solidFill>
                            <a:srgbClr val="000000"/>
                          </a:solidFill>
                          <a:effectLst/>
                          <a:latin typeface="Calibri" panose="020F0502020204030204" pitchFamily="34" charset="0"/>
                        </a:rPr>
                        <a:t>Numero da residência do usuário.</a:t>
                      </a:r>
                      <a:endParaRPr lang="pt-BR" sz="1600" b="0" i="0" u="none" strike="noStrike" dirty="0">
                        <a:solidFill>
                          <a:srgbClr val="000000"/>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5375709"/>
                  </a:ext>
                </a:extLst>
              </a:tr>
            </a:tbl>
          </a:graphicData>
        </a:graphic>
      </p:graphicFrame>
    </p:spTree>
    <p:extLst>
      <p:ext uri="{BB962C8B-B14F-4D97-AF65-F5344CB8AC3E}">
        <p14:creationId xmlns:p14="http://schemas.microsoft.com/office/powerpoint/2010/main" val="2692923294"/>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Modelo Físico</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
        <p:nvSpPr>
          <p:cNvPr id="3" name="Espaço Reservado para Conteúdo 2"/>
          <p:cNvSpPr>
            <a:spLocks noGrp="1"/>
          </p:cNvSpPr>
          <p:nvPr>
            <p:ph idx="1"/>
          </p:nvPr>
        </p:nvSpPr>
        <p:spPr>
          <a:xfrm>
            <a:off x="131727" y="1717825"/>
            <a:ext cx="5028102" cy="4855253"/>
          </a:xfrm>
        </p:spPr>
        <p:txBody>
          <a:bodyPr>
            <a:normAutofit lnSpcReduction="10000"/>
          </a:bodyPr>
          <a:lstStyle/>
          <a:p>
            <a:pPr marL="0" indent="0">
              <a:lnSpc>
                <a:spcPct val="100000"/>
              </a:lnSpc>
              <a:spcBef>
                <a:spcPts val="0"/>
              </a:spcBef>
              <a:spcAft>
                <a:spcPts val="0"/>
              </a:spcAft>
              <a:buNone/>
            </a:pPr>
            <a:endParaRPr lang="en-US" sz="800" dirty="0"/>
          </a:p>
          <a:p>
            <a:pPr marL="0" indent="0">
              <a:lnSpc>
                <a:spcPct val="100000"/>
              </a:lnSpc>
              <a:spcBef>
                <a:spcPts val="0"/>
              </a:spcBef>
              <a:spcAft>
                <a:spcPts val="0"/>
              </a:spcAft>
              <a:buNone/>
            </a:pPr>
            <a:r>
              <a:rPr lang="pt-BR" sz="1200" dirty="0" smtClean="0"/>
              <a:t>CREATE </a:t>
            </a:r>
            <a:r>
              <a:rPr lang="pt-BR" sz="1200" dirty="0"/>
              <a:t>TABLE MEDICOES (</a:t>
            </a:r>
          </a:p>
          <a:p>
            <a:pPr marL="0" indent="0">
              <a:lnSpc>
                <a:spcPct val="100000"/>
              </a:lnSpc>
              <a:spcBef>
                <a:spcPts val="0"/>
              </a:spcBef>
              <a:spcAft>
                <a:spcPts val="0"/>
              </a:spcAft>
              <a:buNone/>
            </a:pPr>
            <a:r>
              <a:rPr lang="pt-BR" sz="1200" dirty="0"/>
              <a:t>MED_ID INTEGER AUTO_INCREMENT PRIMARY KEY,</a:t>
            </a:r>
          </a:p>
          <a:p>
            <a:pPr marL="0" indent="0">
              <a:lnSpc>
                <a:spcPct val="100000"/>
              </a:lnSpc>
              <a:spcBef>
                <a:spcPts val="0"/>
              </a:spcBef>
              <a:spcAft>
                <a:spcPts val="0"/>
              </a:spcAft>
              <a:buNone/>
            </a:pPr>
            <a:r>
              <a:rPr lang="pt-BR" sz="1200" dirty="0"/>
              <a:t>MED_DADO VARCHAR(10) NOT NULL,</a:t>
            </a:r>
          </a:p>
          <a:p>
            <a:pPr marL="0" indent="0">
              <a:lnSpc>
                <a:spcPct val="100000"/>
              </a:lnSpc>
              <a:spcBef>
                <a:spcPts val="0"/>
              </a:spcBef>
              <a:spcAft>
                <a:spcPts val="0"/>
              </a:spcAft>
              <a:buNone/>
            </a:pPr>
            <a:r>
              <a:rPr lang="pt-BR" sz="1200" dirty="0"/>
              <a:t>MED_DATA_HORA_MEDICAO DATETIME NOT NULL,</a:t>
            </a:r>
          </a:p>
          <a:p>
            <a:pPr marL="0" indent="0">
              <a:lnSpc>
                <a:spcPct val="100000"/>
              </a:lnSpc>
              <a:spcBef>
                <a:spcPts val="0"/>
              </a:spcBef>
              <a:spcAft>
                <a:spcPts val="0"/>
              </a:spcAft>
              <a:buNone/>
            </a:pPr>
            <a:r>
              <a:rPr lang="pt-BR" sz="1200" dirty="0"/>
              <a:t>API_ID INTEGER,</a:t>
            </a:r>
          </a:p>
          <a:p>
            <a:pPr marL="0" indent="0">
              <a:lnSpc>
                <a:spcPct val="100000"/>
              </a:lnSpc>
              <a:spcBef>
                <a:spcPts val="0"/>
              </a:spcBef>
              <a:spcAft>
                <a:spcPts val="0"/>
              </a:spcAft>
              <a:buNone/>
            </a:pPr>
            <a:r>
              <a:rPr lang="pt-BR" sz="1200" dirty="0"/>
              <a:t>SEN_ID INTEGER NOT NULL</a:t>
            </a:r>
          </a:p>
          <a:p>
            <a:pPr marL="0" indent="0">
              <a:lnSpc>
                <a:spcPct val="100000"/>
              </a:lnSpc>
              <a:spcBef>
                <a:spcPts val="0"/>
              </a:spcBef>
              <a:spcAft>
                <a:spcPts val="0"/>
              </a:spcAft>
              <a:buNone/>
            </a:pPr>
            <a:r>
              <a:rPr lang="pt-BR" sz="1200" dirty="0" smtClean="0"/>
              <a:t>);</a:t>
            </a:r>
          </a:p>
          <a:p>
            <a:pPr marL="0" indent="0">
              <a:lnSpc>
                <a:spcPct val="100000"/>
              </a:lnSpc>
              <a:spcBef>
                <a:spcPts val="0"/>
              </a:spcBef>
              <a:spcAft>
                <a:spcPts val="0"/>
              </a:spcAft>
              <a:buNone/>
            </a:pPr>
            <a:endParaRPr lang="pt-BR" sz="1200" dirty="0"/>
          </a:p>
          <a:p>
            <a:pPr marL="0" indent="0">
              <a:lnSpc>
                <a:spcPct val="100000"/>
              </a:lnSpc>
              <a:spcBef>
                <a:spcPts val="0"/>
              </a:spcBef>
              <a:spcAft>
                <a:spcPts val="0"/>
              </a:spcAft>
              <a:buNone/>
            </a:pPr>
            <a:r>
              <a:rPr lang="en-US" sz="1200" dirty="0"/>
              <a:t>CREATE TABLE USUARIOS (</a:t>
            </a:r>
          </a:p>
          <a:p>
            <a:pPr marL="0" indent="0">
              <a:lnSpc>
                <a:spcPct val="100000"/>
              </a:lnSpc>
              <a:spcBef>
                <a:spcPts val="0"/>
              </a:spcBef>
              <a:spcAft>
                <a:spcPts val="0"/>
              </a:spcAft>
              <a:buNone/>
            </a:pPr>
            <a:r>
              <a:rPr lang="en-US" sz="1200" dirty="0"/>
              <a:t>USU_ID INTEGER AUTO_INCREMENT PRIMARY KEY,</a:t>
            </a:r>
          </a:p>
          <a:p>
            <a:pPr marL="0" indent="0">
              <a:lnSpc>
                <a:spcPct val="100000"/>
              </a:lnSpc>
              <a:spcBef>
                <a:spcPts val="0"/>
              </a:spcBef>
              <a:spcAft>
                <a:spcPts val="0"/>
              </a:spcAft>
              <a:buNone/>
            </a:pPr>
            <a:r>
              <a:rPr lang="en-US" sz="1200" dirty="0"/>
              <a:t>USU_NOME VARCHAR(100) NOT NULL,</a:t>
            </a:r>
          </a:p>
          <a:p>
            <a:pPr marL="0" indent="0">
              <a:lnSpc>
                <a:spcPct val="100000"/>
              </a:lnSpc>
              <a:spcBef>
                <a:spcPts val="0"/>
              </a:spcBef>
              <a:spcAft>
                <a:spcPts val="0"/>
              </a:spcAft>
              <a:buNone/>
            </a:pPr>
            <a:r>
              <a:rPr lang="en-US" sz="1200" dirty="0"/>
              <a:t>USU_DATA_NASCIMENTO DATE NOT NULL,</a:t>
            </a:r>
          </a:p>
          <a:p>
            <a:pPr marL="0" indent="0">
              <a:lnSpc>
                <a:spcPct val="100000"/>
              </a:lnSpc>
              <a:spcBef>
                <a:spcPts val="0"/>
              </a:spcBef>
              <a:spcAft>
                <a:spcPts val="0"/>
              </a:spcAft>
              <a:buNone/>
            </a:pPr>
            <a:r>
              <a:rPr lang="en-US" sz="1200" dirty="0"/>
              <a:t>USU_EMAIL VARCHAR(100) NOT NULL,</a:t>
            </a:r>
          </a:p>
          <a:p>
            <a:pPr marL="0" indent="0">
              <a:lnSpc>
                <a:spcPct val="100000"/>
              </a:lnSpc>
              <a:spcBef>
                <a:spcPts val="0"/>
              </a:spcBef>
              <a:spcAft>
                <a:spcPts val="0"/>
              </a:spcAft>
              <a:buNone/>
            </a:pPr>
            <a:r>
              <a:rPr lang="en-US" sz="1200" dirty="0"/>
              <a:t>USU_SENHA VARCHAR(40) NOT NULL,</a:t>
            </a:r>
          </a:p>
          <a:p>
            <a:pPr marL="0" indent="0">
              <a:lnSpc>
                <a:spcPct val="100000"/>
              </a:lnSpc>
              <a:spcBef>
                <a:spcPts val="0"/>
              </a:spcBef>
              <a:spcAft>
                <a:spcPts val="0"/>
              </a:spcAft>
              <a:buNone/>
            </a:pPr>
            <a:r>
              <a:rPr lang="en-US" sz="1200" dirty="0"/>
              <a:t>USU_DATA_ATIVACAO DATE NOT NULL,</a:t>
            </a:r>
          </a:p>
          <a:p>
            <a:pPr marL="0" indent="0">
              <a:lnSpc>
                <a:spcPct val="100000"/>
              </a:lnSpc>
              <a:spcBef>
                <a:spcPts val="0"/>
              </a:spcBef>
              <a:spcAft>
                <a:spcPts val="0"/>
              </a:spcAft>
              <a:buNone/>
            </a:pPr>
            <a:r>
              <a:rPr lang="en-US" sz="1200" dirty="0"/>
              <a:t>USU_CODIGO_ATIVACAO INTEGER NOT NULL,</a:t>
            </a:r>
          </a:p>
          <a:p>
            <a:pPr marL="0" indent="0">
              <a:lnSpc>
                <a:spcPct val="100000"/>
              </a:lnSpc>
              <a:spcBef>
                <a:spcPts val="0"/>
              </a:spcBef>
              <a:spcAft>
                <a:spcPts val="0"/>
              </a:spcAft>
              <a:buNone/>
            </a:pPr>
            <a:r>
              <a:rPr lang="en-US" sz="1200" dirty="0"/>
              <a:t>USU_RUA VARCHAR(100) NOT NULL,</a:t>
            </a:r>
          </a:p>
          <a:p>
            <a:pPr marL="0" indent="0">
              <a:lnSpc>
                <a:spcPct val="100000"/>
              </a:lnSpc>
              <a:spcBef>
                <a:spcPts val="0"/>
              </a:spcBef>
              <a:spcAft>
                <a:spcPts val="0"/>
              </a:spcAft>
              <a:buNone/>
            </a:pPr>
            <a:r>
              <a:rPr lang="en-US" sz="1200" dirty="0"/>
              <a:t>USU_DATA_RECUPERACAO_SENHA DATE,</a:t>
            </a:r>
          </a:p>
          <a:p>
            <a:pPr marL="0" indent="0">
              <a:lnSpc>
                <a:spcPct val="100000"/>
              </a:lnSpc>
              <a:spcBef>
                <a:spcPts val="0"/>
              </a:spcBef>
              <a:spcAft>
                <a:spcPts val="0"/>
              </a:spcAft>
              <a:buNone/>
            </a:pPr>
            <a:r>
              <a:rPr lang="en-US" sz="1200" dirty="0"/>
              <a:t>USU_PODERES_ADMINISTRATIVOS BOOLEAN,</a:t>
            </a:r>
          </a:p>
          <a:p>
            <a:pPr marL="0" indent="0">
              <a:lnSpc>
                <a:spcPct val="100000"/>
              </a:lnSpc>
              <a:spcBef>
                <a:spcPts val="0"/>
              </a:spcBef>
              <a:spcAft>
                <a:spcPts val="0"/>
              </a:spcAft>
              <a:buNone/>
            </a:pPr>
            <a:r>
              <a:rPr lang="en-US" sz="1200" dirty="0"/>
              <a:t>USU_STATUS_ATIVACAO BOOLEAN NOT NULL,</a:t>
            </a:r>
          </a:p>
          <a:p>
            <a:pPr marL="0" indent="0">
              <a:lnSpc>
                <a:spcPct val="100000"/>
              </a:lnSpc>
              <a:spcBef>
                <a:spcPts val="0"/>
              </a:spcBef>
              <a:spcAft>
                <a:spcPts val="0"/>
              </a:spcAft>
              <a:buNone/>
            </a:pPr>
            <a:r>
              <a:rPr lang="en-US" sz="1200" dirty="0"/>
              <a:t>USU_NUMERO_RESIDENCIA VARCHAR(10) NOT NULL,</a:t>
            </a:r>
          </a:p>
          <a:p>
            <a:pPr marL="0" indent="0">
              <a:lnSpc>
                <a:spcPct val="100000"/>
              </a:lnSpc>
              <a:spcBef>
                <a:spcPts val="0"/>
              </a:spcBef>
              <a:spcAft>
                <a:spcPts val="0"/>
              </a:spcAft>
              <a:buNone/>
            </a:pPr>
            <a:r>
              <a:rPr lang="en-US" sz="1200" dirty="0"/>
              <a:t>USU_CEP INTEGER NOT NULL,</a:t>
            </a:r>
          </a:p>
          <a:p>
            <a:pPr marL="0" indent="0">
              <a:lnSpc>
                <a:spcPct val="100000"/>
              </a:lnSpc>
              <a:spcBef>
                <a:spcPts val="0"/>
              </a:spcBef>
              <a:spcAft>
                <a:spcPts val="0"/>
              </a:spcAft>
              <a:buNone/>
            </a:pPr>
            <a:r>
              <a:rPr lang="en-US" sz="1200" dirty="0"/>
              <a:t>USU_COMPLEMENTO VARCHAR(100),</a:t>
            </a:r>
          </a:p>
          <a:p>
            <a:pPr marL="0" indent="0">
              <a:lnSpc>
                <a:spcPct val="100000"/>
              </a:lnSpc>
              <a:spcBef>
                <a:spcPts val="0"/>
              </a:spcBef>
              <a:spcAft>
                <a:spcPts val="0"/>
              </a:spcAft>
              <a:buNone/>
            </a:pPr>
            <a:r>
              <a:rPr lang="en-US" sz="1200" dirty="0"/>
              <a:t>NIV_ID INTEGER,FOREIGN KEY(NIV_ID) REFERENCES NIVEIS_DE_ACESSOS (NIV_ID)</a:t>
            </a:r>
          </a:p>
          <a:p>
            <a:pPr marL="0" indent="0">
              <a:lnSpc>
                <a:spcPct val="100000"/>
              </a:lnSpc>
              <a:spcBef>
                <a:spcPts val="0"/>
              </a:spcBef>
              <a:spcAft>
                <a:spcPts val="0"/>
              </a:spcAft>
              <a:buNone/>
            </a:pPr>
            <a:r>
              <a:rPr lang="en-US" sz="1200" dirty="0" smtClean="0"/>
              <a:t>);</a:t>
            </a:r>
          </a:p>
        </p:txBody>
      </p:sp>
      <p:sp>
        <p:nvSpPr>
          <p:cNvPr id="7" name="Espaço Reservado para Conteúdo 2"/>
          <p:cNvSpPr txBox="1">
            <a:spLocks/>
          </p:cNvSpPr>
          <p:nvPr/>
        </p:nvSpPr>
        <p:spPr>
          <a:xfrm>
            <a:off x="5159829" y="1691322"/>
            <a:ext cx="5794683" cy="4855253"/>
          </a:xfrm>
          <a:prstGeom prst="rect">
            <a:avLst/>
          </a:prstGeom>
        </p:spPr>
        <p:txBody>
          <a:bodyPr vert="horz" lIns="91440" tIns="45720" rIns="91440" bIns="45720" rtlCol="0">
            <a:no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nSpc>
                <a:spcPct val="100000"/>
              </a:lnSpc>
              <a:spcBef>
                <a:spcPts val="0"/>
              </a:spcBef>
              <a:spcAft>
                <a:spcPts val="0"/>
              </a:spcAft>
              <a:buNone/>
            </a:pPr>
            <a:r>
              <a:rPr lang="en-US" sz="1200" dirty="0" smtClean="0"/>
              <a:t>CREATE </a:t>
            </a:r>
            <a:r>
              <a:rPr lang="en-US" sz="1200" dirty="0"/>
              <a:t>TABLE PCDS (</a:t>
            </a:r>
          </a:p>
          <a:p>
            <a:pPr marL="0" indent="0">
              <a:lnSpc>
                <a:spcPct val="100000"/>
              </a:lnSpc>
              <a:spcBef>
                <a:spcPts val="0"/>
              </a:spcBef>
              <a:spcAft>
                <a:spcPts val="0"/>
              </a:spcAft>
              <a:buNone/>
            </a:pPr>
            <a:r>
              <a:rPr lang="en-US" sz="1200" dirty="0"/>
              <a:t>PCD_CIDADE VARCHAR(50),</a:t>
            </a:r>
          </a:p>
          <a:p>
            <a:pPr marL="0" indent="0">
              <a:lnSpc>
                <a:spcPct val="100000"/>
              </a:lnSpc>
              <a:spcBef>
                <a:spcPts val="0"/>
              </a:spcBef>
              <a:spcAft>
                <a:spcPts val="0"/>
              </a:spcAft>
              <a:buNone/>
            </a:pPr>
            <a:r>
              <a:rPr lang="en-US" sz="1200" dirty="0"/>
              <a:t>PCD_LATITUDE VARCHAR(100),</a:t>
            </a:r>
          </a:p>
          <a:p>
            <a:pPr marL="0" indent="0">
              <a:lnSpc>
                <a:spcPct val="100000"/>
              </a:lnSpc>
              <a:spcBef>
                <a:spcPts val="0"/>
              </a:spcBef>
              <a:spcAft>
                <a:spcPts val="0"/>
              </a:spcAft>
              <a:buNone/>
            </a:pPr>
            <a:r>
              <a:rPr lang="en-US" sz="1200" dirty="0"/>
              <a:t>PCD_STATUS_FUNCIONAMENTO BOOLEAN NOT NULL,</a:t>
            </a:r>
          </a:p>
          <a:p>
            <a:pPr marL="0" indent="0">
              <a:lnSpc>
                <a:spcPct val="100000"/>
              </a:lnSpc>
              <a:spcBef>
                <a:spcPts val="0"/>
              </a:spcBef>
              <a:spcAft>
                <a:spcPts val="0"/>
              </a:spcAft>
              <a:buNone/>
            </a:pPr>
            <a:r>
              <a:rPr lang="en-US" sz="1200" dirty="0"/>
              <a:t>PCD_DESCRICAO VARCHAR(1000),</a:t>
            </a:r>
          </a:p>
          <a:p>
            <a:pPr marL="0" indent="0">
              <a:lnSpc>
                <a:spcPct val="100000"/>
              </a:lnSpc>
              <a:spcBef>
                <a:spcPts val="0"/>
              </a:spcBef>
              <a:spcAft>
                <a:spcPts val="0"/>
              </a:spcAft>
              <a:buNone/>
            </a:pPr>
            <a:r>
              <a:rPr lang="en-US" sz="1200" dirty="0"/>
              <a:t>PCD_LONGITUDE VARCHAR(100),</a:t>
            </a:r>
          </a:p>
          <a:p>
            <a:pPr marL="0" indent="0">
              <a:lnSpc>
                <a:spcPct val="100000"/>
              </a:lnSpc>
              <a:spcBef>
                <a:spcPts val="0"/>
              </a:spcBef>
              <a:spcAft>
                <a:spcPts val="0"/>
              </a:spcAft>
              <a:buNone/>
            </a:pPr>
            <a:r>
              <a:rPr lang="en-US" sz="1200" dirty="0"/>
              <a:t>PCD_ID INTEGER AUTO_INCREMENT PRIMARY KEY,</a:t>
            </a:r>
          </a:p>
          <a:p>
            <a:pPr marL="0" indent="0">
              <a:lnSpc>
                <a:spcPct val="100000"/>
              </a:lnSpc>
              <a:spcBef>
                <a:spcPts val="0"/>
              </a:spcBef>
              <a:spcAft>
                <a:spcPts val="0"/>
              </a:spcAft>
              <a:buNone/>
            </a:pPr>
            <a:r>
              <a:rPr lang="en-US" sz="1200" dirty="0"/>
              <a:t>PCD_ESTADO VARCHAR(2) NOT NULL</a:t>
            </a:r>
          </a:p>
          <a:p>
            <a:pPr marL="0" indent="0">
              <a:lnSpc>
                <a:spcPct val="100000"/>
              </a:lnSpc>
              <a:spcBef>
                <a:spcPts val="0"/>
              </a:spcBef>
              <a:spcAft>
                <a:spcPts val="0"/>
              </a:spcAft>
              <a:buNone/>
            </a:pPr>
            <a:r>
              <a:rPr lang="en-US" sz="1200" dirty="0"/>
              <a:t>);</a:t>
            </a:r>
            <a:endParaRPr lang="pt-BR" sz="1200" dirty="0"/>
          </a:p>
          <a:p>
            <a:pPr marL="0" indent="0">
              <a:lnSpc>
                <a:spcPct val="100000"/>
              </a:lnSpc>
              <a:spcBef>
                <a:spcPts val="0"/>
              </a:spcBef>
              <a:spcAft>
                <a:spcPts val="0"/>
              </a:spcAft>
              <a:buNone/>
            </a:pPr>
            <a:endParaRPr lang="pt-BR" sz="1200" dirty="0" smtClean="0"/>
          </a:p>
          <a:p>
            <a:pPr marL="0" indent="0">
              <a:lnSpc>
                <a:spcPct val="100000"/>
              </a:lnSpc>
              <a:spcBef>
                <a:spcPts val="0"/>
              </a:spcBef>
              <a:spcAft>
                <a:spcPts val="0"/>
              </a:spcAft>
              <a:buNone/>
            </a:pPr>
            <a:r>
              <a:rPr lang="pt-BR" sz="1200" dirty="0" smtClean="0"/>
              <a:t>CREATE </a:t>
            </a:r>
            <a:r>
              <a:rPr lang="pt-BR" sz="1200" dirty="0"/>
              <a:t>TABLE TIPOS_SENSORES </a:t>
            </a:r>
            <a:r>
              <a:rPr lang="pt-BR" sz="1200" dirty="0" smtClean="0"/>
              <a:t>(</a:t>
            </a:r>
          </a:p>
          <a:p>
            <a:pPr marL="0" indent="0">
              <a:lnSpc>
                <a:spcPct val="100000"/>
              </a:lnSpc>
              <a:spcBef>
                <a:spcPts val="0"/>
              </a:spcBef>
              <a:spcAft>
                <a:spcPts val="0"/>
              </a:spcAft>
              <a:buNone/>
            </a:pPr>
            <a:r>
              <a:rPr lang="pt-BR" sz="1200" dirty="0" smtClean="0"/>
              <a:t>TSE_UNIDADE_MEDIDA </a:t>
            </a:r>
            <a:r>
              <a:rPr lang="pt-BR" sz="1200" dirty="0"/>
              <a:t>VARCHAR(50) NOT NULL</a:t>
            </a:r>
            <a:r>
              <a:rPr lang="pt-BR" sz="1200" dirty="0" smtClean="0"/>
              <a:t>,</a:t>
            </a:r>
          </a:p>
          <a:p>
            <a:pPr marL="0" indent="0">
              <a:lnSpc>
                <a:spcPct val="100000"/>
              </a:lnSpc>
              <a:spcBef>
                <a:spcPts val="0"/>
              </a:spcBef>
              <a:spcAft>
                <a:spcPts val="0"/>
              </a:spcAft>
              <a:buNone/>
            </a:pPr>
            <a:r>
              <a:rPr lang="pt-BR" sz="1200" dirty="0" smtClean="0"/>
              <a:t>TSE_ID </a:t>
            </a:r>
            <a:r>
              <a:rPr lang="pt-BR" sz="1200" dirty="0"/>
              <a:t>INTEGER AUTO_INCREMENT PRIMARY KEY</a:t>
            </a:r>
            <a:r>
              <a:rPr lang="pt-BR" sz="1200" dirty="0" smtClean="0"/>
              <a:t>,</a:t>
            </a:r>
          </a:p>
          <a:p>
            <a:pPr marL="0" indent="0">
              <a:lnSpc>
                <a:spcPct val="100000"/>
              </a:lnSpc>
              <a:spcBef>
                <a:spcPts val="0"/>
              </a:spcBef>
              <a:spcAft>
                <a:spcPts val="0"/>
              </a:spcAft>
              <a:buNone/>
            </a:pPr>
            <a:r>
              <a:rPr lang="pt-BR" sz="1200" dirty="0" smtClean="0"/>
              <a:t>TSE_TIPO_SENSOR </a:t>
            </a:r>
            <a:r>
              <a:rPr lang="pt-BR" sz="1200" dirty="0"/>
              <a:t>VARCHAR(100) NOT NULL</a:t>
            </a:r>
            <a:r>
              <a:rPr lang="pt-BR" sz="1200" dirty="0" smtClean="0"/>
              <a:t>,</a:t>
            </a:r>
          </a:p>
          <a:p>
            <a:pPr marL="0" indent="0">
              <a:lnSpc>
                <a:spcPct val="100000"/>
              </a:lnSpc>
              <a:spcBef>
                <a:spcPts val="0"/>
              </a:spcBef>
              <a:spcAft>
                <a:spcPts val="0"/>
              </a:spcAft>
              <a:buNone/>
            </a:pPr>
            <a:r>
              <a:rPr lang="pt-BR" sz="1200" dirty="0" smtClean="0"/>
              <a:t>TIM_ID </a:t>
            </a:r>
            <a:r>
              <a:rPr lang="pt-BR" sz="1200" dirty="0"/>
              <a:t>INTEGER,FOREIGN KEY(TIM_ID) REFERENCES TIPOS_MEDICOES (TIM_ID</a:t>
            </a:r>
            <a:r>
              <a:rPr lang="pt-BR" sz="1200" dirty="0" smtClean="0"/>
              <a:t>)</a:t>
            </a:r>
          </a:p>
          <a:p>
            <a:pPr marL="0" indent="0">
              <a:lnSpc>
                <a:spcPct val="100000"/>
              </a:lnSpc>
              <a:spcBef>
                <a:spcPts val="0"/>
              </a:spcBef>
              <a:spcAft>
                <a:spcPts val="0"/>
              </a:spcAft>
              <a:buNone/>
            </a:pPr>
            <a:r>
              <a:rPr lang="pt-BR" sz="1200" dirty="0" smtClean="0"/>
              <a:t>);</a:t>
            </a:r>
          </a:p>
          <a:p>
            <a:pPr marL="0" indent="0">
              <a:lnSpc>
                <a:spcPct val="100000"/>
              </a:lnSpc>
              <a:spcBef>
                <a:spcPts val="0"/>
              </a:spcBef>
              <a:spcAft>
                <a:spcPts val="0"/>
              </a:spcAft>
              <a:buNone/>
            </a:pPr>
            <a:endParaRPr lang="pt-BR" sz="1200" dirty="0"/>
          </a:p>
          <a:p>
            <a:pPr marL="0" indent="0">
              <a:lnSpc>
                <a:spcPct val="100000"/>
              </a:lnSpc>
              <a:spcBef>
                <a:spcPts val="0"/>
              </a:spcBef>
              <a:spcAft>
                <a:spcPts val="0"/>
              </a:spcAft>
              <a:buNone/>
            </a:pPr>
            <a:r>
              <a:rPr lang="pt-BR" sz="1200" dirty="0" smtClean="0"/>
              <a:t>CREATE </a:t>
            </a:r>
            <a:r>
              <a:rPr lang="pt-BR" sz="1200" dirty="0"/>
              <a:t>TABLE ALERTAS_CRITICOS </a:t>
            </a:r>
            <a:r>
              <a:rPr lang="pt-BR" sz="1200" dirty="0" smtClean="0"/>
              <a:t>(</a:t>
            </a:r>
          </a:p>
          <a:p>
            <a:pPr marL="0" indent="0">
              <a:lnSpc>
                <a:spcPct val="100000"/>
              </a:lnSpc>
              <a:spcBef>
                <a:spcPts val="0"/>
              </a:spcBef>
              <a:spcAft>
                <a:spcPts val="0"/>
              </a:spcAft>
              <a:buNone/>
            </a:pPr>
            <a:r>
              <a:rPr lang="pt-BR" sz="1200" dirty="0" smtClean="0"/>
              <a:t>ALC_DATA_HORA_ALERTA </a:t>
            </a:r>
            <a:r>
              <a:rPr lang="pt-BR" sz="1200" dirty="0"/>
              <a:t>DATETIME NOT NULL</a:t>
            </a:r>
            <a:r>
              <a:rPr lang="pt-BR" sz="1200" dirty="0" smtClean="0"/>
              <a:t>,</a:t>
            </a:r>
          </a:p>
          <a:p>
            <a:pPr marL="0" indent="0">
              <a:lnSpc>
                <a:spcPct val="100000"/>
              </a:lnSpc>
              <a:spcBef>
                <a:spcPts val="0"/>
              </a:spcBef>
              <a:spcAft>
                <a:spcPts val="0"/>
              </a:spcAft>
              <a:buNone/>
            </a:pPr>
            <a:r>
              <a:rPr lang="pt-BR" sz="1200" dirty="0" smtClean="0"/>
              <a:t>ALC_ID </a:t>
            </a:r>
            <a:r>
              <a:rPr lang="pt-BR" sz="1200" dirty="0"/>
              <a:t>INTEGER AUTO_INCREMENT PRIMARY KEY</a:t>
            </a:r>
            <a:r>
              <a:rPr lang="pt-BR" sz="1200" dirty="0" smtClean="0"/>
              <a:t>,</a:t>
            </a:r>
          </a:p>
          <a:p>
            <a:pPr marL="0" indent="0">
              <a:lnSpc>
                <a:spcPct val="100000"/>
              </a:lnSpc>
              <a:spcBef>
                <a:spcPts val="0"/>
              </a:spcBef>
              <a:spcAft>
                <a:spcPts val="0"/>
              </a:spcAft>
              <a:buNone/>
            </a:pPr>
            <a:r>
              <a:rPr lang="pt-BR" sz="1200" dirty="0" smtClean="0"/>
              <a:t>ALC_VALOR_MEDICAO </a:t>
            </a:r>
            <a:r>
              <a:rPr lang="pt-BR" sz="1200" dirty="0"/>
              <a:t>FLOAT NOT NULL</a:t>
            </a:r>
            <a:r>
              <a:rPr lang="pt-BR" sz="1200" dirty="0" smtClean="0"/>
              <a:t>,</a:t>
            </a:r>
          </a:p>
          <a:p>
            <a:pPr marL="0" indent="0">
              <a:lnSpc>
                <a:spcPct val="100000"/>
              </a:lnSpc>
              <a:spcBef>
                <a:spcPts val="0"/>
              </a:spcBef>
              <a:spcAft>
                <a:spcPts val="0"/>
              </a:spcAft>
              <a:buNone/>
            </a:pPr>
            <a:r>
              <a:rPr lang="pt-BR" sz="1200" dirty="0" smtClean="0"/>
              <a:t>SEN_ID </a:t>
            </a:r>
            <a:r>
              <a:rPr lang="pt-BR" sz="1200" dirty="0"/>
              <a:t>INTEGER NOT </a:t>
            </a:r>
            <a:r>
              <a:rPr lang="pt-BR" sz="1200" dirty="0" smtClean="0"/>
              <a:t>NULL</a:t>
            </a:r>
          </a:p>
          <a:p>
            <a:pPr marL="0" indent="0">
              <a:lnSpc>
                <a:spcPct val="100000"/>
              </a:lnSpc>
              <a:spcBef>
                <a:spcPts val="0"/>
              </a:spcBef>
              <a:spcAft>
                <a:spcPts val="0"/>
              </a:spcAft>
              <a:buNone/>
            </a:pPr>
            <a:r>
              <a:rPr lang="pt-BR" sz="1200" dirty="0" smtClean="0"/>
              <a:t>);</a:t>
            </a:r>
          </a:p>
          <a:p>
            <a:pPr marL="0" indent="0">
              <a:lnSpc>
                <a:spcPct val="100000"/>
              </a:lnSpc>
              <a:spcBef>
                <a:spcPts val="0"/>
              </a:spcBef>
              <a:spcAft>
                <a:spcPts val="0"/>
              </a:spcAft>
              <a:buNone/>
            </a:pPr>
            <a:endParaRPr lang="pt-BR" sz="1200" dirty="0"/>
          </a:p>
          <a:p>
            <a:pPr marL="0" indent="0">
              <a:lnSpc>
                <a:spcPct val="100000"/>
              </a:lnSpc>
              <a:spcBef>
                <a:spcPts val="0"/>
              </a:spcBef>
              <a:spcAft>
                <a:spcPts val="0"/>
              </a:spcAft>
              <a:buNone/>
            </a:pPr>
            <a:endParaRPr lang="pt-BR" sz="1200" dirty="0" smtClean="0"/>
          </a:p>
          <a:p>
            <a:pPr marL="0" indent="0">
              <a:lnSpc>
                <a:spcPct val="100000"/>
              </a:lnSpc>
              <a:spcBef>
                <a:spcPts val="0"/>
              </a:spcBef>
              <a:spcAft>
                <a:spcPts val="0"/>
              </a:spcAft>
              <a:buNone/>
            </a:pPr>
            <a:endParaRPr lang="pt-BR" sz="1200" dirty="0" smtClean="0"/>
          </a:p>
        </p:txBody>
      </p:sp>
    </p:spTree>
    <p:extLst>
      <p:ext uri="{BB962C8B-B14F-4D97-AF65-F5344CB8AC3E}">
        <p14:creationId xmlns:p14="http://schemas.microsoft.com/office/powerpoint/2010/main" val="2692923294"/>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38647" y="373486"/>
            <a:ext cx="8018129" cy="815559"/>
          </a:xfrm>
        </p:spPr>
        <p:txBody>
          <a:bodyPr/>
          <a:lstStyle/>
          <a:p>
            <a:pPr algn="ctr"/>
            <a:r>
              <a:rPr lang="pt-BR" dirty="0" smtClean="0"/>
              <a:t>Dicionário de Dados</a:t>
            </a:r>
            <a:endParaRPr lang="pt-BR" dirty="0"/>
          </a:p>
        </p:txBody>
      </p:sp>
      <p:pic>
        <p:nvPicPr>
          <p:cNvPr id="6" name="Espaço Reservado para Conteúdo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903" y="1248863"/>
            <a:ext cx="10096082" cy="5023148"/>
          </a:xfrm>
        </p:spPr>
      </p:pic>
    </p:spTree>
    <p:extLst>
      <p:ext uri="{BB962C8B-B14F-4D97-AF65-F5344CB8AC3E}">
        <p14:creationId xmlns:p14="http://schemas.microsoft.com/office/powerpoint/2010/main" val="290716486"/>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38647" y="373486"/>
            <a:ext cx="8018129" cy="815559"/>
          </a:xfrm>
        </p:spPr>
        <p:txBody>
          <a:bodyPr/>
          <a:lstStyle/>
          <a:p>
            <a:pPr algn="ctr"/>
            <a:r>
              <a:rPr lang="pt-BR" dirty="0" smtClean="0"/>
              <a:t>Dicionário de Dados</a:t>
            </a:r>
            <a:endParaRPr lang="pt-BR" dirty="0"/>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7517" y="1318033"/>
            <a:ext cx="9774533" cy="4915341"/>
          </a:xfrm>
        </p:spPr>
      </p:pic>
    </p:spTree>
    <p:extLst>
      <p:ext uri="{BB962C8B-B14F-4D97-AF65-F5344CB8AC3E}">
        <p14:creationId xmlns:p14="http://schemas.microsoft.com/office/powerpoint/2010/main" val="2228919777"/>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38647" y="373486"/>
            <a:ext cx="8018129" cy="815559"/>
          </a:xfrm>
        </p:spPr>
        <p:txBody>
          <a:bodyPr/>
          <a:lstStyle/>
          <a:p>
            <a:pPr algn="ctr"/>
            <a:r>
              <a:rPr lang="pt-BR" dirty="0" smtClean="0"/>
              <a:t>Dicionário de Dados</a:t>
            </a:r>
            <a:endParaRPr lang="pt-BR" dirty="0"/>
          </a:p>
        </p:txBody>
      </p:sp>
      <p:pic>
        <p:nvPicPr>
          <p:cNvPr id="9" name="Espaço Reservado para Conteúdo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9183" y="1407904"/>
            <a:ext cx="9384279" cy="4876986"/>
          </a:xfrm>
        </p:spPr>
      </p:pic>
    </p:spTree>
    <p:extLst>
      <p:ext uri="{BB962C8B-B14F-4D97-AF65-F5344CB8AC3E}">
        <p14:creationId xmlns:p14="http://schemas.microsoft.com/office/powerpoint/2010/main" val="3093982080"/>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38647" y="373486"/>
            <a:ext cx="8018129" cy="815559"/>
          </a:xfrm>
        </p:spPr>
        <p:txBody>
          <a:bodyPr/>
          <a:lstStyle/>
          <a:p>
            <a:pPr algn="ctr"/>
            <a:r>
              <a:rPr lang="pt-BR" dirty="0" smtClean="0"/>
              <a:t>Dicionário de Dados</a:t>
            </a:r>
            <a:endParaRPr lang="pt-BR" dirty="0"/>
          </a:p>
        </p:txBody>
      </p:sp>
      <p:pic>
        <p:nvPicPr>
          <p:cNvPr id="7" name="Espaço Reservado para Conteúdo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7974" y="1650960"/>
            <a:ext cx="9606541" cy="3719530"/>
          </a:xfrm>
        </p:spPr>
      </p:pic>
    </p:spTree>
    <p:extLst>
      <p:ext uri="{BB962C8B-B14F-4D97-AF65-F5344CB8AC3E}">
        <p14:creationId xmlns:p14="http://schemas.microsoft.com/office/powerpoint/2010/main" val="2997244112"/>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dirty="0" smtClean="0"/>
              <a:t>Dicionário de Dados</a:t>
            </a:r>
            <a:endParaRPr lang="pt-BR" dirty="0"/>
          </a:p>
        </p:txBody>
      </p:sp>
      <p:pic>
        <p:nvPicPr>
          <p:cNvPr id="6" name="Espaço Reservado para Conteúdo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3730" y="1757490"/>
            <a:ext cx="9388766" cy="4527400"/>
          </a:xfrm>
        </p:spPr>
      </p:pic>
    </p:spTree>
    <p:extLst>
      <p:ext uri="{BB962C8B-B14F-4D97-AF65-F5344CB8AC3E}">
        <p14:creationId xmlns:p14="http://schemas.microsoft.com/office/powerpoint/2010/main" val="816534556"/>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dirty="0" smtClean="0"/>
              <a:t>Dicionário de Dados</a:t>
            </a:r>
            <a:endParaRPr lang="pt-BR" dirty="0"/>
          </a:p>
        </p:txBody>
      </p:sp>
      <p:pic>
        <p:nvPicPr>
          <p:cNvPr id="7" name="Espaço Reservado para Conteúdo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7972" y="1723096"/>
            <a:ext cx="9525877" cy="4651946"/>
          </a:xfrm>
        </p:spPr>
      </p:pic>
    </p:spTree>
    <p:extLst>
      <p:ext uri="{BB962C8B-B14F-4D97-AF65-F5344CB8AC3E}">
        <p14:creationId xmlns:p14="http://schemas.microsoft.com/office/powerpoint/2010/main" val="696173934"/>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dirty="0" smtClean="0"/>
              <a:t>Dicionário de Dados</a:t>
            </a:r>
            <a:endParaRPr lang="pt-BR" dirty="0"/>
          </a:p>
        </p:txBody>
      </p:sp>
      <p:pic>
        <p:nvPicPr>
          <p:cNvPr id="7" name="Espaço Reservado para Conteúdo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0397" y="1767334"/>
            <a:ext cx="9916383" cy="4363009"/>
          </a:xfrm>
        </p:spPr>
      </p:pic>
    </p:spTree>
    <p:extLst>
      <p:ext uri="{BB962C8B-B14F-4D97-AF65-F5344CB8AC3E}">
        <p14:creationId xmlns:p14="http://schemas.microsoft.com/office/powerpoint/2010/main" val="3285563138"/>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00011" y="721217"/>
            <a:ext cx="8674951" cy="802680"/>
          </a:xfrm>
        </p:spPr>
        <p:txBody>
          <a:bodyPr/>
          <a:lstStyle/>
          <a:p>
            <a:pPr algn="ctr"/>
            <a:r>
              <a:rPr lang="pt-BR" dirty="0" smtClean="0"/>
              <a:t>Dicionário de Dados</a:t>
            </a:r>
            <a:endParaRPr lang="pt-BR" dirty="0"/>
          </a:p>
        </p:txBody>
      </p:sp>
      <p:pic>
        <p:nvPicPr>
          <p:cNvPr id="7" name="Espaço Reservado para Conteúdo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1911" y="1718557"/>
            <a:ext cx="9829611" cy="4592092"/>
          </a:xfrm>
        </p:spPr>
      </p:pic>
    </p:spTree>
    <p:extLst>
      <p:ext uri="{BB962C8B-B14F-4D97-AF65-F5344CB8AC3E}">
        <p14:creationId xmlns:p14="http://schemas.microsoft.com/office/powerpoint/2010/main" val="678448332"/>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dirty="0" smtClean="0"/>
              <a:t>Dicionário de Dados</a:t>
            </a:r>
            <a:endParaRPr lang="pt-BR" dirty="0"/>
          </a:p>
        </p:txBody>
      </p:sp>
      <p:pic>
        <p:nvPicPr>
          <p:cNvPr id="7" name="Espaço Reservado para Conteúdo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5852" y="1926089"/>
            <a:ext cx="9776923" cy="4036829"/>
          </a:xfrm>
        </p:spPr>
      </p:pic>
    </p:spTree>
    <p:extLst>
      <p:ext uri="{BB962C8B-B14F-4D97-AF65-F5344CB8AC3E}">
        <p14:creationId xmlns:p14="http://schemas.microsoft.com/office/powerpoint/2010/main" val="29919102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Dicionário do Banco de Dados</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Marcador de Posição de Conteúdo 5"/>
          <p:cNvGraphicFramePr>
            <a:graphicFrameLocks noGrp="1"/>
          </p:cNvGraphicFramePr>
          <p:nvPr>
            <p:ph idx="1"/>
            <p:extLst>
              <p:ext uri="{D42A27DB-BD31-4B8C-83A1-F6EECF244321}">
                <p14:modId xmlns:p14="http://schemas.microsoft.com/office/powerpoint/2010/main" val="435157208"/>
              </p:ext>
            </p:extLst>
          </p:nvPr>
        </p:nvGraphicFramePr>
        <p:xfrm>
          <a:off x="1261872" y="2132596"/>
          <a:ext cx="8594724" cy="3707900"/>
        </p:xfrm>
        <a:graphic>
          <a:graphicData uri="http://schemas.openxmlformats.org/drawingml/2006/table">
            <a:tbl>
              <a:tblPr>
                <a:tableStyleId>{5C22544A-7EE6-4342-B048-85BDC9FD1C3A}</a:tableStyleId>
              </a:tblPr>
              <a:tblGrid>
                <a:gridCol w="1507846">
                  <a:extLst>
                    <a:ext uri="{9D8B030D-6E8A-4147-A177-3AD203B41FA5}">
                      <a16:colId xmlns:a16="http://schemas.microsoft.com/office/drawing/2014/main" val="1317933368"/>
                    </a:ext>
                  </a:extLst>
                </a:gridCol>
                <a:gridCol w="2240229">
                  <a:extLst>
                    <a:ext uri="{9D8B030D-6E8A-4147-A177-3AD203B41FA5}">
                      <a16:colId xmlns:a16="http://schemas.microsoft.com/office/drawing/2014/main" val="4101726001"/>
                    </a:ext>
                  </a:extLst>
                </a:gridCol>
                <a:gridCol w="4846649">
                  <a:extLst>
                    <a:ext uri="{9D8B030D-6E8A-4147-A177-3AD203B41FA5}">
                      <a16:colId xmlns:a16="http://schemas.microsoft.com/office/drawing/2014/main" val="580254374"/>
                    </a:ext>
                  </a:extLst>
                </a:gridCol>
              </a:tblGrid>
              <a:tr h="177710">
                <a:tc gridSpan="3">
                  <a:txBody>
                    <a:bodyPr/>
                    <a:lstStyle/>
                    <a:p>
                      <a:pPr algn="l" fontAlgn="b"/>
                      <a:r>
                        <a:rPr lang="pt-BR" sz="1800" b="1" u="none" strike="noStrike" dirty="0">
                          <a:solidFill>
                            <a:schemeClr val="bg1"/>
                          </a:solidFill>
                          <a:effectLst/>
                        </a:rPr>
                        <a:t>Entidade: PCD</a:t>
                      </a:r>
                      <a:endParaRPr lang="pt-BR" sz="1800" b="1" i="0" u="none" strike="noStrike" dirty="0">
                        <a:solidFill>
                          <a:schemeClr val="bg1"/>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865435837"/>
                  </a:ext>
                </a:extLst>
              </a:tr>
              <a:tr h="177710">
                <a:tc gridSpan="3">
                  <a:txBody>
                    <a:bodyPr/>
                    <a:lstStyle/>
                    <a:p>
                      <a:pPr algn="l" fontAlgn="b"/>
                      <a:r>
                        <a:rPr lang="pt-BR" sz="1800" b="1" u="none" strike="noStrike" dirty="0">
                          <a:solidFill>
                            <a:schemeClr val="bg1"/>
                          </a:solidFill>
                          <a:effectLst/>
                        </a:rPr>
                        <a:t>Trigrama: PCD</a:t>
                      </a:r>
                      <a:endParaRPr lang="pt-BR" sz="1800" b="1" i="0" u="none" strike="noStrike" dirty="0">
                        <a:solidFill>
                          <a:schemeClr val="bg1"/>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452605429"/>
                  </a:ext>
                </a:extLst>
              </a:tr>
              <a:tr h="169633">
                <a:tc>
                  <a:txBody>
                    <a:bodyPr/>
                    <a:lstStyle/>
                    <a:p>
                      <a:pPr algn="ctr" fontAlgn="b"/>
                      <a:r>
                        <a:rPr lang="pt-BR" sz="1800" u="none" strike="noStrike" dirty="0">
                          <a:effectLst/>
                        </a:rPr>
                        <a:t>Atributo</a:t>
                      </a:r>
                      <a:endParaRPr lang="pt-BR" sz="1800" b="1" i="0" u="none" strike="noStrike" dirty="0">
                        <a:solidFill>
                          <a:srgbClr val="000000"/>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fontAlgn="b"/>
                      <a:r>
                        <a:rPr lang="pt-BR" sz="1800" u="none" strike="noStrike" dirty="0">
                          <a:effectLst/>
                        </a:rPr>
                        <a:t>Domínio(Tamanho)</a:t>
                      </a:r>
                      <a:endParaRPr lang="pt-BR" sz="1800" b="1" i="0" u="none" strike="noStrike" dirty="0">
                        <a:solidFill>
                          <a:srgbClr val="000000"/>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fontAlgn="b"/>
                      <a:r>
                        <a:rPr lang="pt-BR" sz="1800" u="none" strike="noStrike" dirty="0">
                          <a:effectLst/>
                        </a:rPr>
                        <a:t>Descrição</a:t>
                      </a:r>
                      <a:endParaRPr lang="pt-BR" sz="1800" b="1" i="0" u="none" strike="noStrike" dirty="0">
                        <a:solidFill>
                          <a:srgbClr val="000000"/>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2738847759"/>
                  </a:ext>
                </a:extLst>
              </a:tr>
              <a:tr h="161555">
                <a:tc>
                  <a:txBody>
                    <a:bodyPr/>
                    <a:lstStyle/>
                    <a:p>
                      <a:pPr algn="l" fontAlgn="b"/>
                      <a:r>
                        <a:rPr lang="pt-BR" sz="1400" u="none" strike="noStrike" dirty="0" smtClean="0">
                          <a:effectLst/>
                        </a:rPr>
                        <a:t>USU_RUA</a:t>
                      </a:r>
                      <a:endParaRPr lang="pt-BR" sz="1400" b="0" i="0" u="none" strike="noStrike" dirty="0">
                        <a:solidFill>
                          <a:srgbClr val="000000"/>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pt-BR" sz="1400" u="none" strike="noStrike" dirty="0" smtClean="0">
                          <a:effectLst/>
                        </a:rPr>
                        <a:t>VARCHAR(100) NOT NULL</a:t>
                      </a:r>
                      <a:endParaRPr lang="pt-BR" sz="1400" b="0" i="0" u="none" strike="noStrike" dirty="0">
                        <a:solidFill>
                          <a:srgbClr val="000000"/>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pt-BR" sz="1600" u="none" strike="noStrike" dirty="0" smtClean="0">
                          <a:effectLst/>
                        </a:rPr>
                        <a:t>Nome da Rua.</a:t>
                      </a:r>
                      <a:endParaRPr lang="pt-BR" sz="1600" b="0" i="0" u="none" strike="noStrike" dirty="0">
                        <a:solidFill>
                          <a:srgbClr val="000000"/>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10660667"/>
                  </a:ext>
                </a:extLst>
              </a:tr>
              <a:tr h="161555">
                <a:tc>
                  <a:txBody>
                    <a:bodyPr/>
                    <a:lstStyle/>
                    <a:p>
                      <a:pPr algn="l" fontAlgn="b"/>
                      <a:r>
                        <a:rPr lang="pt-BR" sz="1400" u="none" strike="noStrike" dirty="0" smtClean="0">
                          <a:effectLst/>
                        </a:rPr>
                        <a:t>USU_CIDADE</a:t>
                      </a:r>
                      <a:endParaRPr lang="pt-BR" sz="1400" b="0" i="0" u="none" strike="noStrike" dirty="0">
                        <a:solidFill>
                          <a:srgbClr val="000000"/>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pt-BR" sz="1400" u="none" strike="noStrike" dirty="0" smtClean="0">
                          <a:effectLst/>
                        </a:rPr>
                        <a:t>VARCHAR(70) NOT NULL</a:t>
                      </a:r>
                      <a:endParaRPr lang="pt-BR" sz="1400" b="0" i="0" u="none" strike="noStrike" dirty="0">
                        <a:solidFill>
                          <a:srgbClr val="000000"/>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pt-BR" sz="1600" u="none" strike="noStrike" dirty="0" smtClean="0">
                          <a:effectLst/>
                        </a:rPr>
                        <a:t>Nome da cidade.</a:t>
                      </a:r>
                      <a:endParaRPr lang="pt-BR" sz="1600" b="0" i="0" u="none" strike="noStrike" dirty="0">
                        <a:solidFill>
                          <a:srgbClr val="000000"/>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6103494"/>
                  </a:ext>
                </a:extLst>
              </a:tr>
              <a:tr h="161555">
                <a:tc>
                  <a:txBody>
                    <a:bodyPr/>
                    <a:lstStyle/>
                    <a:p>
                      <a:pPr algn="l" fontAlgn="b"/>
                      <a:r>
                        <a:rPr lang="pt-BR" sz="1400" u="none" strike="noStrike" dirty="0" smtClean="0">
                          <a:effectLst/>
                        </a:rPr>
                        <a:t>USU_ESTADO</a:t>
                      </a:r>
                      <a:endParaRPr lang="pt-BR" sz="1400" b="0" i="0" u="none" strike="noStrike" dirty="0">
                        <a:solidFill>
                          <a:srgbClr val="000000"/>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pt-BR" sz="1400" u="none" strike="noStrike" dirty="0" smtClean="0">
                          <a:effectLst/>
                        </a:rPr>
                        <a:t>INTEGER NOT NULL</a:t>
                      </a:r>
                      <a:endParaRPr lang="pt-BR" sz="1400" b="0" i="0" u="none" strike="noStrike" dirty="0">
                        <a:solidFill>
                          <a:srgbClr val="000000"/>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pt-BR" sz="1600" b="0" i="0" u="none" strike="noStrike" dirty="0" smtClean="0">
                          <a:solidFill>
                            <a:srgbClr val="000000"/>
                          </a:solidFill>
                          <a:effectLst/>
                          <a:latin typeface="Calibri" panose="020F0502020204030204" pitchFamily="34" charset="0"/>
                        </a:rPr>
                        <a:t>ID do campo selecionado no menu select.</a:t>
                      </a:r>
                      <a:endParaRPr lang="pt-BR" sz="1600" b="0" i="0" u="none" strike="noStrike" dirty="0">
                        <a:solidFill>
                          <a:srgbClr val="000000"/>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61109716"/>
                  </a:ext>
                </a:extLst>
              </a:tr>
              <a:tr h="161555">
                <a:tc>
                  <a:txBody>
                    <a:bodyPr/>
                    <a:lstStyle/>
                    <a:p>
                      <a:pPr algn="l" fontAlgn="b"/>
                      <a:r>
                        <a:rPr lang="pt-BR" sz="1400" u="none" strike="noStrike" dirty="0" smtClean="0">
                          <a:effectLst/>
                        </a:rPr>
                        <a:t>USU_STATUS_ATIVACAO</a:t>
                      </a:r>
                      <a:endParaRPr lang="pt-BR" sz="1400" b="0" i="0" u="none" strike="noStrike" dirty="0">
                        <a:solidFill>
                          <a:srgbClr val="000000"/>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pt-BR" sz="1400" u="none" strike="noStrike" dirty="0" smtClean="0">
                          <a:effectLst/>
                        </a:rPr>
                        <a:t>BOOLEAN NOT NULL</a:t>
                      </a:r>
                      <a:endParaRPr lang="pt-BR" sz="1400" b="0" i="0" u="none" strike="noStrike" dirty="0">
                        <a:solidFill>
                          <a:srgbClr val="000000"/>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pt-BR" sz="1600" u="none" strike="noStrike" dirty="0" smtClean="0">
                          <a:effectLst/>
                        </a:rPr>
                        <a:t>Define se a conta está ativa ou não.</a:t>
                      </a:r>
                      <a:endParaRPr lang="pt-BR" sz="1600" b="0" i="0" u="none" strike="noStrike" dirty="0">
                        <a:solidFill>
                          <a:srgbClr val="000000"/>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4456765"/>
                  </a:ext>
                </a:extLst>
              </a:tr>
              <a:tr h="169633">
                <a:tc>
                  <a:txBody>
                    <a:bodyPr/>
                    <a:lstStyle/>
                    <a:p>
                      <a:pPr algn="l" fontAlgn="b"/>
                      <a:r>
                        <a:rPr lang="pt-BR" sz="1400" u="none" strike="noStrike" dirty="0" smtClean="0">
                          <a:effectLst/>
                        </a:rPr>
                        <a:t>USU_DATA_ATIVACAO</a:t>
                      </a:r>
                      <a:endParaRPr lang="pt-BR" sz="1400" b="0" i="0" u="none" strike="noStrike" dirty="0">
                        <a:solidFill>
                          <a:srgbClr val="000000"/>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pt-BR" sz="1400" u="none" strike="noStrike" dirty="0" smtClean="0">
                          <a:effectLst/>
                        </a:rPr>
                        <a:t>DATE NOT NULL</a:t>
                      </a:r>
                      <a:endParaRPr lang="pt-BR" sz="1400" b="0" i="0" u="none" strike="noStrike" dirty="0">
                        <a:solidFill>
                          <a:srgbClr val="000000"/>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pt-BR" sz="1600" u="none" strike="noStrike" dirty="0" smtClean="0">
                          <a:effectLst/>
                        </a:rPr>
                        <a:t>Data em que a conta for ativada.</a:t>
                      </a:r>
                      <a:endParaRPr lang="pt-BR" sz="1600" b="0" i="0" u="none" strike="noStrike" dirty="0">
                        <a:solidFill>
                          <a:srgbClr val="000000"/>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05457037"/>
                  </a:ext>
                </a:extLst>
              </a:tr>
              <a:tr h="169633">
                <a:tc>
                  <a:txBody>
                    <a:bodyPr/>
                    <a:lstStyle/>
                    <a:p>
                      <a:pPr algn="l" fontAlgn="b"/>
                      <a:r>
                        <a:rPr lang="pt-BR" sz="1400" b="0" i="0" u="none" strike="noStrike" dirty="0" smtClean="0">
                          <a:solidFill>
                            <a:srgbClr val="000000"/>
                          </a:solidFill>
                          <a:effectLst/>
                          <a:latin typeface="Calibri" panose="020F0502020204030204" pitchFamily="34" charset="0"/>
                        </a:rPr>
                        <a:t>USU_CODIGO_ATIVACAO</a:t>
                      </a:r>
                      <a:endParaRPr lang="pt-BR" sz="1400" b="0" i="0" u="none" strike="noStrike" dirty="0">
                        <a:solidFill>
                          <a:srgbClr val="000000"/>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pt-BR" sz="1400" b="0" i="0" u="none" strike="noStrike" dirty="0" smtClean="0">
                          <a:solidFill>
                            <a:srgbClr val="000000"/>
                          </a:solidFill>
                          <a:effectLst/>
                          <a:latin typeface="Calibri" panose="020F0502020204030204" pitchFamily="34" charset="0"/>
                        </a:rPr>
                        <a:t>INTEGER NOT NULL</a:t>
                      </a:r>
                      <a:endParaRPr lang="pt-BR" sz="1400" b="0" i="0" u="none" strike="noStrike" dirty="0">
                        <a:solidFill>
                          <a:srgbClr val="000000"/>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pt-BR" sz="1600" b="0" i="0" u="none" strike="noStrike" dirty="0" smtClean="0">
                          <a:solidFill>
                            <a:srgbClr val="000000"/>
                          </a:solidFill>
                          <a:effectLst/>
                          <a:latin typeface="Calibri" panose="020F0502020204030204" pitchFamily="34" charset="0"/>
                        </a:rPr>
                        <a:t>Código de ativação enviado ao usuário.</a:t>
                      </a:r>
                      <a:endParaRPr lang="pt-BR" sz="1600" b="0" i="0" u="none" strike="noStrike" dirty="0">
                        <a:solidFill>
                          <a:srgbClr val="000000"/>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5375709"/>
                  </a:ext>
                </a:extLst>
              </a:tr>
              <a:tr h="169633">
                <a:tc>
                  <a:txBody>
                    <a:bodyPr/>
                    <a:lstStyle/>
                    <a:p>
                      <a:pPr algn="l" fontAlgn="b"/>
                      <a:r>
                        <a:rPr lang="pt-BR" sz="1400" b="0" i="0" u="none" strike="noStrike" dirty="0" smtClean="0">
                          <a:solidFill>
                            <a:srgbClr val="000000"/>
                          </a:solidFill>
                          <a:effectLst/>
                          <a:latin typeface="Calibri" panose="020F0502020204030204" pitchFamily="34" charset="0"/>
                        </a:rPr>
                        <a:t>USU_DATA_RECUPERACAO_SENHA</a:t>
                      </a:r>
                      <a:endParaRPr lang="pt-BR" sz="1400" b="0" i="0" u="none" strike="noStrike" dirty="0">
                        <a:solidFill>
                          <a:srgbClr val="000000"/>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pt-BR" sz="1400" b="0" i="0" u="none" strike="noStrike" dirty="0" smtClean="0">
                          <a:solidFill>
                            <a:srgbClr val="000000"/>
                          </a:solidFill>
                          <a:effectLst/>
                          <a:latin typeface="Calibri" panose="020F0502020204030204" pitchFamily="34" charset="0"/>
                        </a:rPr>
                        <a:t>DATE</a:t>
                      </a:r>
                      <a:endParaRPr lang="pt-BR" sz="1400" b="0" i="0" u="none" strike="noStrike" dirty="0">
                        <a:solidFill>
                          <a:srgbClr val="000000"/>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pt-BR" sz="1600" b="0" i="0" u="none" strike="noStrike" dirty="0" smtClean="0">
                          <a:solidFill>
                            <a:srgbClr val="000000"/>
                          </a:solidFill>
                          <a:effectLst/>
                          <a:latin typeface="Calibri" panose="020F0502020204030204" pitchFamily="34" charset="0"/>
                        </a:rPr>
                        <a:t>Data em que o usuário pedir a recuperação de senha.</a:t>
                      </a:r>
                      <a:endParaRPr lang="pt-BR" sz="1600" b="0" i="0" u="none" strike="noStrike" dirty="0">
                        <a:solidFill>
                          <a:srgbClr val="000000"/>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87673388"/>
                  </a:ext>
                </a:extLst>
              </a:tr>
            </a:tbl>
          </a:graphicData>
        </a:graphic>
      </p:graphicFrame>
      <p:sp>
        <p:nvSpPr>
          <p:cNvPr id="7" name="CaixaDeTexto 6"/>
          <p:cNvSpPr txBox="1"/>
          <p:nvPr/>
        </p:nvSpPr>
        <p:spPr>
          <a:xfrm>
            <a:off x="8113642" y="6211669"/>
            <a:ext cx="3243196" cy="646331"/>
          </a:xfrm>
          <a:prstGeom prst="rect">
            <a:avLst/>
          </a:prstGeom>
          <a:noFill/>
        </p:spPr>
        <p:txBody>
          <a:bodyPr wrap="none" rtlCol="0">
            <a:spAutoFit/>
          </a:bodyPr>
          <a:lstStyle/>
          <a:p>
            <a:r>
              <a:rPr lang="pt-BR" dirty="0" smtClean="0"/>
              <a:t>Quantidade de atributos: 56</a:t>
            </a:r>
            <a:br>
              <a:rPr lang="pt-BR" dirty="0" smtClean="0"/>
            </a:br>
            <a:r>
              <a:rPr lang="pt-BR" dirty="0" smtClean="0"/>
              <a:t>Quantidade de entidades: 12</a:t>
            </a:r>
            <a:endParaRPr lang="pt-BR" dirty="0"/>
          </a:p>
        </p:txBody>
      </p:sp>
    </p:spTree>
    <p:extLst>
      <p:ext uri="{BB962C8B-B14F-4D97-AF65-F5344CB8AC3E}">
        <p14:creationId xmlns:p14="http://schemas.microsoft.com/office/powerpoint/2010/main" val="2709107051"/>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dirty="0" smtClean="0"/>
              <a:t>Dicionário de Dados</a:t>
            </a:r>
            <a:endParaRPr lang="pt-BR" dirty="0"/>
          </a:p>
        </p:txBody>
      </p:sp>
      <p:pic>
        <p:nvPicPr>
          <p:cNvPr id="6" name="Espaço Reservado para Conteúdo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9030" y="1861537"/>
            <a:ext cx="9883393" cy="4346080"/>
          </a:xfrm>
        </p:spPr>
      </p:pic>
    </p:spTree>
    <p:extLst>
      <p:ext uri="{BB962C8B-B14F-4D97-AF65-F5344CB8AC3E}">
        <p14:creationId xmlns:p14="http://schemas.microsoft.com/office/powerpoint/2010/main" val="1514569975"/>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dirty="0" smtClean="0"/>
              <a:t>Dicionário de Dados</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3734846681"/>
              </p:ext>
            </p:extLst>
          </p:nvPr>
        </p:nvGraphicFramePr>
        <p:xfrm>
          <a:off x="1481004" y="2034862"/>
          <a:ext cx="8594726" cy="74168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20000"/>
                    </a:ext>
                  </a:extLst>
                </a:gridCol>
                <a:gridCol w="4297363">
                  <a:extLst>
                    <a:ext uri="{9D8B030D-6E8A-4147-A177-3AD203B41FA5}">
                      <a16:colId xmlns:a16="http://schemas.microsoft.com/office/drawing/2014/main" val="20001"/>
                    </a:ext>
                  </a:extLst>
                </a:gridCol>
              </a:tblGrid>
              <a:tr h="370840">
                <a:tc gridSpan="2">
                  <a:txBody>
                    <a:bodyPr/>
                    <a:lstStyle/>
                    <a:p>
                      <a:pPr algn="ctr"/>
                      <a:r>
                        <a:rPr lang="pt-BR" dirty="0" smtClean="0"/>
                        <a:t>Dicionário de Dados : Resumo</a:t>
                      </a:r>
                      <a:endParaRPr lang="pt-BR" dirty="0"/>
                    </a:p>
                  </a:txBody>
                  <a:tcPr>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10000"/>
                  </a:ext>
                </a:extLst>
              </a:tr>
              <a:tr h="370840">
                <a:tc>
                  <a:txBody>
                    <a:bodyPr/>
                    <a:lstStyle/>
                    <a:p>
                      <a:pPr algn="ctr"/>
                      <a:r>
                        <a:rPr lang="pt-BR" dirty="0" smtClean="0"/>
                        <a:t>Total de Trigramas</a:t>
                      </a:r>
                      <a:endParaRPr lang="pt-BR" dirty="0"/>
                    </a:p>
                  </a:txBody>
                  <a:tcPr/>
                </a:tc>
                <a:tc>
                  <a:txBody>
                    <a:bodyPr/>
                    <a:lstStyle/>
                    <a:p>
                      <a:pPr algn="ctr"/>
                      <a:r>
                        <a:rPr lang="pt-BR" dirty="0" smtClean="0"/>
                        <a:t>28</a:t>
                      </a:r>
                      <a:endParaRPr lang="pt-BR" dirty="0"/>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0647993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Diagrama de Classes</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6" name="Marcador de Posição de Conteúdo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705496" y="1691322"/>
            <a:ext cx="3945246" cy="5057553"/>
          </a:xfrm>
        </p:spPr>
      </p:pic>
      <p:sp>
        <p:nvSpPr>
          <p:cNvPr id="3" name="CaixaDeTexto 2"/>
          <p:cNvSpPr txBox="1"/>
          <p:nvPr/>
        </p:nvSpPr>
        <p:spPr>
          <a:xfrm>
            <a:off x="8200205" y="5934670"/>
            <a:ext cx="3147015" cy="923330"/>
          </a:xfrm>
          <a:prstGeom prst="rect">
            <a:avLst/>
          </a:prstGeom>
          <a:noFill/>
        </p:spPr>
        <p:txBody>
          <a:bodyPr wrap="none" rtlCol="0">
            <a:spAutoFit/>
          </a:bodyPr>
          <a:lstStyle/>
          <a:p>
            <a:r>
              <a:rPr lang="pt-BR" dirty="0" smtClean="0"/>
              <a:t>Quantidade de classes: 14</a:t>
            </a:r>
            <a:br>
              <a:rPr lang="pt-BR" dirty="0" smtClean="0"/>
            </a:br>
            <a:r>
              <a:rPr lang="pt-BR" dirty="0" smtClean="0"/>
              <a:t>Quantidade de métodos: 44</a:t>
            </a:r>
          </a:p>
          <a:p>
            <a:r>
              <a:rPr lang="pt-BR" dirty="0" smtClean="0"/>
              <a:t>Quantiades de atributos: 98</a:t>
            </a:r>
            <a:endParaRPr lang="pt-BR" dirty="0"/>
          </a:p>
        </p:txBody>
      </p:sp>
    </p:spTree>
    <p:extLst>
      <p:ext uri="{BB962C8B-B14F-4D97-AF65-F5344CB8AC3E}">
        <p14:creationId xmlns:p14="http://schemas.microsoft.com/office/powerpoint/2010/main" val="37549027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Documento </a:t>
            </a:r>
            <a:r>
              <a:rPr lang="pt-BR" dirty="0"/>
              <a:t>de </a:t>
            </a:r>
            <a:r>
              <a:rPr lang="pt-BR" dirty="0" smtClean="0"/>
              <a:t>Casos de Uso</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
        <p:nvSpPr>
          <p:cNvPr id="5" name="CaixaDeTexto 4"/>
          <p:cNvSpPr txBox="1"/>
          <p:nvPr/>
        </p:nvSpPr>
        <p:spPr>
          <a:xfrm>
            <a:off x="7872499" y="6211669"/>
            <a:ext cx="3688129" cy="646331"/>
          </a:xfrm>
          <a:prstGeom prst="rect">
            <a:avLst/>
          </a:prstGeom>
          <a:noFill/>
        </p:spPr>
        <p:txBody>
          <a:bodyPr wrap="square" rtlCol="0">
            <a:spAutoFit/>
          </a:bodyPr>
          <a:lstStyle/>
          <a:p>
            <a:r>
              <a:rPr lang="pt-BR" dirty="0" smtClean="0"/>
              <a:t>Quantidade de atores: 04</a:t>
            </a:r>
            <a:br>
              <a:rPr lang="pt-BR" dirty="0" smtClean="0"/>
            </a:br>
            <a:r>
              <a:rPr lang="pt-BR" dirty="0" smtClean="0"/>
              <a:t>Quantidade de casos de uso: 21</a:t>
            </a:r>
            <a:endParaRPr lang="pt-BR" dirty="0"/>
          </a:p>
        </p:txBody>
      </p:sp>
      <p:pic>
        <p:nvPicPr>
          <p:cNvPr id="6" name="image14.png" descr="UseCase Diagram0.png"/>
          <p:cNvPicPr>
            <a:picLocks noGrp="1"/>
          </p:cNvPicPr>
          <p:nvPr>
            <p:ph idx="1"/>
          </p:nvPr>
        </p:nvPicPr>
        <p:blipFill>
          <a:blip r:embed="rId3"/>
          <a:srcRect/>
          <a:stretch>
            <a:fillRect/>
          </a:stretch>
        </p:blipFill>
        <p:spPr>
          <a:xfrm>
            <a:off x="4079758" y="1828800"/>
            <a:ext cx="2959334" cy="4351338"/>
          </a:xfrm>
          <a:prstGeom prst="rect">
            <a:avLst/>
          </a:prstGeom>
          <a:ln/>
        </p:spPr>
      </p:pic>
    </p:spTree>
    <p:extLst>
      <p:ext uri="{BB962C8B-B14F-4D97-AF65-F5344CB8AC3E}">
        <p14:creationId xmlns:p14="http://schemas.microsoft.com/office/powerpoint/2010/main" val="35692967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Caso de Teste</a:t>
            </a:r>
            <a:endParaRPr lang="pt-BR" dirty="0"/>
          </a:p>
        </p:txBody>
      </p:sp>
      <p:sp>
        <p:nvSpPr>
          <p:cNvPr id="3" name="Marcador de Posição de Conteúdo 2"/>
          <p:cNvSpPr>
            <a:spLocks noGrp="1"/>
          </p:cNvSpPr>
          <p:nvPr>
            <p:ph idx="1"/>
          </p:nvPr>
        </p:nvSpPr>
        <p:spPr/>
        <p:txBody>
          <a:bodyPr/>
          <a:lstStyle/>
          <a:p>
            <a:pPr lvl="0" fontAlgn="base"/>
            <a:r>
              <a:rPr lang="pt-BR" b="1" dirty="0"/>
              <a:t>Cadastrar usuário: </a:t>
            </a:r>
            <a:r>
              <a:rPr lang="pt-BR" dirty="0"/>
              <a:t>Este Caso de Uso deve ocorrer sempre que o usuário quer se cadastrar no </a:t>
            </a:r>
            <a:r>
              <a:rPr lang="pt-BR" dirty="0" smtClean="0"/>
              <a:t>sistema</a:t>
            </a:r>
            <a:endParaRPr lang="pt-BR" b="1" dirty="0"/>
          </a:p>
          <a:p>
            <a:endParaRPr lang="pt-BR" b="1" dirty="0" smtClean="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ext uri="{D42A27DB-BD31-4B8C-83A1-F6EECF244321}">
                <p14:modId xmlns:p14="http://schemas.microsoft.com/office/powerpoint/2010/main" val="1289837498"/>
              </p:ext>
            </p:extLst>
          </p:nvPr>
        </p:nvGraphicFramePr>
        <p:xfrm>
          <a:off x="1613988" y="2561529"/>
          <a:ext cx="8127999" cy="41757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2709333">
                  <a:extLst>
                    <a:ext uri="{9D8B030D-6E8A-4147-A177-3AD203B41FA5}">
                      <a16:colId xmlns:a16="http://schemas.microsoft.com/office/drawing/2014/main" val="2113526664"/>
                    </a:ext>
                  </a:extLst>
                </a:gridCol>
                <a:gridCol w="2709333">
                  <a:extLst>
                    <a:ext uri="{9D8B030D-6E8A-4147-A177-3AD203B41FA5}">
                      <a16:colId xmlns:a16="http://schemas.microsoft.com/office/drawing/2014/main" val="1496732803"/>
                    </a:ext>
                  </a:extLst>
                </a:gridCol>
              </a:tblGrid>
              <a:tr h="370840">
                <a:tc>
                  <a:txBody>
                    <a:bodyPr/>
                    <a:lstStyle/>
                    <a:p>
                      <a:pPr algn="ctr"/>
                      <a:r>
                        <a:rPr lang="pt-BR" sz="1500" dirty="0" smtClean="0">
                          <a:solidFill>
                            <a:schemeClr val="bg1"/>
                          </a:solidFill>
                        </a:rPr>
                        <a:t>Casos de Teste</a:t>
                      </a:r>
                      <a:endParaRPr lang="pt-BR" sz="15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smtClean="0">
                          <a:solidFill>
                            <a:schemeClr val="bg1"/>
                          </a:solidFill>
                        </a:rPr>
                        <a:t>Descrição do </a:t>
                      </a:r>
                    </a:p>
                    <a:p>
                      <a:pPr algn="ctr"/>
                      <a:r>
                        <a:rPr lang="pt-BR" sz="1500" dirty="0" smtClean="0">
                          <a:solidFill>
                            <a:schemeClr val="bg1"/>
                          </a:solidFill>
                        </a:rPr>
                        <a:t>Caso de</a:t>
                      </a:r>
                      <a:r>
                        <a:rPr lang="pt-BR" sz="1500" baseline="0" dirty="0" smtClean="0">
                          <a:solidFill>
                            <a:schemeClr val="bg1"/>
                          </a:solidFill>
                        </a:rPr>
                        <a:t> </a:t>
                      </a:r>
                      <a:r>
                        <a:rPr lang="pt-BR" sz="1500" dirty="0" smtClean="0">
                          <a:solidFill>
                            <a:schemeClr val="bg1"/>
                          </a:solidFill>
                        </a:rPr>
                        <a:t>Teste</a:t>
                      </a:r>
                      <a:endParaRPr lang="pt-BR" sz="15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smtClean="0">
                          <a:solidFill>
                            <a:schemeClr val="bg1"/>
                          </a:solidFill>
                        </a:rPr>
                        <a:t>Resultado Esperado</a:t>
                      </a:r>
                      <a:endParaRPr lang="pt-BR" sz="15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370840">
                <a:tc>
                  <a:txBody>
                    <a:bodyPr/>
                    <a:lstStyle/>
                    <a:p>
                      <a:pPr algn="ctr">
                        <a:spcAft>
                          <a:spcPts val="0"/>
                        </a:spcAft>
                      </a:pPr>
                      <a:r>
                        <a:rPr lang="pt-BR" sz="1400">
                          <a:solidFill>
                            <a:srgbClr val="000000"/>
                          </a:solidFill>
                          <a:effectLst/>
                          <a:latin typeface="Times New Roman" panose="02020603050405020304" pitchFamily="18" charset="0"/>
                          <a:ea typeface="Times New Roman" panose="02020603050405020304" pitchFamily="18" charset="0"/>
                        </a:rPr>
                        <a:t>CT #01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pt-BR" sz="1400">
                          <a:solidFill>
                            <a:srgbClr val="000000"/>
                          </a:solidFill>
                          <a:effectLst/>
                          <a:latin typeface="Times New Roman" panose="02020603050405020304" pitchFamily="18" charset="0"/>
                          <a:ea typeface="Times New Roman" panose="02020603050405020304" pitchFamily="18" charset="0"/>
                        </a:rPr>
                        <a:t>Verificar se o campo de Nome Completo ultrapassou o limite de 100 caracteres ou está vazio.</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pt-BR" sz="1400">
                          <a:solidFill>
                            <a:srgbClr val="000000"/>
                          </a:solidFill>
                          <a:effectLst/>
                          <a:latin typeface="Times New Roman" panose="02020603050405020304" pitchFamily="18" charset="0"/>
                          <a:ea typeface="Times New Roman" panose="02020603050405020304" pitchFamily="18" charset="0"/>
                        </a:rPr>
                        <a:t>Caso ultrapasse os 100 caracteres, deverá ser exibida uma mensagem de “Nome inválido”e o campo ficara contornado em vermelho e com um pequeno “x” vermelho na frente. Quando o formulário for submetido, o campo permanecerá preenchido para evitar retrabalho.</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6639649"/>
                  </a:ext>
                </a:extLst>
              </a:tr>
              <a:tr h="370840">
                <a:tc>
                  <a:txBody>
                    <a:bodyPr/>
                    <a:lstStyle/>
                    <a:p>
                      <a:pPr algn="ctr">
                        <a:spcAft>
                          <a:spcPts val="0"/>
                        </a:spcAft>
                      </a:pPr>
                      <a:r>
                        <a:rPr lang="pt-BR" sz="1400">
                          <a:solidFill>
                            <a:srgbClr val="000000"/>
                          </a:solidFill>
                          <a:effectLst/>
                          <a:latin typeface="Times New Roman" panose="02020603050405020304" pitchFamily="18" charset="0"/>
                          <a:ea typeface="Times New Roman" panose="02020603050405020304" pitchFamily="18" charset="0"/>
                        </a:rPr>
                        <a:t>CT #02</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pt-BR" sz="1400" dirty="0">
                          <a:solidFill>
                            <a:srgbClr val="000000"/>
                          </a:solidFill>
                          <a:effectLst/>
                          <a:latin typeface="Times New Roman" panose="02020603050405020304" pitchFamily="18" charset="0"/>
                          <a:ea typeface="Times New Roman" panose="02020603050405020304" pitchFamily="18" charset="0"/>
                        </a:rPr>
                        <a:t>Verificar se o campo de E-mail é valido, dentro do padrão </a:t>
                      </a:r>
                      <a:r>
                        <a:rPr lang="pt-BR" sz="1400" u="sng" dirty="0">
                          <a:solidFill>
                            <a:srgbClr val="000000"/>
                          </a:solidFill>
                          <a:effectLst/>
                          <a:latin typeface="Times New Roman" panose="02020603050405020304" pitchFamily="18" charset="0"/>
                          <a:ea typeface="Times New Roman" panose="02020603050405020304" pitchFamily="18" charset="0"/>
                        </a:rPr>
                        <a:t>email@domínio.com</a:t>
                      </a:r>
                      <a:r>
                        <a:rPr lang="pt-BR" sz="1400" dirty="0">
                          <a:solidFill>
                            <a:srgbClr val="000000"/>
                          </a:solidFill>
                          <a:effectLst/>
                          <a:latin typeface="Times New Roman" panose="02020603050405020304" pitchFamily="18" charset="0"/>
                          <a:ea typeface="Times New Roman" panose="02020603050405020304" pitchFamily="18" charset="0"/>
                        </a:rPr>
                        <a:t> com 100 caracteres e  verificar se não contém caracteres especiais além do arroba, hífen, underline e ponto final.</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pt-BR" sz="1400" dirty="0">
                          <a:solidFill>
                            <a:srgbClr val="000000"/>
                          </a:solidFill>
                          <a:effectLst/>
                          <a:latin typeface="Times New Roman" panose="02020603050405020304" pitchFamily="18" charset="0"/>
                          <a:ea typeface="Times New Roman" panose="02020603050405020304" pitchFamily="18" charset="0"/>
                        </a:rPr>
                        <a:t>Caso ultrapasse os 100 caracteres e não esteja padronizado, deverá ser exibida uma mensagem de “E-mail inválido” e o campo ficara contornado em vermelho e com um pequeno “x” vermelho na frente. Quando o formulário for submetido, o campo permanecerá preenchido para evitar retrabalho.</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28661691"/>
                  </a:ext>
                </a:extLst>
              </a:tr>
            </a:tbl>
          </a:graphicData>
        </a:graphic>
      </p:graphicFrame>
    </p:spTree>
    <p:extLst>
      <p:ext uri="{BB962C8B-B14F-4D97-AF65-F5344CB8AC3E}">
        <p14:creationId xmlns:p14="http://schemas.microsoft.com/office/powerpoint/2010/main" val="32926144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Caso de Teste</a:t>
            </a:r>
            <a:endParaRPr lang="pt-BR" dirty="0"/>
          </a:p>
        </p:txBody>
      </p:sp>
      <p:sp>
        <p:nvSpPr>
          <p:cNvPr id="3" name="Marcador de Posição de Conteúdo 2"/>
          <p:cNvSpPr>
            <a:spLocks noGrp="1"/>
          </p:cNvSpPr>
          <p:nvPr>
            <p:ph idx="1"/>
          </p:nvPr>
        </p:nvSpPr>
        <p:spPr/>
        <p:txBody>
          <a:bodyPr/>
          <a:lstStyle/>
          <a:p>
            <a:endParaRPr lang="pt-BR" b="1" dirty="0" smtClean="0"/>
          </a:p>
          <a:p>
            <a:endParaRPr lang="pt-BR" b="1" dirty="0"/>
          </a:p>
          <a:p>
            <a:endParaRPr lang="pt-BR" b="1" dirty="0" smtClean="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ext uri="{D42A27DB-BD31-4B8C-83A1-F6EECF244321}">
                <p14:modId xmlns:p14="http://schemas.microsoft.com/office/powerpoint/2010/main" val="379777118"/>
              </p:ext>
            </p:extLst>
          </p:nvPr>
        </p:nvGraphicFramePr>
        <p:xfrm>
          <a:off x="1495552" y="2025952"/>
          <a:ext cx="8127999" cy="43891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2709333">
                  <a:extLst>
                    <a:ext uri="{9D8B030D-6E8A-4147-A177-3AD203B41FA5}">
                      <a16:colId xmlns:a16="http://schemas.microsoft.com/office/drawing/2014/main" val="2113526664"/>
                    </a:ext>
                  </a:extLst>
                </a:gridCol>
                <a:gridCol w="2709333">
                  <a:extLst>
                    <a:ext uri="{9D8B030D-6E8A-4147-A177-3AD203B41FA5}">
                      <a16:colId xmlns:a16="http://schemas.microsoft.com/office/drawing/2014/main" val="1496732803"/>
                    </a:ext>
                  </a:extLst>
                </a:gridCol>
              </a:tblGrid>
              <a:tr h="370840">
                <a:tc>
                  <a:txBody>
                    <a:bodyPr/>
                    <a:lstStyle/>
                    <a:p>
                      <a:pPr algn="ctr"/>
                      <a:r>
                        <a:rPr lang="pt-BR" sz="1500" dirty="0" smtClean="0">
                          <a:solidFill>
                            <a:schemeClr val="bg1"/>
                          </a:solidFill>
                        </a:rPr>
                        <a:t>Casos de Teste</a:t>
                      </a:r>
                      <a:endParaRPr lang="pt-BR" sz="15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smtClean="0">
                          <a:solidFill>
                            <a:schemeClr val="bg1"/>
                          </a:solidFill>
                        </a:rPr>
                        <a:t>Descrição do </a:t>
                      </a:r>
                    </a:p>
                    <a:p>
                      <a:pPr algn="ctr"/>
                      <a:r>
                        <a:rPr lang="pt-BR" sz="1500" dirty="0" smtClean="0">
                          <a:solidFill>
                            <a:schemeClr val="bg1"/>
                          </a:solidFill>
                        </a:rPr>
                        <a:t>Caso de</a:t>
                      </a:r>
                      <a:r>
                        <a:rPr lang="pt-BR" sz="1500" baseline="0" dirty="0" smtClean="0">
                          <a:solidFill>
                            <a:schemeClr val="bg1"/>
                          </a:solidFill>
                        </a:rPr>
                        <a:t> </a:t>
                      </a:r>
                      <a:r>
                        <a:rPr lang="pt-BR" sz="1500" dirty="0" smtClean="0">
                          <a:solidFill>
                            <a:schemeClr val="bg1"/>
                          </a:solidFill>
                        </a:rPr>
                        <a:t>Teste</a:t>
                      </a:r>
                      <a:endParaRPr lang="pt-BR" sz="15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smtClean="0">
                          <a:solidFill>
                            <a:schemeClr val="bg1"/>
                          </a:solidFill>
                        </a:rPr>
                        <a:t>Resultado Esperado</a:t>
                      </a:r>
                      <a:endParaRPr lang="pt-BR" sz="15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370840">
                <a:tc>
                  <a:txBody>
                    <a:bodyPr/>
                    <a:lstStyle/>
                    <a:p>
                      <a:pPr algn="ctr">
                        <a:spcAft>
                          <a:spcPts val="0"/>
                        </a:spcAft>
                      </a:pPr>
                      <a:r>
                        <a:rPr lang="pt-BR" sz="1400" dirty="0">
                          <a:solidFill>
                            <a:srgbClr val="000000"/>
                          </a:solidFill>
                          <a:effectLst/>
                          <a:latin typeface="Times New Roman" panose="02020603050405020304" pitchFamily="18" charset="0"/>
                          <a:ea typeface="Times New Roman" panose="02020603050405020304" pitchFamily="18" charset="0"/>
                        </a:rPr>
                        <a:t>CT #03</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pt-BR" sz="1400" dirty="0">
                          <a:solidFill>
                            <a:srgbClr val="000000"/>
                          </a:solidFill>
                          <a:effectLst/>
                          <a:latin typeface="Times New Roman" panose="02020603050405020304" pitchFamily="18" charset="0"/>
                          <a:ea typeface="Times New Roman" panose="02020603050405020304" pitchFamily="18" charset="0"/>
                        </a:rPr>
                        <a:t>Verificar se o campo de Senha tem menos de 6 ou mais de 40 caracteres ou está vazio.</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pt-BR" sz="1400">
                          <a:solidFill>
                            <a:srgbClr val="000000"/>
                          </a:solidFill>
                          <a:effectLst/>
                          <a:latin typeface="Times New Roman" panose="02020603050405020304" pitchFamily="18" charset="0"/>
                          <a:ea typeface="Times New Roman" panose="02020603050405020304" pitchFamily="18" charset="0"/>
                        </a:rPr>
                        <a:t>Caso esteja fora dos limites, deverá ser exibida uma mensagem de “Senha inválida” e o campo ficara contornado em vermelho e com um pequeno “x” vermelho na frente. Quando o formulário for submetido, o campo permanecerá preenchido para evitar retrabalho.</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6639649"/>
                  </a:ext>
                </a:extLst>
              </a:tr>
              <a:tr h="370840">
                <a:tc>
                  <a:txBody>
                    <a:bodyPr/>
                    <a:lstStyle/>
                    <a:p>
                      <a:pPr algn="ctr">
                        <a:spcAft>
                          <a:spcPts val="0"/>
                        </a:spcAft>
                      </a:pPr>
                      <a:r>
                        <a:rPr lang="pt-BR" sz="1400">
                          <a:solidFill>
                            <a:srgbClr val="000000"/>
                          </a:solidFill>
                          <a:effectLst/>
                          <a:latin typeface="Times New Roman" panose="02020603050405020304" pitchFamily="18" charset="0"/>
                          <a:ea typeface="Times New Roman" panose="02020603050405020304" pitchFamily="18" charset="0"/>
                        </a:rPr>
                        <a:t>CT #04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pt-BR" sz="1400" dirty="0">
                          <a:solidFill>
                            <a:srgbClr val="000000"/>
                          </a:solidFill>
                          <a:effectLst/>
                          <a:latin typeface="Times New Roman" panose="02020603050405020304" pitchFamily="18" charset="0"/>
                          <a:ea typeface="Times New Roman" panose="02020603050405020304" pitchFamily="18" charset="0"/>
                        </a:rPr>
                        <a:t>Verifica se os dados do campo CEP realmente existe.</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pt-BR" sz="1400" dirty="0">
                          <a:solidFill>
                            <a:srgbClr val="000000"/>
                          </a:solidFill>
                          <a:effectLst/>
                          <a:latin typeface="Times New Roman" panose="02020603050405020304" pitchFamily="18" charset="0"/>
                          <a:ea typeface="Times New Roman" panose="02020603050405020304" pitchFamily="18" charset="0"/>
                        </a:rPr>
                        <a:t>Após fazer uma busca detalhada no site dos correios e não encontrar o nome da rua, a cidade e o estado, devera ser exibida uma mensagem “CEP inválido” e o campo ficara contornado em vermelho e com um pequeno “x” vermelho na frente. Quando o formulário for submetido, o campo permanecerá preenchido para evitar retrabalho.</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28661691"/>
                  </a:ext>
                </a:extLst>
              </a:tr>
            </a:tbl>
          </a:graphicData>
        </a:graphic>
      </p:graphicFrame>
    </p:spTree>
    <p:extLst>
      <p:ext uri="{BB962C8B-B14F-4D97-AF65-F5344CB8AC3E}">
        <p14:creationId xmlns:p14="http://schemas.microsoft.com/office/powerpoint/2010/main" val="550287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Caso de Teste</a:t>
            </a:r>
            <a:endParaRPr lang="pt-BR" dirty="0"/>
          </a:p>
        </p:txBody>
      </p:sp>
      <p:sp>
        <p:nvSpPr>
          <p:cNvPr id="3" name="Marcador de Posição de Conteúdo 2"/>
          <p:cNvSpPr>
            <a:spLocks noGrp="1"/>
          </p:cNvSpPr>
          <p:nvPr>
            <p:ph idx="1"/>
          </p:nvPr>
        </p:nvSpPr>
        <p:spPr/>
        <p:txBody>
          <a:bodyPr/>
          <a:lstStyle/>
          <a:p>
            <a:endParaRPr lang="pt-BR" b="1" dirty="0" smtClean="0"/>
          </a:p>
          <a:p>
            <a:endParaRPr lang="pt-BR" b="1" dirty="0"/>
          </a:p>
          <a:p>
            <a:endParaRPr lang="pt-BR" b="1" dirty="0" smtClean="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ext uri="{D42A27DB-BD31-4B8C-83A1-F6EECF244321}">
                <p14:modId xmlns:p14="http://schemas.microsoft.com/office/powerpoint/2010/main" val="665556250"/>
              </p:ext>
            </p:extLst>
          </p:nvPr>
        </p:nvGraphicFramePr>
        <p:xfrm>
          <a:off x="1495552" y="2025952"/>
          <a:ext cx="8127999" cy="41757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2709333">
                  <a:extLst>
                    <a:ext uri="{9D8B030D-6E8A-4147-A177-3AD203B41FA5}">
                      <a16:colId xmlns:a16="http://schemas.microsoft.com/office/drawing/2014/main" val="2113526664"/>
                    </a:ext>
                  </a:extLst>
                </a:gridCol>
                <a:gridCol w="2709333">
                  <a:extLst>
                    <a:ext uri="{9D8B030D-6E8A-4147-A177-3AD203B41FA5}">
                      <a16:colId xmlns:a16="http://schemas.microsoft.com/office/drawing/2014/main" val="1496732803"/>
                    </a:ext>
                  </a:extLst>
                </a:gridCol>
              </a:tblGrid>
              <a:tr h="370840">
                <a:tc>
                  <a:txBody>
                    <a:bodyPr/>
                    <a:lstStyle/>
                    <a:p>
                      <a:pPr algn="ctr"/>
                      <a:r>
                        <a:rPr lang="pt-BR" sz="1500" dirty="0" smtClean="0">
                          <a:solidFill>
                            <a:schemeClr val="bg1"/>
                          </a:solidFill>
                        </a:rPr>
                        <a:t>Casos de Teste</a:t>
                      </a:r>
                      <a:endParaRPr lang="pt-BR" sz="15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smtClean="0">
                          <a:solidFill>
                            <a:schemeClr val="bg1"/>
                          </a:solidFill>
                        </a:rPr>
                        <a:t>Descrição do </a:t>
                      </a:r>
                    </a:p>
                    <a:p>
                      <a:pPr algn="ctr"/>
                      <a:r>
                        <a:rPr lang="pt-BR" sz="1500" dirty="0" smtClean="0">
                          <a:solidFill>
                            <a:schemeClr val="bg1"/>
                          </a:solidFill>
                        </a:rPr>
                        <a:t>Caso de</a:t>
                      </a:r>
                      <a:r>
                        <a:rPr lang="pt-BR" sz="1500" baseline="0" dirty="0" smtClean="0">
                          <a:solidFill>
                            <a:schemeClr val="bg1"/>
                          </a:solidFill>
                        </a:rPr>
                        <a:t> </a:t>
                      </a:r>
                      <a:r>
                        <a:rPr lang="pt-BR" sz="1500" dirty="0" smtClean="0">
                          <a:solidFill>
                            <a:schemeClr val="bg1"/>
                          </a:solidFill>
                        </a:rPr>
                        <a:t>Teste</a:t>
                      </a:r>
                      <a:endParaRPr lang="pt-BR" sz="15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smtClean="0">
                          <a:solidFill>
                            <a:schemeClr val="bg1"/>
                          </a:solidFill>
                        </a:rPr>
                        <a:t>Resultado Esperado</a:t>
                      </a:r>
                      <a:endParaRPr lang="pt-BR" sz="15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370840">
                <a:tc>
                  <a:txBody>
                    <a:bodyPr/>
                    <a:lstStyle/>
                    <a:p>
                      <a:pPr algn="ctr">
                        <a:spcAft>
                          <a:spcPts val="0"/>
                        </a:spcAft>
                      </a:pPr>
                      <a:r>
                        <a:rPr lang="pt-BR" sz="1400">
                          <a:solidFill>
                            <a:srgbClr val="000000"/>
                          </a:solidFill>
                          <a:effectLst/>
                          <a:latin typeface="Times New Roman" panose="02020603050405020304" pitchFamily="18" charset="0"/>
                          <a:ea typeface="Times New Roman" panose="02020603050405020304" pitchFamily="18" charset="0"/>
                        </a:rPr>
                        <a:t>CT #05</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pt-BR" sz="1400">
                          <a:solidFill>
                            <a:srgbClr val="000000"/>
                          </a:solidFill>
                          <a:effectLst/>
                          <a:latin typeface="Times New Roman" panose="02020603050405020304" pitchFamily="18" charset="0"/>
                          <a:ea typeface="Times New Roman" panose="02020603050405020304" pitchFamily="18" charset="0"/>
                        </a:rPr>
                        <a:t>Verificar se o campo de Rua ultrapassou o limite de 100 caracteres e não contenha caracteres especiais nem números ou está vazio.</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pt-BR" sz="1400">
                          <a:solidFill>
                            <a:srgbClr val="000000"/>
                          </a:solidFill>
                          <a:effectLst/>
                          <a:latin typeface="Times New Roman" panose="02020603050405020304" pitchFamily="18" charset="0"/>
                          <a:ea typeface="Times New Roman" panose="02020603050405020304" pitchFamily="18" charset="0"/>
                        </a:rPr>
                        <a:t>Caso esteja fora dos limites, deverá ser exibida uma mensagem de “Nome de rua inválido” e o campo ficara contornado em vermelho e com um pequeno “x” vermelho na frente. Quando o formulário for submetido, o campo permanecerá preenchido para evitar retrabalho.</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6639649"/>
                  </a:ext>
                </a:extLst>
              </a:tr>
              <a:tr h="370840">
                <a:tc>
                  <a:txBody>
                    <a:bodyPr/>
                    <a:lstStyle/>
                    <a:p>
                      <a:pPr algn="ctr">
                        <a:spcAft>
                          <a:spcPts val="0"/>
                        </a:spcAft>
                      </a:pPr>
                      <a:r>
                        <a:rPr lang="pt-BR" sz="1400">
                          <a:solidFill>
                            <a:srgbClr val="000000"/>
                          </a:solidFill>
                          <a:effectLst/>
                          <a:latin typeface="Times New Roman" panose="02020603050405020304" pitchFamily="18" charset="0"/>
                          <a:ea typeface="Times New Roman" panose="02020603050405020304" pitchFamily="18" charset="0"/>
                        </a:rPr>
                        <a:t>CT #06</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pt-BR" sz="1400">
                          <a:solidFill>
                            <a:srgbClr val="000000"/>
                          </a:solidFill>
                          <a:effectLst/>
                          <a:latin typeface="Times New Roman" panose="02020603050405020304" pitchFamily="18" charset="0"/>
                          <a:ea typeface="Times New Roman" panose="02020603050405020304" pitchFamily="18" charset="0"/>
                        </a:rPr>
                        <a:t>Verificar se o campo de Numero da residencia ultrapassou o limite de 6 caracteres e não contenha caracteres especiais ou está em branco.</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pt-BR" sz="1400" dirty="0">
                          <a:solidFill>
                            <a:srgbClr val="000000"/>
                          </a:solidFill>
                          <a:effectLst/>
                          <a:latin typeface="Times New Roman" panose="02020603050405020304" pitchFamily="18" charset="0"/>
                          <a:ea typeface="Times New Roman" panose="02020603050405020304" pitchFamily="18" charset="0"/>
                        </a:rPr>
                        <a:t>Caso esteja fora dos limites, deverá ser exibida uma mensagem de “Numero da residencia inválido” e o campo ficara contornado em vermelho e com um pequeno “x” vermelho na frente. Quando o formulário for submetido, o campo permanecerá preenchido para evitar retrabalho.</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28661691"/>
                  </a:ext>
                </a:extLst>
              </a:tr>
            </a:tbl>
          </a:graphicData>
        </a:graphic>
      </p:graphicFrame>
    </p:spTree>
    <p:extLst>
      <p:ext uri="{BB962C8B-B14F-4D97-AF65-F5344CB8AC3E}">
        <p14:creationId xmlns:p14="http://schemas.microsoft.com/office/powerpoint/2010/main" val="69242479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Caso de Teste</a:t>
            </a:r>
            <a:endParaRPr lang="pt-BR" dirty="0"/>
          </a:p>
        </p:txBody>
      </p:sp>
      <p:sp>
        <p:nvSpPr>
          <p:cNvPr id="3" name="Marcador de Posição de Conteúdo 2"/>
          <p:cNvSpPr>
            <a:spLocks noGrp="1"/>
          </p:cNvSpPr>
          <p:nvPr>
            <p:ph idx="1"/>
          </p:nvPr>
        </p:nvSpPr>
        <p:spPr/>
        <p:txBody>
          <a:bodyPr/>
          <a:lstStyle/>
          <a:p>
            <a:endParaRPr lang="pt-BR" b="1" dirty="0" smtClean="0"/>
          </a:p>
          <a:p>
            <a:endParaRPr lang="pt-BR" b="1" dirty="0"/>
          </a:p>
          <a:p>
            <a:endParaRPr lang="pt-BR" b="1" dirty="0" smtClean="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ext uri="{D42A27DB-BD31-4B8C-83A1-F6EECF244321}">
                <p14:modId xmlns:p14="http://schemas.microsoft.com/office/powerpoint/2010/main" val="2111301590"/>
              </p:ext>
            </p:extLst>
          </p:nvPr>
        </p:nvGraphicFramePr>
        <p:xfrm>
          <a:off x="1495552" y="2025952"/>
          <a:ext cx="8127999" cy="374904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2709333">
                  <a:extLst>
                    <a:ext uri="{9D8B030D-6E8A-4147-A177-3AD203B41FA5}">
                      <a16:colId xmlns:a16="http://schemas.microsoft.com/office/drawing/2014/main" val="2113526664"/>
                    </a:ext>
                  </a:extLst>
                </a:gridCol>
                <a:gridCol w="2709333">
                  <a:extLst>
                    <a:ext uri="{9D8B030D-6E8A-4147-A177-3AD203B41FA5}">
                      <a16:colId xmlns:a16="http://schemas.microsoft.com/office/drawing/2014/main" val="1496732803"/>
                    </a:ext>
                  </a:extLst>
                </a:gridCol>
              </a:tblGrid>
              <a:tr h="370840">
                <a:tc>
                  <a:txBody>
                    <a:bodyPr/>
                    <a:lstStyle/>
                    <a:p>
                      <a:pPr algn="ctr"/>
                      <a:r>
                        <a:rPr lang="pt-BR" sz="1500" dirty="0" smtClean="0">
                          <a:solidFill>
                            <a:schemeClr val="bg1"/>
                          </a:solidFill>
                        </a:rPr>
                        <a:t>Casos de Teste</a:t>
                      </a:r>
                      <a:endParaRPr lang="pt-BR" sz="15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smtClean="0">
                          <a:solidFill>
                            <a:schemeClr val="bg1"/>
                          </a:solidFill>
                        </a:rPr>
                        <a:t>Descrição do </a:t>
                      </a:r>
                    </a:p>
                    <a:p>
                      <a:pPr algn="ctr"/>
                      <a:r>
                        <a:rPr lang="pt-BR" sz="1500" dirty="0" smtClean="0">
                          <a:solidFill>
                            <a:schemeClr val="bg1"/>
                          </a:solidFill>
                        </a:rPr>
                        <a:t>Caso de</a:t>
                      </a:r>
                      <a:r>
                        <a:rPr lang="pt-BR" sz="1500" baseline="0" dirty="0" smtClean="0">
                          <a:solidFill>
                            <a:schemeClr val="bg1"/>
                          </a:solidFill>
                        </a:rPr>
                        <a:t> </a:t>
                      </a:r>
                      <a:r>
                        <a:rPr lang="pt-BR" sz="1500" dirty="0" smtClean="0">
                          <a:solidFill>
                            <a:schemeClr val="bg1"/>
                          </a:solidFill>
                        </a:rPr>
                        <a:t>Teste</a:t>
                      </a:r>
                      <a:endParaRPr lang="pt-BR" sz="15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smtClean="0">
                          <a:solidFill>
                            <a:schemeClr val="bg1"/>
                          </a:solidFill>
                        </a:rPr>
                        <a:t>Resultado Esperado</a:t>
                      </a:r>
                      <a:endParaRPr lang="pt-BR" sz="15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370840">
                <a:tc>
                  <a:txBody>
                    <a:bodyPr/>
                    <a:lstStyle/>
                    <a:p>
                      <a:pPr algn="ctr">
                        <a:spcAft>
                          <a:spcPts val="0"/>
                        </a:spcAft>
                      </a:pPr>
                      <a:r>
                        <a:rPr lang="pt-BR" sz="1400">
                          <a:solidFill>
                            <a:srgbClr val="000000"/>
                          </a:solidFill>
                          <a:effectLst/>
                          <a:latin typeface="Times New Roman" panose="02020603050405020304" pitchFamily="18" charset="0"/>
                          <a:ea typeface="Times New Roman" panose="02020603050405020304" pitchFamily="18" charset="0"/>
                        </a:rPr>
                        <a:t>CT #07</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pt-BR" sz="1400">
                          <a:solidFill>
                            <a:srgbClr val="000000"/>
                          </a:solidFill>
                          <a:effectLst/>
                          <a:latin typeface="Times New Roman" panose="02020603050405020304" pitchFamily="18" charset="0"/>
                          <a:ea typeface="Times New Roman" panose="02020603050405020304" pitchFamily="18" charset="0"/>
                        </a:rPr>
                        <a:t>Verificar se o campo de cidade ultrapassou o limite de 70 caracteres e não contenha caracteres especiais nem números ou está vazio</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pt-BR" sz="1400">
                          <a:solidFill>
                            <a:srgbClr val="000000"/>
                          </a:solidFill>
                          <a:effectLst/>
                          <a:latin typeface="Times New Roman" panose="02020603050405020304" pitchFamily="18" charset="0"/>
                          <a:ea typeface="Times New Roman" panose="02020603050405020304" pitchFamily="18" charset="0"/>
                        </a:rPr>
                        <a:t>Caso esteja fora dos limites, deverá ser exibida uma mensagem de “Nome da cidade inválido” e o campo ficara contornado em vermelho e com um pequeno “x” vermelho na frente. Quando o formulário for submetido, o campo permanecerá preenchido para evitar retrabalho.</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6639649"/>
                  </a:ext>
                </a:extLst>
              </a:tr>
              <a:tr h="370840">
                <a:tc>
                  <a:txBody>
                    <a:bodyPr/>
                    <a:lstStyle/>
                    <a:p>
                      <a:pPr algn="ctr">
                        <a:spcAft>
                          <a:spcPts val="0"/>
                        </a:spcAft>
                      </a:pPr>
                      <a:r>
                        <a:rPr lang="pt-BR" sz="1400">
                          <a:solidFill>
                            <a:srgbClr val="000000"/>
                          </a:solidFill>
                          <a:effectLst/>
                          <a:latin typeface="Times New Roman" panose="02020603050405020304" pitchFamily="18" charset="0"/>
                          <a:ea typeface="Times New Roman" panose="02020603050405020304" pitchFamily="18" charset="0"/>
                        </a:rPr>
                        <a:t>CT #08</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pt-BR" sz="1400">
                          <a:solidFill>
                            <a:srgbClr val="000000"/>
                          </a:solidFill>
                          <a:effectLst/>
                          <a:latin typeface="Times New Roman" panose="02020603050405020304" pitchFamily="18" charset="0"/>
                          <a:ea typeface="Times New Roman" panose="02020603050405020304" pitchFamily="18" charset="0"/>
                        </a:rPr>
                        <a:t>Verificar se o campo de Estado está vazio.</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pt-BR" sz="1400" dirty="0">
                          <a:solidFill>
                            <a:srgbClr val="000000"/>
                          </a:solidFill>
                          <a:effectLst/>
                          <a:latin typeface="Times New Roman" panose="02020603050405020304" pitchFamily="18" charset="0"/>
                          <a:ea typeface="Times New Roman" panose="02020603050405020304" pitchFamily="18" charset="0"/>
                        </a:rPr>
                        <a:t>Caso esteja vazio, deverá ser exibida uma mensagem de “Estado não informada”. Quando o formulário for submetido, o campo permanecerá preenchido para evitar retrabalho.</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28661691"/>
                  </a:ext>
                </a:extLst>
              </a:tr>
            </a:tbl>
          </a:graphicData>
        </a:graphic>
      </p:graphicFrame>
    </p:spTree>
    <p:extLst>
      <p:ext uri="{BB962C8B-B14F-4D97-AF65-F5344CB8AC3E}">
        <p14:creationId xmlns:p14="http://schemas.microsoft.com/office/powerpoint/2010/main" val="36030974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Caso de Teste</a:t>
            </a:r>
            <a:endParaRPr lang="pt-BR" dirty="0"/>
          </a:p>
        </p:txBody>
      </p:sp>
      <p:sp>
        <p:nvSpPr>
          <p:cNvPr id="3" name="Marcador de Posição de Conteúdo 2"/>
          <p:cNvSpPr>
            <a:spLocks noGrp="1"/>
          </p:cNvSpPr>
          <p:nvPr>
            <p:ph idx="1"/>
          </p:nvPr>
        </p:nvSpPr>
        <p:spPr/>
        <p:txBody>
          <a:bodyPr/>
          <a:lstStyle/>
          <a:p>
            <a:endParaRPr lang="pt-BR" b="1" dirty="0" smtClean="0"/>
          </a:p>
          <a:p>
            <a:endParaRPr lang="pt-BR" b="1" dirty="0"/>
          </a:p>
          <a:p>
            <a:endParaRPr lang="pt-BR" b="1" dirty="0" smtClean="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ext uri="{D42A27DB-BD31-4B8C-83A1-F6EECF244321}">
                <p14:modId xmlns:p14="http://schemas.microsoft.com/office/powerpoint/2010/main" val="3659329270"/>
              </p:ext>
            </p:extLst>
          </p:nvPr>
        </p:nvGraphicFramePr>
        <p:xfrm>
          <a:off x="1495552" y="2025952"/>
          <a:ext cx="8127999" cy="43891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2709333">
                  <a:extLst>
                    <a:ext uri="{9D8B030D-6E8A-4147-A177-3AD203B41FA5}">
                      <a16:colId xmlns:a16="http://schemas.microsoft.com/office/drawing/2014/main" val="2113526664"/>
                    </a:ext>
                  </a:extLst>
                </a:gridCol>
                <a:gridCol w="2709333">
                  <a:extLst>
                    <a:ext uri="{9D8B030D-6E8A-4147-A177-3AD203B41FA5}">
                      <a16:colId xmlns:a16="http://schemas.microsoft.com/office/drawing/2014/main" val="1496732803"/>
                    </a:ext>
                  </a:extLst>
                </a:gridCol>
              </a:tblGrid>
              <a:tr h="370840">
                <a:tc>
                  <a:txBody>
                    <a:bodyPr/>
                    <a:lstStyle/>
                    <a:p>
                      <a:pPr algn="ctr"/>
                      <a:r>
                        <a:rPr lang="pt-BR" sz="1500" dirty="0" smtClean="0">
                          <a:solidFill>
                            <a:schemeClr val="bg1"/>
                          </a:solidFill>
                        </a:rPr>
                        <a:t>Casos de Teste</a:t>
                      </a:r>
                      <a:endParaRPr lang="pt-BR" sz="15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smtClean="0">
                          <a:solidFill>
                            <a:schemeClr val="bg1"/>
                          </a:solidFill>
                        </a:rPr>
                        <a:t>Descrição do </a:t>
                      </a:r>
                    </a:p>
                    <a:p>
                      <a:pPr algn="ctr"/>
                      <a:r>
                        <a:rPr lang="pt-BR" sz="1500" dirty="0" smtClean="0">
                          <a:solidFill>
                            <a:schemeClr val="bg1"/>
                          </a:solidFill>
                        </a:rPr>
                        <a:t>Caso de</a:t>
                      </a:r>
                      <a:r>
                        <a:rPr lang="pt-BR" sz="1500" baseline="0" dirty="0" smtClean="0">
                          <a:solidFill>
                            <a:schemeClr val="bg1"/>
                          </a:solidFill>
                        </a:rPr>
                        <a:t> </a:t>
                      </a:r>
                      <a:r>
                        <a:rPr lang="pt-BR" sz="1500" dirty="0" smtClean="0">
                          <a:solidFill>
                            <a:schemeClr val="bg1"/>
                          </a:solidFill>
                        </a:rPr>
                        <a:t>Teste</a:t>
                      </a:r>
                      <a:endParaRPr lang="pt-BR" sz="15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smtClean="0">
                          <a:solidFill>
                            <a:schemeClr val="bg1"/>
                          </a:solidFill>
                        </a:rPr>
                        <a:t>Resultado Esperado</a:t>
                      </a:r>
                      <a:endParaRPr lang="pt-BR" sz="15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370840">
                <a:tc>
                  <a:txBody>
                    <a:bodyPr/>
                    <a:lstStyle/>
                    <a:p>
                      <a:pPr algn="ctr">
                        <a:spcAft>
                          <a:spcPts val="0"/>
                        </a:spcAft>
                      </a:pPr>
                      <a:r>
                        <a:rPr lang="pt-BR" sz="1400">
                          <a:solidFill>
                            <a:srgbClr val="000000"/>
                          </a:solidFill>
                          <a:effectLst/>
                          <a:latin typeface="Times New Roman" panose="02020603050405020304" pitchFamily="18" charset="0"/>
                          <a:ea typeface="Times New Roman" panose="02020603050405020304" pitchFamily="18" charset="0"/>
                        </a:rPr>
                        <a:t>CT #09</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pt-BR" sz="1400">
                          <a:solidFill>
                            <a:srgbClr val="000000"/>
                          </a:solidFill>
                          <a:effectLst/>
                          <a:latin typeface="Times New Roman" panose="02020603050405020304" pitchFamily="18" charset="0"/>
                          <a:ea typeface="Times New Roman" panose="02020603050405020304" pitchFamily="18" charset="0"/>
                        </a:rPr>
                        <a:t>Verificar se o campo de Data de Nascimento está vazio.</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pt-BR" sz="1400">
                          <a:solidFill>
                            <a:srgbClr val="000000"/>
                          </a:solidFill>
                          <a:effectLst/>
                          <a:latin typeface="Times New Roman" panose="02020603050405020304" pitchFamily="18" charset="0"/>
                          <a:ea typeface="Times New Roman" panose="02020603050405020304" pitchFamily="18" charset="0"/>
                        </a:rPr>
                        <a:t>Caso esteja vazio, deverá ser exibida uma mensagem de “Data de nascimento não informada”. Quando o formulário for submetido, o campo permanecerá preenchido para evitar retrabalho</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6639649"/>
                  </a:ext>
                </a:extLst>
              </a:tr>
              <a:tr h="370840">
                <a:tc>
                  <a:txBody>
                    <a:bodyPr/>
                    <a:lstStyle/>
                    <a:p>
                      <a:pPr algn="ctr">
                        <a:spcAft>
                          <a:spcPts val="0"/>
                        </a:spcAft>
                      </a:pPr>
                      <a:r>
                        <a:rPr lang="pt-BR" sz="1400" dirty="0">
                          <a:solidFill>
                            <a:srgbClr val="000000"/>
                          </a:solidFill>
                          <a:effectLst/>
                          <a:latin typeface="Times New Roman" panose="02020603050405020304" pitchFamily="18" charset="0"/>
                          <a:ea typeface="Times New Roman" panose="02020603050405020304" pitchFamily="18" charset="0"/>
                        </a:rPr>
                        <a:t>CT #10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pt-BR" sz="1400" dirty="0">
                          <a:solidFill>
                            <a:srgbClr val="000000"/>
                          </a:solidFill>
                          <a:effectLst/>
                          <a:latin typeface="Times New Roman" panose="02020603050405020304" pitchFamily="18" charset="0"/>
                          <a:ea typeface="Times New Roman" panose="02020603050405020304" pitchFamily="18" charset="0"/>
                        </a:rPr>
                        <a:t>Verificar se o campo de Tipos de usuário  está vazio.</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pt-BR" sz="1400" dirty="0">
                          <a:solidFill>
                            <a:srgbClr val="000000"/>
                          </a:solidFill>
                          <a:effectLst/>
                          <a:latin typeface="Times New Roman" panose="02020603050405020304" pitchFamily="18" charset="0"/>
                          <a:ea typeface="Times New Roman" panose="02020603050405020304" pitchFamily="18" charset="0"/>
                        </a:rPr>
                        <a:t>Caso esteja vazio, deverá ser exibida uma mensagem de “Tipo de usuário não informado”. Quando o formulário for submetido, o campo permanecerá preenchido para evitar retrabalho</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28661691"/>
                  </a:ext>
                </a:extLst>
              </a:tr>
              <a:tr h="370840">
                <a:tc>
                  <a:txBody>
                    <a:bodyPr/>
                    <a:lstStyle/>
                    <a:p>
                      <a:pPr algn="ctr">
                        <a:spcAft>
                          <a:spcPts val="0"/>
                        </a:spcAft>
                      </a:pPr>
                      <a:r>
                        <a:rPr lang="pt-BR" sz="1400" dirty="0">
                          <a:solidFill>
                            <a:srgbClr val="000000"/>
                          </a:solidFill>
                          <a:effectLst/>
                          <a:latin typeface="Times New Roman" panose="02020603050405020304" pitchFamily="18" charset="0"/>
                          <a:ea typeface="Times New Roman" panose="02020603050405020304" pitchFamily="18" charset="0"/>
                        </a:rPr>
                        <a:t>CT #11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pt-BR" sz="1400">
                          <a:solidFill>
                            <a:srgbClr val="000000"/>
                          </a:solidFill>
                          <a:effectLst/>
                          <a:latin typeface="Times New Roman" panose="02020603050405020304" pitchFamily="18" charset="0"/>
                          <a:ea typeface="Times New Roman" panose="02020603050405020304" pitchFamily="18" charset="0"/>
                        </a:rPr>
                        <a:t>Verficar o botão “cancelar”.</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pt-BR" sz="1400" dirty="0">
                          <a:solidFill>
                            <a:srgbClr val="000000"/>
                          </a:solidFill>
                          <a:effectLst/>
                          <a:latin typeface="Times New Roman" panose="02020603050405020304" pitchFamily="18" charset="0"/>
                          <a:ea typeface="Times New Roman" panose="02020603050405020304" pitchFamily="18" charset="0"/>
                        </a:rPr>
                        <a:t>Ao selecionar o botão “Cancelar” a janela flutuante fechará.</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03125343"/>
                  </a:ext>
                </a:extLst>
              </a:tr>
              <a:tr h="370840">
                <a:tc>
                  <a:txBody>
                    <a:bodyPr/>
                    <a:lstStyle/>
                    <a:p>
                      <a:pPr algn="ctr">
                        <a:spcAft>
                          <a:spcPts val="0"/>
                        </a:spcAft>
                      </a:pPr>
                      <a:r>
                        <a:rPr lang="pt-BR" sz="1400" dirty="0">
                          <a:solidFill>
                            <a:srgbClr val="000000"/>
                          </a:solidFill>
                          <a:effectLst/>
                          <a:latin typeface="Times New Roman" panose="02020603050405020304" pitchFamily="18" charset="0"/>
                          <a:ea typeface="Times New Roman" panose="02020603050405020304" pitchFamily="18" charset="0"/>
                        </a:rPr>
                        <a:t>CT #12</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pt-BR" sz="1400">
                          <a:solidFill>
                            <a:srgbClr val="000000"/>
                          </a:solidFill>
                          <a:effectLst/>
                          <a:latin typeface="Times New Roman" panose="02020603050405020304" pitchFamily="18" charset="0"/>
                          <a:ea typeface="Times New Roman" panose="02020603050405020304" pitchFamily="18" charset="0"/>
                        </a:rPr>
                        <a:t>Verifivar se o cadastro não possui e-mail já utilizado.</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pt-BR" sz="1400" dirty="0">
                          <a:solidFill>
                            <a:srgbClr val="000000"/>
                          </a:solidFill>
                          <a:effectLst/>
                          <a:latin typeface="Times New Roman" panose="02020603050405020304" pitchFamily="18" charset="0"/>
                          <a:ea typeface="Times New Roman" panose="02020603050405020304" pitchFamily="18" charset="0"/>
                        </a:rPr>
                        <a:t>Caso o e-mail já foi usado por outro usuário o não poderá concluir a sua ação, caso contrário a ação poderá ser concluída.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4578658"/>
                  </a:ext>
                </a:extLst>
              </a:tr>
            </a:tbl>
          </a:graphicData>
        </a:graphic>
      </p:graphicFrame>
    </p:spTree>
    <p:extLst>
      <p:ext uri="{BB962C8B-B14F-4D97-AF65-F5344CB8AC3E}">
        <p14:creationId xmlns:p14="http://schemas.microsoft.com/office/powerpoint/2010/main" val="27660749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Caso de Teste</a:t>
            </a:r>
            <a:endParaRPr lang="pt-BR" dirty="0"/>
          </a:p>
        </p:txBody>
      </p:sp>
      <p:sp>
        <p:nvSpPr>
          <p:cNvPr id="3" name="Marcador de Posição de Conteúdo 2"/>
          <p:cNvSpPr>
            <a:spLocks noGrp="1"/>
          </p:cNvSpPr>
          <p:nvPr>
            <p:ph idx="1"/>
          </p:nvPr>
        </p:nvSpPr>
        <p:spPr/>
        <p:txBody>
          <a:bodyPr/>
          <a:lstStyle/>
          <a:p>
            <a:endParaRPr lang="pt-BR" b="1" dirty="0" smtClean="0"/>
          </a:p>
          <a:p>
            <a:endParaRPr lang="pt-BR" b="1" dirty="0"/>
          </a:p>
          <a:p>
            <a:endParaRPr lang="pt-BR" b="1" dirty="0" smtClean="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ext uri="{D42A27DB-BD31-4B8C-83A1-F6EECF244321}">
                <p14:modId xmlns:p14="http://schemas.microsoft.com/office/powerpoint/2010/main" val="370257460"/>
              </p:ext>
            </p:extLst>
          </p:nvPr>
        </p:nvGraphicFramePr>
        <p:xfrm>
          <a:off x="1495552" y="2025952"/>
          <a:ext cx="8127999" cy="33223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2709333">
                  <a:extLst>
                    <a:ext uri="{9D8B030D-6E8A-4147-A177-3AD203B41FA5}">
                      <a16:colId xmlns:a16="http://schemas.microsoft.com/office/drawing/2014/main" val="2113526664"/>
                    </a:ext>
                  </a:extLst>
                </a:gridCol>
                <a:gridCol w="2709333">
                  <a:extLst>
                    <a:ext uri="{9D8B030D-6E8A-4147-A177-3AD203B41FA5}">
                      <a16:colId xmlns:a16="http://schemas.microsoft.com/office/drawing/2014/main" val="1496732803"/>
                    </a:ext>
                  </a:extLst>
                </a:gridCol>
              </a:tblGrid>
              <a:tr h="370840">
                <a:tc>
                  <a:txBody>
                    <a:bodyPr/>
                    <a:lstStyle/>
                    <a:p>
                      <a:pPr algn="ctr"/>
                      <a:r>
                        <a:rPr lang="pt-BR" sz="1500" dirty="0" smtClean="0">
                          <a:solidFill>
                            <a:schemeClr val="bg1"/>
                          </a:solidFill>
                        </a:rPr>
                        <a:t>Casos de Teste</a:t>
                      </a:r>
                      <a:endParaRPr lang="pt-BR" sz="15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smtClean="0">
                          <a:solidFill>
                            <a:schemeClr val="bg1"/>
                          </a:solidFill>
                        </a:rPr>
                        <a:t>Descrição do </a:t>
                      </a:r>
                    </a:p>
                    <a:p>
                      <a:pPr algn="ctr"/>
                      <a:r>
                        <a:rPr lang="pt-BR" sz="1500" dirty="0" smtClean="0">
                          <a:solidFill>
                            <a:schemeClr val="bg1"/>
                          </a:solidFill>
                        </a:rPr>
                        <a:t>Caso de</a:t>
                      </a:r>
                      <a:r>
                        <a:rPr lang="pt-BR" sz="1500" baseline="0" dirty="0" smtClean="0">
                          <a:solidFill>
                            <a:schemeClr val="bg1"/>
                          </a:solidFill>
                        </a:rPr>
                        <a:t> </a:t>
                      </a:r>
                      <a:r>
                        <a:rPr lang="pt-BR" sz="1500" dirty="0" smtClean="0">
                          <a:solidFill>
                            <a:schemeClr val="bg1"/>
                          </a:solidFill>
                        </a:rPr>
                        <a:t>Teste</a:t>
                      </a:r>
                      <a:endParaRPr lang="pt-BR" sz="15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smtClean="0">
                          <a:solidFill>
                            <a:schemeClr val="bg1"/>
                          </a:solidFill>
                        </a:rPr>
                        <a:t>Resultado Esperado</a:t>
                      </a:r>
                      <a:endParaRPr lang="pt-BR" sz="15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370840">
                <a:tc>
                  <a:txBody>
                    <a:bodyPr/>
                    <a:lstStyle/>
                    <a:p>
                      <a:pPr algn="ctr">
                        <a:spcAft>
                          <a:spcPts val="0"/>
                        </a:spcAft>
                      </a:pPr>
                      <a:r>
                        <a:rPr lang="pt-BR" sz="1400">
                          <a:solidFill>
                            <a:srgbClr val="000000"/>
                          </a:solidFill>
                          <a:effectLst/>
                          <a:latin typeface="Times New Roman" panose="02020603050405020304" pitchFamily="18" charset="0"/>
                          <a:ea typeface="Times New Roman" panose="02020603050405020304" pitchFamily="18" charset="0"/>
                        </a:rPr>
                        <a:t>CT #13</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pt-BR" sz="1400">
                          <a:solidFill>
                            <a:srgbClr val="000000"/>
                          </a:solidFill>
                          <a:effectLst/>
                          <a:latin typeface="Times New Roman" panose="02020603050405020304" pitchFamily="18" charset="0"/>
                          <a:ea typeface="Times New Roman" panose="02020603050405020304" pitchFamily="18" charset="0"/>
                        </a:rPr>
                        <a:t>Verificar se as informações foram cadastradas no sistema.</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pt-BR" sz="1400" dirty="0">
                          <a:solidFill>
                            <a:srgbClr val="000000"/>
                          </a:solidFill>
                          <a:effectLst/>
                          <a:latin typeface="Times New Roman" panose="02020603050405020304" pitchFamily="18" charset="0"/>
                          <a:ea typeface="Times New Roman" panose="02020603050405020304" pitchFamily="18" charset="0"/>
                        </a:rPr>
                        <a:t>Caso as informações apresentadas estejam corretas o cadastro poderá ser efetuado com sucesso, caso contrario não será possivel efetuar está ação, caso não esteja exibe a mensagem do campo correspondente e o campo errado ficara contornado em vermelho e com um pequeno “x” vermelho na frente. Quando o formulário for submetido, o campo permanecerá preenchido para evitar retrabalho.</a:t>
                      </a:r>
                    </a:p>
                    <a:p>
                      <a:pPr algn="just">
                        <a:spcAft>
                          <a:spcPts val="0"/>
                        </a:spcAft>
                      </a:pPr>
                      <a:r>
                        <a:rPr lang="pt-BR" sz="1400" dirty="0">
                          <a:solidFill>
                            <a:srgbClr val="000000"/>
                          </a:solidFill>
                          <a:effectLst/>
                          <a:latin typeface="Times New Roman" panose="02020603050405020304" pitchFamily="18" charset="0"/>
                          <a:ea typeface="Times New Roman" panose="02020603050405020304" pitchFamily="18"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6639649"/>
                  </a:ext>
                </a:extLst>
              </a:tr>
            </a:tbl>
          </a:graphicData>
        </a:graphic>
      </p:graphicFrame>
    </p:spTree>
    <p:extLst>
      <p:ext uri="{BB962C8B-B14F-4D97-AF65-F5344CB8AC3E}">
        <p14:creationId xmlns:p14="http://schemas.microsoft.com/office/powerpoint/2010/main" val="38640316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Caso de Teste</a:t>
            </a:r>
            <a:endParaRPr lang="pt-BR" dirty="0"/>
          </a:p>
        </p:txBody>
      </p:sp>
      <p:sp>
        <p:nvSpPr>
          <p:cNvPr id="3" name="Marcador de Posição de Conteúdo 2"/>
          <p:cNvSpPr>
            <a:spLocks noGrp="1"/>
          </p:cNvSpPr>
          <p:nvPr>
            <p:ph idx="1"/>
          </p:nvPr>
        </p:nvSpPr>
        <p:spPr/>
        <p:txBody>
          <a:bodyPr/>
          <a:lstStyle/>
          <a:p>
            <a:pPr lvl="0" fontAlgn="base"/>
            <a:r>
              <a:rPr lang="pt-BR" b="1" dirty="0"/>
              <a:t>Logout: </a:t>
            </a:r>
            <a:r>
              <a:rPr lang="pt-BR" dirty="0"/>
              <a:t>Este caso de uso deve ocorrer quando o usuário  desejar sair do </a:t>
            </a:r>
            <a:r>
              <a:rPr lang="pt-BR" dirty="0" smtClean="0"/>
              <a:t>site.</a:t>
            </a:r>
            <a:endParaRPr lang="pt-BR" b="1" dirty="0" smtClean="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ext uri="{D42A27DB-BD31-4B8C-83A1-F6EECF244321}">
                <p14:modId xmlns:p14="http://schemas.microsoft.com/office/powerpoint/2010/main" val="3810649398"/>
              </p:ext>
            </p:extLst>
          </p:nvPr>
        </p:nvGraphicFramePr>
        <p:xfrm>
          <a:off x="1613988" y="2561529"/>
          <a:ext cx="8127999" cy="20421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2709333">
                  <a:extLst>
                    <a:ext uri="{9D8B030D-6E8A-4147-A177-3AD203B41FA5}">
                      <a16:colId xmlns:a16="http://schemas.microsoft.com/office/drawing/2014/main" val="2113526664"/>
                    </a:ext>
                  </a:extLst>
                </a:gridCol>
                <a:gridCol w="2709333">
                  <a:extLst>
                    <a:ext uri="{9D8B030D-6E8A-4147-A177-3AD203B41FA5}">
                      <a16:colId xmlns:a16="http://schemas.microsoft.com/office/drawing/2014/main" val="1496732803"/>
                    </a:ext>
                  </a:extLst>
                </a:gridCol>
              </a:tblGrid>
              <a:tr h="370840">
                <a:tc>
                  <a:txBody>
                    <a:bodyPr/>
                    <a:lstStyle/>
                    <a:p>
                      <a:pPr algn="ctr"/>
                      <a:r>
                        <a:rPr lang="pt-BR" sz="1500" dirty="0" smtClean="0">
                          <a:solidFill>
                            <a:schemeClr val="bg1"/>
                          </a:solidFill>
                        </a:rPr>
                        <a:t>Casos de Teste</a:t>
                      </a:r>
                      <a:endParaRPr lang="pt-BR" sz="15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smtClean="0">
                          <a:solidFill>
                            <a:schemeClr val="bg1"/>
                          </a:solidFill>
                        </a:rPr>
                        <a:t>Descrição do </a:t>
                      </a:r>
                    </a:p>
                    <a:p>
                      <a:pPr algn="ctr"/>
                      <a:r>
                        <a:rPr lang="pt-BR" sz="1500" dirty="0" smtClean="0">
                          <a:solidFill>
                            <a:schemeClr val="bg1"/>
                          </a:solidFill>
                        </a:rPr>
                        <a:t>Caso de</a:t>
                      </a:r>
                      <a:r>
                        <a:rPr lang="pt-BR" sz="1500" baseline="0" dirty="0" smtClean="0">
                          <a:solidFill>
                            <a:schemeClr val="bg1"/>
                          </a:solidFill>
                        </a:rPr>
                        <a:t> </a:t>
                      </a:r>
                      <a:r>
                        <a:rPr lang="pt-BR" sz="1500" dirty="0" smtClean="0">
                          <a:solidFill>
                            <a:schemeClr val="bg1"/>
                          </a:solidFill>
                        </a:rPr>
                        <a:t>Teste</a:t>
                      </a:r>
                      <a:endParaRPr lang="pt-BR" sz="15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smtClean="0">
                          <a:solidFill>
                            <a:schemeClr val="bg1"/>
                          </a:solidFill>
                        </a:rPr>
                        <a:t>Resultado Esperado</a:t>
                      </a:r>
                      <a:endParaRPr lang="pt-BR" sz="15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370840">
                <a:tc>
                  <a:txBody>
                    <a:bodyPr/>
                    <a:lstStyle/>
                    <a:p>
                      <a:pPr algn="ctr">
                        <a:spcAft>
                          <a:spcPts val="0"/>
                        </a:spcAft>
                      </a:pPr>
                      <a:r>
                        <a:rPr lang="pt-BR" sz="1400">
                          <a:solidFill>
                            <a:srgbClr val="000000"/>
                          </a:solidFill>
                          <a:effectLst/>
                          <a:latin typeface="Times New Roman" panose="02020603050405020304" pitchFamily="18" charset="0"/>
                          <a:ea typeface="Times New Roman" panose="02020603050405020304" pitchFamily="18" charset="0"/>
                        </a:rPr>
                        <a:t>CT #85</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pt-BR" sz="1400">
                          <a:solidFill>
                            <a:srgbClr val="000000"/>
                          </a:solidFill>
                          <a:effectLst/>
                          <a:latin typeface="Times New Roman" panose="02020603050405020304" pitchFamily="18" charset="0"/>
                          <a:ea typeface="Times New Roman" panose="02020603050405020304" pitchFamily="18" charset="0"/>
                        </a:rPr>
                        <a:t>Verificar se o usuário se o usuário selecionou o botão de logout para sair do site.</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pt-BR" sz="1400">
                          <a:solidFill>
                            <a:srgbClr val="000000"/>
                          </a:solidFill>
                          <a:effectLst/>
                          <a:latin typeface="Times New Roman" panose="02020603050405020304" pitchFamily="18" charset="0"/>
                          <a:ea typeface="Times New Roman" panose="02020603050405020304" pitchFamily="18" charset="0"/>
                        </a:rPr>
                        <a:t>Caso o usuário selecionar o botão de logout, exibirá a página de visitante..</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6639649"/>
                  </a:ext>
                </a:extLst>
              </a:tr>
              <a:tr h="370840">
                <a:tc>
                  <a:txBody>
                    <a:bodyPr/>
                    <a:lstStyle/>
                    <a:p>
                      <a:pPr algn="ctr">
                        <a:spcAft>
                          <a:spcPts val="0"/>
                        </a:spcAft>
                      </a:pPr>
                      <a:r>
                        <a:rPr lang="pt-BR" sz="1400">
                          <a:solidFill>
                            <a:srgbClr val="000000"/>
                          </a:solidFill>
                          <a:effectLst/>
                          <a:latin typeface="Times New Roman" panose="02020603050405020304" pitchFamily="18" charset="0"/>
                          <a:ea typeface="Times New Roman" panose="02020603050405020304" pitchFamily="18" charset="0"/>
                        </a:rPr>
                        <a:t>CT #86</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pt-BR" sz="1400">
                          <a:solidFill>
                            <a:srgbClr val="000000"/>
                          </a:solidFill>
                          <a:effectLst/>
                          <a:latin typeface="Times New Roman" panose="02020603050405020304" pitchFamily="18" charset="0"/>
                          <a:ea typeface="Times New Roman" panose="02020603050405020304" pitchFamily="18" charset="0"/>
                        </a:rPr>
                        <a:t>Verificar falha ao realizar o logout.</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pt-BR" sz="1400" dirty="0">
                          <a:solidFill>
                            <a:srgbClr val="000000"/>
                          </a:solidFill>
                          <a:effectLst/>
                          <a:latin typeface="Times New Roman" panose="02020603050405020304" pitchFamily="18" charset="0"/>
                          <a:ea typeface="Times New Roman" panose="02020603050405020304" pitchFamily="18" charset="0"/>
                        </a:rPr>
                        <a:t>Caso tenha ocorrido falha ao realizar o logout, exibir uma mensagem: “Erro ao realizar ologout”.</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28661691"/>
                  </a:ext>
                </a:extLst>
              </a:tr>
            </a:tbl>
          </a:graphicData>
        </a:graphic>
      </p:graphicFrame>
    </p:spTree>
    <p:extLst>
      <p:ext uri="{BB962C8B-B14F-4D97-AF65-F5344CB8AC3E}">
        <p14:creationId xmlns:p14="http://schemas.microsoft.com/office/powerpoint/2010/main" val="22804153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Caso de Teste</a:t>
            </a:r>
            <a:endParaRPr lang="pt-BR" dirty="0"/>
          </a:p>
        </p:txBody>
      </p:sp>
      <p:sp>
        <p:nvSpPr>
          <p:cNvPr id="3" name="Marcador de Posição de Conteúdo 2"/>
          <p:cNvSpPr>
            <a:spLocks noGrp="1"/>
          </p:cNvSpPr>
          <p:nvPr>
            <p:ph idx="1"/>
          </p:nvPr>
        </p:nvSpPr>
        <p:spPr/>
        <p:txBody>
          <a:bodyPr/>
          <a:lstStyle/>
          <a:p>
            <a:pPr lvl="0" fontAlgn="base"/>
            <a:r>
              <a:rPr lang="pt-BR" b="1" dirty="0"/>
              <a:t>Logar no sistema:</a:t>
            </a:r>
            <a:r>
              <a:rPr lang="pt-BR" dirty="0"/>
              <a:t> Este Caso de Uso deve ocorrer sempre que o usuário tentar logar no sistema.</a:t>
            </a:r>
          </a:p>
          <a:p>
            <a:endParaRPr lang="pt-BR" b="1" dirty="0" smtClean="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ext uri="{D42A27DB-BD31-4B8C-83A1-F6EECF244321}">
                <p14:modId xmlns:p14="http://schemas.microsoft.com/office/powerpoint/2010/main" val="3259409039"/>
              </p:ext>
            </p:extLst>
          </p:nvPr>
        </p:nvGraphicFramePr>
        <p:xfrm>
          <a:off x="1613988" y="2561529"/>
          <a:ext cx="8127999" cy="33223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2709333">
                  <a:extLst>
                    <a:ext uri="{9D8B030D-6E8A-4147-A177-3AD203B41FA5}">
                      <a16:colId xmlns:a16="http://schemas.microsoft.com/office/drawing/2014/main" val="2113526664"/>
                    </a:ext>
                  </a:extLst>
                </a:gridCol>
                <a:gridCol w="2709333">
                  <a:extLst>
                    <a:ext uri="{9D8B030D-6E8A-4147-A177-3AD203B41FA5}">
                      <a16:colId xmlns:a16="http://schemas.microsoft.com/office/drawing/2014/main" val="1496732803"/>
                    </a:ext>
                  </a:extLst>
                </a:gridCol>
              </a:tblGrid>
              <a:tr h="370840">
                <a:tc>
                  <a:txBody>
                    <a:bodyPr/>
                    <a:lstStyle/>
                    <a:p>
                      <a:pPr algn="ctr"/>
                      <a:r>
                        <a:rPr lang="pt-BR" sz="1500" dirty="0" smtClean="0">
                          <a:solidFill>
                            <a:schemeClr val="bg1"/>
                          </a:solidFill>
                        </a:rPr>
                        <a:t>Casos de Teste</a:t>
                      </a:r>
                      <a:endParaRPr lang="pt-BR" sz="15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smtClean="0">
                          <a:solidFill>
                            <a:schemeClr val="bg1"/>
                          </a:solidFill>
                        </a:rPr>
                        <a:t>Descrição do </a:t>
                      </a:r>
                    </a:p>
                    <a:p>
                      <a:pPr algn="ctr"/>
                      <a:r>
                        <a:rPr lang="pt-BR" sz="1500" dirty="0" smtClean="0">
                          <a:solidFill>
                            <a:schemeClr val="bg1"/>
                          </a:solidFill>
                        </a:rPr>
                        <a:t>Caso de</a:t>
                      </a:r>
                      <a:r>
                        <a:rPr lang="pt-BR" sz="1500" baseline="0" dirty="0" smtClean="0">
                          <a:solidFill>
                            <a:schemeClr val="bg1"/>
                          </a:solidFill>
                        </a:rPr>
                        <a:t> </a:t>
                      </a:r>
                      <a:r>
                        <a:rPr lang="pt-BR" sz="1500" dirty="0" smtClean="0">
                          <a:solidFill>
                            <a:schemeClr val="bg1"/>
                          </a:solidFill>
                        </a:rPr>
                        <a:t>Teste</a:t>
                      </a:r>
                      <a:endParaRPr lang="pt-BR" sz="15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smtClean="0">
                          <a:solidFill>
                            <a:schemeClr val="bg1"/>
                          </a:solidFill>
                        </a:rPr>
                        <a:t>Resultado Esperado</a:t>
                      </a:r>
                      <a:endParaRPr lang="pt-BR" sz="15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370840">
                <a:tc>
                  <a:txBody>
                    <a:bodyPr/>
                    <a:lstStyle/>
                    <a:p>
                      <a:pPr algn="ctr">
                        <a:spcAft>
                          <a:spcPts val="0"/>
                        </a:spcAft>
                      </a:pPr>
                      <a:r>
                        <a:rPr lang="pt-BR" sz="1400">
                          <a:solidFill>
                            <a:srgbClr val="000000"/>
                          </a:solidFill>
                          <a:effectLst/>
                          <a:latin typeface="Times New Roman" panose="02020603050405020304" pitchFamily="18" charset="0"/>
                          <a:ea typeface="Times New Roman" panose="02020603050405020304" pitchFamily="18" charset="0"/>
                        </a:rPr>
                        <a:t>CT #14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pt-BR" sz="1400" dirty="0">
                          <a:solidFill>
                            <a:srgbClr val="000000"/>
                          </a:solidFill>
                          <a:effectLst/>
                          <a:latin typeface="Times New Roman" panose="02020603050405020304" pitchFamily="18" charset="0"/>
                          <a:ea typeface="Times New Roman" panose="02020603050405020304" pitchFamily="18" charset="0"/>
                        </a:rPr>
                        <a:t>Verificar se o campo de E-mail é valido, dentro do padrão</a:t>
                      </a:r>
                      <a:r>
                        <a:rPr lang="pt-BR" sz="1400" dirty="0">
                          <a:solidFill>
                            <a:srgbClr val="0000FF"/>
                          </a:solidFill>
                          <a:effectLst/>
                          <a:latin typeface="Times New Roman" panose="02020603050405020304" pitchFamily="18" charset="0"/>
                          <a:ea typeface="Times New Roman" panose="02020603050405020304" pitchFamily="18" charset="0"/>
                        </a:rPr>
                        <a:t> </a:t>
                      </a:r>
                      <a:r>
                        <a:rPr lang="pt-BR" sz="1400" u="sng" dirty="0">
                          <a:solidFill>
                            <a:srgbClr val="000000"/>
                          </a:solidFill>
                          <a:effectLst/>
                          <a:latin typeface="Times New Roman" panose="02020603050405020304" pitchFamily="18" charset="0"/>
                          <a:ea typeface="Times New Roman" panose="02020603050405020304" pitchFamily="18" charset="0"/>
                        </a:rPr>
                        <a:t>email@domínio.com</a:t>
                      </a:r>
                      <a:r>
                        <a:rPr lang="pt-BR" sz="1400" dirty="0">
                          <a:solidFill>
                            <a:srgbClr val="0000FF"/>
                          </a:solidFill>
                          <a:effectLst/>
                          <a:latin typeface="Times New Roman" panose="02020603050405020304" pitchFamily="18" charset="0"/>
                          <a:ea typeface="Times New Roman" panose="02020603050405020304" pitchFamily="18" charset="0"/>
                        </a:rPr>
                        <a:t> </a:t>
                      </a:r>
                      <a:r>
                        <a:rPr lang="pt-BR" sz="1400" dirty="0">
                          <a:solidFill>
                            <a:srgbClr val="000000"/>
                          </a:solidFill>
                          <a:effectLst/>
                          <a:latin typeface="Times New Roman" panose="02020603050405020304" pitchFamily="18" charset="0"/>
                          <a:ea typeface="Times New Roman" panose="02020603050405020304" pitchFamily="18" charset="0"/>
                        </a:rPr>
                        <a:t>e não contém caracteres especiais além do arroba, hífen, underline e ponto final.</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pt-BR" sz="1400">
                          <a:solidFill>
                            <a:srgbClr val="000000"/>
                          </a:solidFill>
                          <a:effectLst/>
                          <a:latin typeface="Times New Roman" panose="02020603050405020304" pitchFamily="18" charset="0"/>
                          <a:ea typeface="Times New Roman" panose="02020603050405020304" pitchFamily="18" charset="0"/>
                        </a:rPr>
                        <a:t>Caso esteja padronizado o usuário consegue acessar o sistema, caso contrário deverá ser exibida uma mensagem de “E-mail inválido”. Quando o formulário for submetido, o campo permanecerá preenchido para evitar retrabalho.</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6639649"/>
                  </a:ext>
                </a:extLst>
              </a:tr>
              <a:tr h="370840">
                <a:tc>
                  <a:txBody>
                    <a:bodyPr/>
                    <a:lstStyle/>
                    <a:p>
                      <a:pPr algn="ctr">
                        <a:spcAft>
                          <a:spcPts val="0"/>
                        </a:spcAft>
                      </a:pPr>
                      <a:r>
                        <a:rPr lang="pt-BR" sz="1400">
                          <a:solidFill>
                            <a:srgbClr val="000000"/>
                          </a:solidFill>
                          <a:effectLst/>
                          <a:latin typeface="Times New Roman" panose="02020603050405020304" pitchFamily="18" charset="0"/>
                          <a:ea typeface="Times New Roman" panose="02020603050405020304" pitchFamily="18" charset="0"/>
                        </a:rPr>
                        <a:t>CT #15</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pt-BR" sz="1400">
                          <a:solidFill>
                            <a:srgbClr val="000000"/>
                          </a:solidFill>
                          <a:effectLst/>
                          <a:latin typeface="Times New Roman" panose="02020603050405020304" pitchFamily="18" charset="0"/>
                          <a:ea typeface="Times New Roman" panose="02020603050405020304" pitchFamily="18" charset="0"/>
                        </a:rPr>
                        <a:t>Verificar se o E-mail já está cadastrado.</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pt-BR" sz="1400" dirty="0">
                          <a:solidFill>
                            <a:srgbClr val="000000"/>
                          </a:solidFill>
                          <a:effectLst/>
                          <a:latin typeface="Times New Roman" panose="02020603050405020304" pitchFamily="18" charset="0"/>
                          <a:ea typeface="Times New Roman" panose="02020603050405020304" pitchFamily="18" charset="0"/>
                        </a:rPr>
                        <a:t>Caso o email não esteja cadastrado, o sistema deverá exibir uma mensagem de “E-mail inválido”. Quando o formulário for submetido, o campo permanecerá preenchido para evitar retrabalho.</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28661691"/>
                  </a:ext>
                </a:extLst>
              </a:tr>
            </a:tbl>
          </a:graphicData>
        </a:graphic>
      </p:graphicFrame>
    </p:spTree>
    <p:extLst>
      <p:ext uri="{BB962C8B-B14F-4D97-AF65-F5344CB8AC3E}">
        <p14:creationId xmlns:p14="http://schemas.microsoft.com/office/powerpoint/2010/main" val="179035541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Caso de Teste</a:t>
            </a:r>
            <a:endParaRPr lang="pt-BR" dirty="0"/>
          </a:p>
        </p:txBody>
      </p:sp>
      <p:sp>
        <p:nvSpPr>
          <p:cNvPr id="3" name="Marcador de Posição de Conteúdo 2"/>
          <p:cNvSpPr>
            <a:spLocks noGrp="1"/>
          </p:cNvSpPr>
          <p:nvPr>
            <p:ph idx="1"/>
          </p:nvPr>
        </p:nvSpPr>
        <p:spPr/>
        <p:txBody>
          <a:bodyPr/>
          <a:lstStyle/>
          <a:p>
            <a:pPr lvl="0" fontAlgn="base"/>
            <a:r>
              <a:rPr lang="pt-BR" b="1" dirty="0"/>
              <a:t>Logar no sistema:</a:t>
            </a:r>
            <a:r>
              <a:rPr lang="pt-BR" dirty="0"/>
              <a:t> Este Caso de Uso deve ocorrer sempre que o usuário tentar logar no sistema.</a:t>
            </a:r>
          </a:p>
          <a:p>
            <a:endParaRPr lang="pt-BR" b="1" dirty="0" smtClean="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ext uri="{D42A27DB-BD31-4B8C-83A1-F6EECF244321}">
                <p14:modId xmlns:p14="http://schemas.microsoft.com/office/powerpoint/2010/main" val="3493245931"/>
              </p:ext>
            </p:extLst>
          </p:nvPr>
        </p:nvGraphicFramePr>
        <p:xfrm>
          <a:off x="1613988" y="2561529"/>
          <a:ext cx="8127999" cy="39624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2709333">
                  <a:extLst>
                    <a:ext uri="{9D8B030D-6E8A-4147-A177-3AD203B41FA5}">
                      <a16:colId xmlns:a16="http://schemas.microsoft.com/office/drawing/2014/main" val="2113526664"/>
                    </a:ext>
                  </a:extLst>
                </a:gridCol>
                <a:gridCol w="2709333">
                  <a:extLst>
                    <a:ext uri="{9D8B030D-6E8A-4147-A177-3AD203B41FA5}">
                      <a16:colId xmlns:a16="http://schemas.microsoft.com/office/drawing/2014/main" val="1496732803"/>
                    </a:ext>
                  </a:extLst>
                </a:gridCol>
              </a:tblGrid>
              <a:tr h="370840">
                <a:tc>
                  <a:txBody>
                    <a:bodyPr/>
                    <a:lstStyle/>
                    <a:p>
                      <a:pPr algn="ctr"/>
                      <a:r>
                        <a:rPr lang="pt-BR" sz="1500" dirty="0" smtClean="0">
                          <a:solidFill>
                            <a:schemeClr val="bg1"/>
                          </a:solidFill>
                        </a:rPr>
                        <a:t>Casos de Teste</a:t>
                      </a:r>
                      <a:endParaRPr lang="pt-BR" sz="15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smtClean="0">
                          <a:solidFill>
                            <a:schemeClr val="bg1"/>
                          </a:solidFill>
                        </a:rPr>
                        <a:t>Descrição do </a:t>
                      </a:r>
                    </a:p>
                    <a:p>
                      <a:pPr algn="ctr"/>
                      <a:r>
                        <a:rPr lang="pt-BR" sz="1500" dirty="0" smtClean="0">
                          <a:solidFill>
                            <a:schemeClr val="bg1"/>
                          </a:solidFill>
                        </a:rPr>
                        <a:t>Caso de</a:t>
                      </a:r>
                      <a:r>
                        <a:rPr lang="pt-BR" sz="1500" baseline="0" dirty="0" smtClean="0">
                          <a:solidFill>
                            <a:schemeClr val="bg1"/>
                          </a:solidFill>
                        </a:rPr>
                        <a:t> </a:t>
                      </a:r>
                      <a:r>
                        <a:rPr lang="pt-BR" sz="1500" dirty="0" smtClean="0">
                          <a:solidFill>
                            <a:schemeClr val="bg1"/>
                          </a:solidFill>
                        </a:rPr>
                        <a:t>Teste</a:t>
                      </a:r>
                      <a:endParaRPr lang="pt-BR" sz="15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sz="1500" dirty="0" smtClean="0">
                          <a:solidFill>
                            <a:schemeClr val="bg1"/>
                          </a:solidFill>
                        </a:rPr>
                        <a:t>Resultado Esperado</a:t>
                      </a:r>
                      <a:endParaRPr lang="pt-BR" sz="15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370840">
                <a:tc>
                  <a:txBody>
                    <a:bodyPr/>
                    <a:lstStyle/>
                    <a:p>
                      <a:pPr algn="ctr">
                        <a:spcAft>
                          <a:spcPts val="0"/>
                        </a:spcAft>
                      </a:pPr>
                      <a:r>
                        <a:rPr lang="pt-BR" sz="1400">
                          <a:solidFill>
                            <a:srgbClr val="000000"/>
                          </a:solidFill>
                          <a:effectLst/>
                          <a:latin typeface="Times New Roman" panose="02020603050405020304" pitchFamily="18" charset="0"/>
                          <a:ea typeface="Times New Roman" panose="02020603050405020304" pitchFamily="18" charset="0"/>
                        </a:rPr>
                        <a:t>CT #16</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pt-BR" sz="1400">
                          <a:solidFill>
                            <a:srgbClr val="000000"/>
                          </a:solidFill>
                          <a:effectLst/>
                          <a:latin typeface="Times New Roman" panose="02020603050405020304" pitchFamily="18" charset="0"/>
                          <a:ea typeface="Times New Roman" panose="02020603050405020304" pitchFamily="18" charset="0"/>
                        </a:rPr>
                        <a:t>Verificar se o campo de Senha tem menos de 8 ou mais de 40 caracteres ou está vazio.</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pt-BR" sz="1400">
                          <a:solidFill>
                            <a:srgbClr val="000000"/>
                          </a:solidFill>
                          <a:effectLst/>
                          <a:latin typeface="Times New Roman" panose="02020603050405020304" pitchFamily="18" charset="0"/>
                          <a:ea typeface="Times New Roman" panose="02020603050405020304" pitchFamily="18" charset="0"/>
                        </a:rPr>
                        <a:t>Caso esteja fora dos limites, deverá ser exibida uma mensagem de “Senha inválida”</a:t>
                      </a:r>
                      <a:r>
                        <a:rPr lang="pt-BR" sz="1400">
                          <a:solidFill>
                            <a:srgbClr val="0000FF"/>
                          </a:solidFill>
                          <a:effectLst/>
                          <a:latin typeface="Times New Roman" panose="02020603050405020304" pitchFamily="18" charset="0"/>
                          <a:ea typeface="Times New Roman" panose="02020603050405020304" pitchFamily="18" charset="0"/>
                        </a:rPr>
                        <a:t>. </a:t>
                      </a:r>
                      <a:endParaRPr lang="pt-BR"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6639649"/>
                  </a:ext>
                </a:extLst>
              </a:tr>
              <a:tr h="370840">
                <a:tc>
                  <a:txBody>
                    <a:bodyPr/>
                    <a:lstStyle/>
                    <a:p>
                      <a:pPr algn="ctr">
                        <a:spcAft>
                          <a:spcPts val="0"/>
                        </a:spcAft>
                      </a:pPr>
                      <a:r>
                        <a:rPr lang="pt-BR" sz="1400">
                          <a:solidFill>
                            <a:srgbClr val="000000"/>
                          </a:solidFill>
                          <a:effectLst/>
                          <a:latin typeface="Times New Roman" panose="02020603050405020304" pitchFamily="18" charset="0"/>
                          <a:ea typeface="Times New Roman" panose="02020603050405020304" pitchFamily="18" charset="0"/>
                        </a:rPr>
                        <a:t>CT #17</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pt-BR" sz="1400">
                          <a:solidFill>
                            <a:srgbClr val="000000"/>
                          </a:solidFill>
                          <a:effectLst/>
                          <a:latin typeface="Times New Roman" panose="02020603050405020304" pitchFamily="18" charset="0"/>
                          <a:ea typeface="Times New Roman" panose="02020603050405020304" pitchFamily="18" charset="0"/>
                        </a:rPr>
                        <a:t>Verificar se a senha e o e-mail inseridos no espaço reservado estão corretas.</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pt-BR" sz="1400" dirty="0">
                          <a:solidFill>
                            <a:srgbClr val="000000"/>
                          </a:solidFill>
                          <a:effectLst/>
                          <a:latin typeface="Times New Roman" panose="02020603050405020304" pitchFamily="18" charset="0"/>
                          <a:ea typeface="Times New Roman" panose="02020603050405020304" pitchFamily="18" charset="0"/>
                        </a:rPr>
                        <a:t>Caso a senha e o e-mail estejam corretos, o usuário consegue logar no sistema e deve-se exibir a Tela Inicial.</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28661691"/>
                  </a:ext>
                </a:extLst>
              </a:tr>
              <a:tr h="370840">
                <a:tc>
                  <a:txBody>
                    <a:bodyPr/>
                    <a:lstStyle/>
                    <a:p>
                      <a:pPr algn="ctr">
                        <a:spcAft>
                          <a:spcPts val="0"/>
                        </a:spcAft>
                      </a:pPr>
                      <a:r>
                        <a:rPr lang="pt-BR" sz="1400" dirty="0">
                          <a:solidFill>
                            <a:srgbClr val="000000"/>
                          </a:solidFill>
                          <a:effectLst/>
                          <a:latin typeface="Times New Roman" panose="02020603050405020304" pitchFamily="18" charset="0"/>
                          <a:ea typeface="Times New Roman" panose="02020603050405020304" pitchFamily="18" charset="0"/>
                        </a:rPr>
                        <a:t>CT #18</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pt-BR" sz="1400">
                          <a:solidFill>
                            <a:srgbClr val="000000"/>
                          </a:solidFill>
                          <a:effectLst/>
                          <a:latin typeface="Times New Roman" panose="02020603050405020304" pitchFamily="18" charset="0"/>
                          <a:ea typeface="Times New Roman" panose="02020603050405020304" pitchFamily="18" charset="0"/>
                        </a:rPr>
                        <a:t>Verifica se a senha informada está errada, mas o e-mail esta correto.</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spcAft>
                          <a:spcPts val="0"/>
                        </a:spcAft>
                      </a:pPr>
                      <a:r>
                        <a:rPr lang="pt-BR" sz="1400" dirty="0">
                          <a:solidFill>
                            <a:srgbClr val="000000"/>
                          </a:solidFill>
                          <a:effectLst/>
                          <a:latin typeface="Times New Roman" panose="02020603050405020304" pitchFamily="18" charset="0"/>
                          <a:ea typeface="Times New Roman" panose="02020603050405020304" pitchFamily="18" charset="0"/>
                        </a:rPr>
                        <a:t>Caso a senha esteja incorreto o sistema deverá exibir uma mensagem de “E-mail inválido” e o campo ficará contornado em vermelho e com um pequeno “x” vermelho na frente. Quando o formulário for submetido, o campo permanecerá preenchido para evitar retrabalho.</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2350423"/>
                  </a:ext>
                </a:extLst>
              </a:tr>
            </a:tbl>
          </a:graphicData>
        </a:graphic>
      </p:graphicFrame>
    </p:spTree>
    <p:extLst>
      <p:ext uri="{BB962C8B-B14F-4D97-AF65-F5344CB8AC3E}">
        <p14:creationId xmlns:p14="http://schemas.microsoft.com/office/powerpoint/2010/main" val="6981288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Casos de Teste</a:t>
            </a:r>
            <a:endParaRPr lang="pt-BR" dirty="0"/>
          </a:p>
        </p:txBody>
      </p:sp>
      <p:graphicFrame>
        <p:nvGraphicFramePr>
          <p:cNvPr id="4" name="Marcador de Posição de Conteúdo 3"/>
          <p:cNvGraphicFramePr>
            <a:graphicFrameLocks noGrp="1"/>
          </p:cNvGraphicFramePr>
          <p:nvPr>
            <p:ph idx="1"/>
            <p:extLst>
              <p:ext uri="{D42A27DB-BD31-4B8C-83A1-F6EECF244321}">
                <p14:modId xmlns:p14="http://schemas.microsoft.com/office/powerpoint/2010/main" val="3696740383"/>
              </p:ext>
            </p:extLst>
          </p:nvPr>
        </p:nvGraphicFramePr>
        <p:xfrm>
          <a:off x="1262063" y="1828800"/>
          <a:ext cx="8128000" cy="48869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520672652"/>
                    </a:ext>
                  </a:extLst>
                </a:gridCol>
                <a:gridCol w="4064000">
                  <a:extLst>
                    <a:ext uri="{9D8B030D-6E8A-4147-A177-3AD203B41FA5}">
                      <a16:colId xmlns:a16="http://schemas.microsoft.com/office/drawing/2014/main" val="513993845"/>
                    </a:ext>
                  </a:extLst>
                </a:gridCol>
              </a:tblGrid>
              <a:tr h="370840">
                <a:tc>
                  <a:txBody>
                    <a:bodyPr/>
                    <a:lstStyle/>
                    <a:p>
                      <a:r>
                        <a:rPr lang="pt-BR" dirty="0" smtClean="0"/>
                        <a:t>Nome do caso de teste:</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r>
                        <a:rPr lang="pt-BR" dirty="0" smtClean="0"/>
                        <a:t>Quantidade de testes: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842058577"/>
                  </a:ext>
                </a:extLst>
              </a:tr>
              <a:tr h="370840">
                <a:tc>
                  <a:txBody>
                    <a:bodyPr/>
                    <a:lstStyle/>
                    <a:p>
                      <a:r>
                        <a:rPr lang="pt-BR" dirty="0" smtClean="0"/>
                        <a:t>Exibir informações sobre o projeto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t>2</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57468270"/>
                  </a:ext>
                </a:extLst>
              </a:tr>
              <a:tr h="370840">
                <a:tc>
                  <a:txBody>
                    <a:bodyPr/>
                    <a:lstStyle/>
                    <a:p>
                      <a:r>
                        <a:rPr lang="pt-BR" dirty="0" smtClean="0"/>
                        <a:t>Enviar Feedback</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t>5</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25581125"/>
                  </a:ext>
                </a:extLst>
              </a:tr>
              <a:tr h="370840">
                <a:tc>
                  <a:txBody>
                    <a:bodyPr/>
                    <a:lstStyle/>
                    <a:p>
                      <a:r>
                        <a:rPr lang="pt-BR" dirty="0" smtClean="0"/>
                        <a:t>Confirmar cadastro</a:t>
                      </a:r>
                      <a:r>
                        <a:rPr lang="pt-BR" baseline="0" dirty="0" smtClean="0"/>
                        <a:t> de usuários </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t>4</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1366741"/>
                  </a:ext>
                </a:extLst>
              </a:tr>
              <a:tr h="370840">
                <a:tc>
                  <a:txBody>
                    <a:bodyPr/>
                    <a:lstStyle/>
                    <a:p>
                      <a:r>
                        <a:rPr lang="pt-BR" dirty="0" smtClean="0"/>
                        <a:t>Enviar e-mail de confirmação de cadastro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t>5</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08364496"/>
                  </a:ext>
                </a:extLst>
              </a:tr>
              <a:tr h="370840">
                <a:tc>
                  <a:txBody>
                    <a:bodyPr/>
                    <a:lstStyle/>
                    <a:p>
                      <a:r>
                        <a:rPr lang="pt-BR" dirty="0" smtClean="0"/>
                        <a:t>Recuperar</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t>4</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69285059"/>
                  </a:ext>
                </a:extLst>
              </a:tr>
              <a:tr h="370840">
                <a:tc>
                  <a:txBody>
                    <a:bodyPr/>
                    <a:lstStyle/>
                    <a:p>
                      <a:r>
                        <a:rPr lang="pt-BR" dirty="0" smtClean="0"/>
                        <a:t>Enviar e-mail de recuperação de senha</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t>1</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48038002"/>
                  </a:ext>
                </a:extLst>
              </a:tr>
              <a:tr h="370840">
                <a:tc>
                  <a:txBody>
                    <a:bodyPr/>
                    <a:lstStyle/>
                    <a:p>
                      <a:r>
                        <a:rPr lang="pt-BR" dirty="0" smtClean="0"/>
                        <a:t>Pesquisar cadastros existentes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t>4</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11429801"/>
                  </a:ext>
                </a:extLst>
              </a:tr>
              <a:tr h="370840">
                <a:tc>
                  <a:txBody>
                    <a:bodyPr/>
                    <a:lstStyle/>
                    <a:p>
                      <a:r>
                        <a:rPr lang="pt-BR" dirty="0" smtClean="0"/>
                        <a:t>Pesquisar Pcds de interesse</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t>3</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006612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Adicionar Pcds de interesse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t>2</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3513308"/>
                  </a:ext>
                </a:extLst>
              </a:tr>
              <a:tr h="370840">
                <a:tc>
                  <a:txBody>
                    <a:bodyPr/>
                    <a:lstStyle/>
                    <a:p>
                      <a:r>
                        <a:rPr lang="pt-BR" dirty="0" smtClean="0"/>
                        <a:t>Verificar</a:t>
                      </a:r>
                      <a:r>
                        <a:rPr lang="pt-BR" baseline="0" dirty="0" smtClean="0"/>
                        <a:t> acesso necessario de usuários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t>5</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64185924"/>
                  </a:ext>
                </a:extLst>
              </a:tr>
            </a:tbl>
          </a:graphicData>
        </a:graphic>
      </p:graphicFrame>
    </p:spTree>
    <p:extLst>
      <p:ext uri="{BB962C8B-B14F-4D97-AF65-F5344CB8AC3E}">
        <p14:creationId xmlns:p14="http://schemas.microsoft.com/office/powerpoint/2010/main" val="29926630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Uso </a:t>
            </a:r>
            <a:r>
              <a:rPr lang="pt-BR" dirty="0" smtClean="0"/>
              <a:t>1 </a:t>
            </a:r>
            <a:r>
              <a:rPr lang="pt-BR" dirty="0"/>
              <a:t>- Documentação</a:t>
            </a:r>
          </a:p>
        </p:txBody>
      </p:sp>
      <p:graphicFrame>
        <p:nvGraphicFramePr>
          <p:cNvPr id="4" name="Tabela 3"/>
          <p:cNvGraphicFramePr>
            <a:graphicFrameLocks noGrp="1"/>
          </p:cNvGraphicFramePr>
          <p:nvPr>
            <p:extLst>
              <p:ext uri="{D42A27DB-BD31-4B8C-83A1-F6EECF244321}">
                <p14:modId xmlns:p14="http://schemas.microsoft.com/office/powerpoint/2010/main" val="3252070214"/>
              </p:ext>
            </p:extLst>
          </p:nvPr>
        </p:nvGraphicFramePr>
        <p:xfrm>
          <a:off x="1262189" y="2377440"/>
          <a:ext cx="8594726" cy="284480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2772646873"/>
                    </a:ext>
                  </a:extLst>
                </a:gridCol>
                <a:gridCol w="4297363">
                  <a:extLst>
                    <a:ext uri="{9D8B030D-6E8A-4147-A177-3AD203B41FA5}">
                      <a16:colId xmlns:a16="http://schemas.microsoft.com/office/drawing/2014/main" val="824427298"/>
                    </a:ext>
                  </a:extLst>
                </a:gridCol>
              </a:tblGrid>
              <a:tr h="370840">
                <a:tc gridSpan="2">
                  <a:txBody>
                    <a:bodyPr/>
                    <a:lstStyle/>
                    <a:p>
                      <a:r>
                        <a:rPr lang="pt-BR" sz="1800" b="1" kern="1200" dirty="0" smtClean="0">
                          <a:solidFill>
                            <a:schemeClr val="lt1"/>
                          </a:solidFill>
                          <a:effectLst/>
                          <a:latin typeface="+mn-lt"/>
                          <a:ea typeface="+mn-ea"/>
                          <a:cs typeface="+mn-cs"/>
                        </a:rPr>
                        <a:t>Nome do Caso de Uso:  Cadastrar Usuário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solidFill>
                      <a:schemeClr val="accent1">
                        <a:lumMod val="50000"/>
                      </a:schemeClr>
                    </a:solidFill>
                  </a:tcPr>
                </a:tc>
                <a:extLst>
                  <a:ext uri="{0D108BD9-81ED-4DB2-BD59-A6C34878D82A}">
                    <a16:rowId xmlns:a16="http://schemas.microsoft.com/office/drawing/2014/main" val="198701759"/>
                  </a:ext>
                </a:extLst>
              </a:tr>
              <a:tr h="370840">
                <a:tc>
                  <a:txBody>
                    <a:bodyPr/>
                    <a:lstStyle/>
                    <a:p>
                      <a:r>
                        <a:rPr lang="pt-BR" dirty="0" smtClean="0"/>
                        <a:t>Breve descrição: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pt-BR" sz="1800" kern="1200" dirty="0" smtClean="0">
                          <a:solidFill>
                            <a:schemeClr val="dk1"/>
                          </a:solidFill>
                          <a:effectLst/>
                          <a:latin typeface="+mn-lt"/>
                          <a:ea typeface="+mn-ea"/>
                          <a:cs typeface="+mn-cs"/>
                        </a:rPr>
                        <a:t>Este Caso de Uso deve ocorrer sempre que o usuário quer se cadastrar no sistema.</a:t>
                      </a:r>
                    </a:p>
                    <a:p>
                      <a:r>
                        <a:rPr lang="pt-BR" sz="1800" kern="1200" dirty="0" smtClean="0">
                          <a:solidFill>
                            <a:schemeClr val="dk1"/>
                          </a:solidFill>
                          <a:effectLst/>
                          <a:latin typeface="+mn-lt"/>
                          <a:ea typeface="+mn-ea"/>
                          <a:cs typeface="+mn-cs"/>
                        </a:rPr>
                        <a:t>Ele deve adicionar um novo usuário e suas informações no banco de dados.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90324953"/>
                  </a:ext>
                </a:extLst>
              </a:tr>
              <a:tr h="370840">
                <a:tc>
                  <a:txBody>
                    <a:bodyPr/>
                    <a:lstStyle/>
                    <a:p>
                      <a:r>
                        <a:rPr lang="pt-BR" dirty="0" smtClean="0"/>
                        <a:t>Ator principal: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pt-BR" sz="1800" kern="1200" dirty="0" smtClean="0">
                          <a:solidFill>
                            <a:schemeClr val="dk1"/>
                          </a:solidFill>
                          <a:effectLst/>
                          <a:latin typeface="+mn-lt"/>
                          <a:ea typeface="+mn-ea"/>
                          <a:cs typeface="+mn-cs"/>
                        </a:rPr>
                        <a:t>Usuário Visitante.</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50710177"/>
                  </a:ext>
                </a:extLst>
              </a:tr>
              <a:tr h="370840">
                <a:tc>
                  <a:txBody>
                    <a:bodyPr/>
                    <a:lstStyle/>
                    <a:p>
                      <a:r>
                        <a:rPr lang="pt-BR" dirty="0" smtClean="0"/>
                        <a:t>Pré-condição: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pt-BR" sz="1800" kern="1200" dirty="0" smtClean="0">
                          <a:solidFill>
                            <a:schemeClr val="dk1"/>
                          </a:solidFill>
                          <a:effectLst/>
                          <a:latin typeface="+mn-lt"/>
                          <a:ea typeface="+mn-ea"/>
                          <a:cs typeface="+mn-cs"/>
                        </a:rPr>
                        <a:t>O usuário deve estar acessando o site e selecionar a opção de cadastro.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7714285"/>
                  </a:ext>
                </a:extLst>
              </a:tr>
            </a:tbl>
          </a:graphicData>
        </a:graphic>
      </p:graphicFrame>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
        <p:nvSpPr>
          <p:cNvPr id="3" name="CaixaDeTexto 2"/>
          <p:cNvSpPr txBox="1"/>
          <p:nvPr/>
        </p:nvSpPr>
        <p:spPr>
          <a:xfrm>
            <a:off x="8264325" y="6488668"/>
            <a:ext cx="2964273" cy="369332"/>
          </a:xfrm>
          <a:prstGeom prst="rect">
            <a:avLst/>
          </a:prstGeom>
          <a:noFill/>
        </p:spPr>
        <p:txBody>
          <a:bodyPr wrap="none" rtlCol="0">
            <a:spAutoFit/>
          </a:bodyPr>
          <a:lstStyle/>
          <a:p>
            <a:r>
              <a:rPr lang="pt-BR" dirty="0" smtClean="0"/>
              <a:t>Quantidade de cenários: </a:t>
            </a:r>
            <a:r>
              <a:rPr lang="pt-BR" dirty="0"/>
              <a:t>4</a:t>
            </a:r>
          </a:p>
        </p:txBody>
      </p:sp>
    </p:spTree>
    <p:extLst>
      <p:ext uri="{BB962C8B-B14F-4D97-AF65-F5344CB8AC3E}">
        <p14:creationId xmlns:p14="http://schemas.microsoft.com/office/powerpoint/2010/main" val="138686893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Casos de Teste</a:t>
            </a:r>
            <a:endParaRPr lang="pt-BR" dirty="0"/>
          </a:p>
        </p:txBody>
      </p:sp>
      <p:graphicFrame>
        <p:nvGraphicFramePr>
          <p:cNvPr id="4" name="Marcador de Posição de Conteúdo 3"/>
          <p:cNvGraphicFramePr>
            <a:graphicFrameLocks noGrp="1"/>
          </p:cNvGraphicFramePr>
          <p:nvPr>
            <p:ph idx="1"/>
            <p:extLst>
              <p:ext uri="{D42A27DB-BD31-4B8C-83A1-F6EECF244321}">
                <p14:modId xmlns:p14="http://schemas.microsoft.com/office/powerpoint/2010/main" val="1960789787"/>
              </p:ext>
            </p:extLst>
          </p:nvPr>
        </p:nvGraphicFramePr>
        <p:xfrm>
          <a:off x="1262063" y="1828800"/>
          <a:ext cx="8128000" cy="33375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520672652"/>
                    </a:ext>
                  </a:extLst>
                </a:gridCol>
                <a:gridCol w="4064000">
                  <a:extLst>
                    <a:ext uri="{9D8B030D-6E8A-4147-A177-3AD203B41FA5}">
                      <a16:colId xmlns:a16="http://schemas.microsoft.com/office/drawing/2014/main" val="513993845"/>
                    </a:ext>
                  </a:extLst>
                </a:gridCol>
              </a:tblGrid>
              <a:tr h="370840">
                <a:tc>
                  <a:txBody>
                    <a:bodyPr/>
                    <a:lstStyle/>
                    <a:p>
                      <a:r>
                        <a:rPr lang="pt-BR" dirty="0" smtClean="0"/>
                        <a:t>Nome do caso de teste:</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r>
                        <a:rPr lang="pt-BR" dirty="0" smtClean="0"/>
                        <a:t>Quantidade de testes: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842058577"/>
                  </a:ext>
                </a:extLst>
              </a:tr>
              <a:tr h="370840">
                <a:tc>
                  <a:txBody>
                    <a:bodyPr/>
                    <a:lstStyle/>
                    <a:p>
                      <a:r>
                        <a:rPr lang="pt-BR" dirty="0" smtClean="0"/>
                        <a:t>Editar cadastros existentes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t>13</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57468270"/>
                  </a:ext>
                </a:extLst>
              </a:tr>
              <a:tr h="370840">
                <a:tc>
                  <a:txBody>
                    <a:bodyPr/>
                    <a:lstStyle/>
                    <a:p>
                      <a:r>
                        <a:rPr lang="pt-BR" dirty="0" smtClean="0"/>
                        <a:t>Retirar Pcds de interesse</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t>2</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25581125"/>
                  </a:ext>
                </a:extLst>
              </a:tr>
              <a:tr h="370840">
                <a:tc>
                  <a:txBody>
                    <a:bodyPr/>
                    <a:lstStyle/>
                    <a:p>
                      <a:r>
                        <a:rPr lang="pt-BR" dirty="0" smtClean="0"/>
                        <a:t>Alterar informações cadastradas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t>13</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1366741"/>
                  </a:ext>
                </a:extLst>
              </a:tr>
              <a:tr h="370840">
                <a:tc>
                  <a:txBody>
                    <a:bodyPr/>
                    <a:lstStyle/>
                    <a:p>
                      <a:r>
                        <a:rPr lang="pt-BR" dirty="0" smtClean="0"/>
                        <a:t>Desativar cadastro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t>3</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08364496"/>
                  </a:ext>
                </a:extLst>
              </a:tr>
              <a:tr h="370840">
                <a:tc>
                  <a:txBody>
                    <a:bodyPr/>
                    <a:lstStyle/>
                    <a:p>
                      <a:r>
                        <a:rPr lang="pt-BR" dirty="0" smtClean="0"/>
                        <a:t>Gerenciar Pcds de interesse</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t>5</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69285059"/>
                  </a:ext>
                </a:extLst>
              </a:tr>
              <a:tr h="370840">
                <a:tc>
                  <a:txBody>
                    <a:bodyPr/>
                    <a:lstStyle/>
                    <a:p>
                      <a:r>
                        <a:rPr lang="pt-BR" dirty="0" smtClean="0"/>
                        <a:t>Exibir home</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t>1</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48038002"/>
                  </a:ext>
                </a:extLst>
              </a:tr>
              <a:tr h="370840">
                <a:tc>
                  <a:txBody>
                    <a:bodyPr/>
                    <a:lstStyle/>
                    <a:p>
                      <a:r>
                        <a:rPr lang="pt-BR" dirty="0" smtClean="0"/>
                        <a:t>Meu perfil</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t>2</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11429801"/>
                  </a:ext>
                </a:extLst>
              </a:tr>
              <a:tr h="370840">
                <a:tc>
                  <a:txBody>
                    <a:bodyPr/>
                    <a:lstStyle/>
                    <a:p>
                      <a:r>
                        <a:rPr lang="pt-BR" dirty="0" smtClean="0"/>
                        <a:t>Gerenciar cadastro de usuários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t>8</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0066120"/>
                  </a:ext>
                </a:extLst>
              </a:tr>
            </a:tbl>
          </a:graphicData>
        </a:graphic>
      </p:graphicFrame>
    </p:spTree>
    <p:extLst>
      <p:ext uri="{BB962C8B-B14F-4D97-AF65-F5344CB8AC3E}">
        <p14:creationId xmlns:p14="http://schemas.microsoft.com/office/powerpoint/2010/main" val="136409927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Planejamento de Atividades</a:t>
            </a:r>
            <a:endParaRPr lang="pt-BR" dirty="0"/>
          </a:p>
        </p:txBody>
      </p:sp>
      <p:graphicFrame>
        <p:nvGraphicFramePr>
          <p:cNvPr id="4" name="Marcador de Posição de Conteúdo 3"/>
          <p:cNvGraphicFramePr>
            <a:graphicFrameLocks noGrp="1"/>
          </p:cNvGraphicFramePr>
          <p:nvPr>
            <p:ph idx="1"/>
            <p:extLst>
              <p:ext uri="{D42A27DB-BD31-4B8C-83A1-F6EECF244321}">
                <p14:modId xmlns:p14="http://schemas.microsoft.com/office/powerpoint/2010/main" val="3498700700"/>
              </p:ext>
            </p:extLst>
          </p:nvPr>
        </p:nvGraphicFramePr>
        <p:xfrm>
          <a:off x="1262063" y="1828800"/>
          <a:ext cx="8594724" cy="4145280"/>
        </p:xfrm>
        <a:graphic>
          <a:graphicData uri="http://schemas.openxmlformats.org/drawingml/2006/table">
            <a:tbl>
              <a:tblPr firstRow="1" bandRow="1">
                <a:tableStyleId>{5C22544A-7EE6-4342-B048-85BDC9FD1C3A}</a:tableStyleId>
              </a:tblPr>
              <a:tblGrid>
                <a:gridCol w="2148681">
                  <a:extLst>
                    <a:ext uri="{9D8B030D-6E8A-4147-A177-3AD203B41FA5}">
                      <a16:colId xmlns:a16="http://schemas.microsoft.com/office/drawing/2014/main" val="1891765398"/>
                    </a:ext>
                  </a:extLst>
                </a:gridCol>
                <a:gridCol w="2148681">
                  <a:extLst>
                    <a:ext uri="{9D8B030D-6E8A-4147-A177-3AD203B41FA5}">
                      <a16:colId xmlns:a16="http://schemas.microsoft.com/office/drawing/2014/main" val="3284854588"/>
                    </a:ext>
                  </a:extLst>
                </a:gridCol>
                <a:gridCol w="2148681">
                  <a:extLst>
                    <a:ext uri="{9D8B030D-6E8A-4147-A177-3AD203B41FA5}">
                      <a16:colId xmlns:a16="http://schemas.microsoft.com/office/drawing/2014/main" val="3789069938"/>
                    </a:ext>
                  </a:extLst>
                </a:gridCol>
                <a:gridCol w="2148681">
                  <a:extLst>
                    <a:ext uri="{9D8B030D-6E8A-4147-A177-3AD203B41FA5}">
                      <a16:colId xmlns:a16="http://schemas.microsoft.com/office/drawing/2014/main" val="4068056366"/>
                    </a:ext>
                  </a:extLst>
                </a:gridCol>
              </a:tblGrid>
              <a:tr h="370840">
                <a:tc gridSpan="4">
                  <a:txBody>
                    <a:bodyPr/>
                    <a:lstStyle/>
                    <a:p>
                      <a:pPr algn="ctr"/>
                      <a:r>
                        <a:rPr lang="pt-BR" sz="1800" b="1" dirty="0" smtClean="0"/>
                        <a:t>Planejamento das Iterações para o Desenvolvimento dos Casos de Uso</a:t>
                      </a:r>
                    </a:p>
                    <a:p>
                      <a:pPr algn="ctr"/>
                      <a:r>
                        <a:rPr lang="pt-BR" sz="1800" b="1" dirty="0" smtClean="0"/>
                        <a:t>Módulo de Cadastros</a:t>
                      </a:r>
                      <a:endParaRPr lang="pt-BR"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a:p>
                  </a:txBody>
                  <a:tcPr/>
                </a:tc>
                <a:tc hMerge="1">
                  <a:txBody>
                    <a:bodyPr/>
                    <a:lstStyle/>
                    <a:p>
                      <a:endParaRPr lang="pt-BR"/>
                    </a:p>
                  </a:txBody>
                  <a:tcPr/>
                </a:tc>
                <a:tc hMerge="1">
                  <a:txBody>
                    <a:bodyPr/>
                    <a:lstStyle/>
                    <a:p>
                      <a:endParaRPr lang="pt-BR" dirty="0"/>
                    </a:p>
                  </a:txBody>
                  <a:tcPr/>
                </a:tc>
                <a:extLst>
                  <a:ext uri="{0D108BD9-81ED-4DB2-BD59-A6C34878D82A}">
                    <a16:rowId xmlns:a16="http://schemas.microsoft.com/office/drawing/2014/main" val="2895991547"/>
                  </a:ext>
                </a:extLst>
              </a:tr>
              <a:tr h="365760">
                <a:tc>
                  <a:txBody>
                    <a:bodyPr/>
                    <a:lstStyle/>
                    <a:p>
                      <a:pPr algn="ctr"/>
                      <a:r>
                        <a:rPr lang="pt-BR" sz="1600" dirty="0" smtClean="0"/>
                        <a:t>Iteração</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smtClean="0"/>
                        <a:t>Data Prevista</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smtClean="0"/>
                        <a:t>Casos de Uso</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dirty="0" smtClean="0"/>
                        <a:t>Equipe Responsável </a:t>
                      </a:r>
                    </a:p>
                    <a:p>
                      <a:pPr algn="ct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1170792116"/>
                  </a:ext>
                </a:extLst>
              </a:tr>
              <a:tr h="370840">
                <a:tc>
                  <a:txBody>
                    <a:bodyPr/>
                    <a:lstStyle/>
                    <a:p>
                      <a:pPr algn="ctr"/>
                      <a:r>
                        <a:rPr lang="pt-BR" dirty="0" smtClean="0"/>
                        <a:t>#01</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01/07/2016</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Cadastrar Usuários.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Leonardo (Analista), Aleccheévina (Desenvolvedor) e Igor (DBA)</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0471864"/>
                  </a:ext>
                </a:extLst>
              </a:tr>
              <a:tr h="370840">
                <a:tc>
                  <a:txBody>
                    <a:bodyPr/>
                    <a:lstStyle/>
                    <a:p>
                      <a:pPr algn="ctr"/>
                      <a:r>
                        <a:rPr lang="pt-BR" dirty="0" smtClean="0"/>
                        <a:t>#01</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01/07/2016</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Logout.</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Giovanna (Analista), Anderson (Desenvolvedor) e Amanda (DBA)</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11714208"/>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335144790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Planejamento de Atividades</a:t>
            </a:r>
            <a:endParaRPr lang="pt-BR" dirty="0"/>
          </a:p>
        </p:txBody>
      </p:sp>
      <p:graphicFrame>
        <p:nvGraphicFramePr>
          <p:cNvPr id="4" name="Marcador de Posição de Conteúdo 3"/>
          <p:cNvGraphicFramePr>
            <a:graphicFrameLocks noGrp="1"/>
          </p:cNvGraphicFramePr>
          <p:nvPr>
            <p:ph idx="1"/>
            <p:extLst>
              <p:ext uri="{D42A27DB-BD31-4B8C-83A1-F6EECF244321}">
                <p14:modId xmlns:p14="http://schemas.microsoft.com/office/powerpoint/2010/main" val="1086757991"/>
              </p:ext>
            </p:extLst>
          </p:nvPr>
        </p:nvGraphicFramePr>
        <p:xfrm>
          <a:off x="1262063" y="1828800"/>
          <a:ext cx="8594724" cy="4145280"/>
        </p:xfrm>
        <a:graphic>
          <a:graphicData uri="http://schemas.openxmlformats.org/drawingml/2006/table">
            <a:tbl>
              <a:tblPr firstRow="1" bandRow="1">
                <a:tableStyleId>{5C22544A-7EE6-4342-B048-85BDC9FD1C3A}</a:tableStyleId>
              </a:tblPr>
              <a:tblGrid>
                <a:gridCol w="2148681">
                  <a:extLst>
                    <a:ext uri="{9D8B030D-6E8A-4147-A177-3AD203B41FA5}">
                      <a16:colId xmlns:a16="http://schemas.microsoft.com/office/drawing/2014/main" val="1891765398"/>
                    </a:ext>
                  </a:extLst>
                </a:gridCol>
                <a:gridCol w="2148681">
                  <a:extLst>
                    <a:ext uri="{9D8B030D-6E8A-4147-A177-3AD203B41FA5}">
                      <a16:colId xmlns:a16="http://schemas.microsoft.com/office/drawing/2014/main" val="3284854588"/>
                    </a:ext>
                  </a:extLst>
                </a:gridCol>
                <a:gridCol w="2148681">
                  <a:extLst>
                    <a:ext uri="{9D8B030D-6E8A-4147-A177-3AD203B41FA5}">
                      <a16:colId xmlns:a16="http://schemas.microsoft.com/office/drawing/2014/main" val="3789069938"/>
                    </a:ext>
                  </a:extLst>
                </a:gridCol>
                <a:gridCol w="2148681">
                  <a:extLst>
                    <a:ext uri="{9D8B030D-6E8A-4147-A177-3AD203B41FA5}">
                      <a16:colId xmlns:a16="http://schemas.microsoft.com/office/drawing/2014/main" val="4068056366"/>
                    </a:ext>
                  </a:extLst>
                </a:gridCol>
              </a:tblGrid>
              <a:tr h="370840">
                <a:tc gridSpan="4">
                  <a:txBody>
                    <a:bodyPr/>
                    <a:lstStyle/>
                    <a:p>
                      <a:pPr algn="ctr"/>
                      <a:r>
                        <a:rPr lang="pt-BR" sz="1800" b="1" dirty="0" smtClean="0"/>
                        <a:t>Planejamento das Iterações para o Desenvolvimento dos Casos de Uso</a:t>
                      </a:r>
                    </a:p>
                    <a:p>
                      <a:pPr algn="ctr"/>
                      <a:r>
                        <a:rPr lang="pt-BR" sz="1800" b="1" dirty="0" smtClean="0"/>
                        <a:t>Módulo de Cadastros</a:t>
                      </a:r>
                      <a:endParaRPr lang="pt-BR"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a:p>
                  </a:txBody>
                  <a:tcPr/>
                </a:tc>
                <a:tc hMerge="1">
                  <a:txBody>
                    <a:bodyPr/>
                    <a:lstStyle/>
                    <a:p>
                      <a:endParaRPr lang="pt-BR"/>
                    </a:p>
                  </a:txBody>
                  <a:tcPr/>
                </a:tc>
                <a:tc hMerge="1">
                  <a:txBody>
                    <a:bodyPr/>
                    <a:lstStyle/>
                    <a:p>
                      <a:endParaRPr lang="pt-BR" dirty="0"/>
                    </a:p>
                  </a:txBody>
                  <a:tcPr/>
                </a:tc>
                <a:extLst>
                  <a:ext uri="{0D108BD9-81ED-4DB2-BD59-A6C34878D82A}">
                    <a16:rowId xmlns:a16="http://schemas.microsoft.com/office/drawing/2014/main" val="2895991547"/>
                  </a:ext>
                </a:extLst>
              </a:tr>
              <a:tr h="365760">
                <a:tc>
                  <a:txBody>
                    <a:bodyPr/>
                    <a:lstStyle/>
                    <a:p>
                      <a:pPr algn="ctr"/>
                      <a:r>
                        <a:rPr lang="pt-BR" sz="1600" dirty="0" smtClean="0"/>
                        <a:t>Iteração</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smtClean="0"/>
                        <a:t>Data Prevista</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smtClean="0"/>
                        <a:t>Casos de Uso</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dirty="0" smtClean="0"/>
                        <a:t>Equipe Responsável </a:t>
                      </a:r>
                    </a:p>
                    <a:p>
                      <a:pPr algn="ct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1170792116"/>
                  </a:ext>
                </a:extLst>
              </a:tr>
              <a:tr h="370840">
                <a:tc>
                  <a:txBody>
                    <a:bodyPr/>
                    <a:lstStyle/>
                    <a:p>
                      <a:pPr algn="ctr"/>
                      <a:r>
                        <a:rPr lang="pt-BR" dirty="0" smtClean="0"/>
                        <a:t>#01</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01/07/2016</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Logar no sistema</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Giovanna (Analista), Anderson (Desenvolvedor) e Amanda (DBA)</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0471864"/>
                  </a:ext>
                </a:extLst>
              </a:tr>
              <a:tr h="370840">
                <a:tc>
                  <a:txBody>
                    <a:bodyPr/>
                    <a:lstStyle/>
                    <a:p>
                      <a:pPr algn="ctr"/>
                      <a:r>
                        <a:rPr lang="pt-BR" dirty="0" smtClean="0"/>
                        <a:t>#02</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19/08/2016</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Verificar acessos necessários de usuários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Giovanna (Analista), Anderson (Desenvolvedor) e Amanda (DBA)</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11714208"/>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134061150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Planejamento de Atividades</a:t>
            </a:r>
            <a:endParaRPr lang="pt-BR" dirty="0"/>
          </a:p>
        </p:txBody>
      </p:sp>
      <p:graphicFrame>
        <p:nvGraphicFramePr>
          <p:cNvPr id="4" name="Marcador de Posição de Conteúdo 3"/>
          <p:cNvGraphicFramePr>
            <a:graphicFrameLocks noGrp="1"/>
          </p:cNvGraphicFramePr>
          <p:nvPr>
            <p:ph idx="1"/>
            <p:extLst>
              <p:ext uri="{D42A27DB-BD31-4B8C-83A1-F6EECF244321}">
                <p14:modId xmlns:p14="http://schemas.microsoft.com/office/powerpoint/2010/main" val="2802810165"/>
              </p:ext>
            </p:extLst>
          </p:nvPr>
        </p:nvGraphicFramePr>
        <p:xfrm>
          <a:off x="1262063" y="1828800"/>
          <a:ext cx="8594724" cy="4145280"/>
        </p:xfrm>
        <a:graphic>
          <a:graphicData uri="http://schemas.openxmlformats.org/drawingml/2006/table">
            <a:tbl>
              <a:tblPr firstRow="1" bandRow="1">
                <a:tableStyleId>{5C22544A-7EE6-4342-B048-85BDC9FD1C3A}</a:tableStyleId>
              </a:tblPr>
              <a:tblGrid>
                <a:gridCol w="2148681">
                  <a:extLst>
                    <a:ext uri="{9D8B030D-6E8A-4147-A177-3AD203B41FA5}">
                      <a16:colId xmlns:a16="http://schemas.microsoft.com/office/drawing/2014/main" val="1891765398"/>
                    </a:ext>
                  </a:extLst>
                </a:gridCol>
                <a:gridCol w="2148681">
                  <a:extLst>
                    <a:ext uri="{9D8B030D-6E8A-4147-A177-3AD203B41FA5}">
                      <a16:colId xmlns:a16="http://schemas.microsoft.com/office/drawing/2014/main" val="3284854588"/>
                    </a:ext>
                  </a:extLst>
                </a:gridCol>
                <a:gridCol w="2148681">
                  <a:extLst>
                    <a:ext uri="{9D8B030D-6E8A-4147-A177-3AD203B41FA5}">
                      <a16:colId xmlns:a16="http://schemas.microsoft.com/office/drawing/2014/main" val="3789069938"/>
                    </a:ext>
                  </a:extLst>
                </a:gridCol>
                <a:gridCol w="2148681">
                  <a:extLst>
                    <a:ext uri="{9D8B030D-6E8A-4147-A177-3AD203B41FA5}">
                      <a16:colId xmlns:a16="http://schemas.microsoft.com/office/drawing/2014/main" val="4068056366"/>
                    </a:ext>
                  </a:extLst>
                </a:gridCol>
              </a:tblGrid>
              <a:tr h="370840">
                <a:tc gridSpan="4">
                  <a:txBody>
                    <a:bodyPr/>
                    <a:lstStyle/>
                    <a:p>
                      <a:pPr algn="ctr"/>
                      <a:r>
                        <a:rPr lang="pt-BR" sz="1800" b="1" dirty="0" smtClean="0"/>
                        <a:t>Planejamento das Iterações para o Desenvolvimento dos Casos de Uso</a:t>
                      </a:r>
                    </a:p>
                    <a:p>
                      <a:pPr algn="ctr"/>
                      <a:r>
                        <a:rPr lang="pt-BR" sz="1800" b="1" dirty="0" smtClean="0"/>
                        <a:t>Módulo de Cadastros</a:t>
                      </a:r>
                      <a:endParaRPr lang="pt-BR"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a:p>
                  </a:txBody>
                  <a:tcPr/>
                </a:tc>
                <a:tc hMerge="1">
                  <a:txBody>
                    <a:bodyPr/>
                    <a:lstStyle/>
                    <a:p>
                      <a:endParaRPr lang="pt-BR"/>
                    </a:p>
                  </a:txBody>
                  <a:tcPr/>
                </a:tc>
                <a:tc hMerge="1">
                  <a:txBody>
                    <a:bodyPr/>
                    <a:lstStyle/>
                    <a:p>
                      <a:endParaRPr lang="pt-BR" dirty="0"/>
                    </a:p>
                  </a:txBody>
                  <a:tcPr/>
                </a:tc>
                <a:extLst>
                  <a:ext uri="{0D108BD9-81ED-4DB2-BD59-A6C34878D82A}">
                    <a16:rowId xmlns:a16="http://schemas.microsoft.com/office/drawing/2014/main" val="2895991547"/>
                  </a:ext>
                </a:extLst>
              </a:tr>
              <a:tr h="365760">
                <a:tc>
                  <a:txBody>
                    <a:bodyPr/>
                    <a:lstStyle/>
                    <a:p>
                      <a:pPr algn="ctr"/>
                      <a:r>
                        <a:rPr lang="pt-BR" sz="1600" dirty="0" smtClean="0"/>
                        <a:t>Iteração</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smtClean="0"/>
                        <a:t>Data Prevista</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smtClean="0"/>
                        <a:t>Casos de Uso</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dirty="0" smtClean="0"/>
                        <a:t>Equipe Responsável </a:t>
                      </a:r>
                    </a:p>
                    <a:p>
                      <a:pPr algn="ct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1170792116"/>
                  </a:ext>
                </a:extLst>
              </a:tr>
              <a:tr h="370840">
                <a:tc>
                  <a:txBody>
                    <a:bodyPr/>
                    <a:lstStyle/>
                    <a:p>
                      <a:pPr algn="ctr"/>
                      <a:r>
                        <a:rPr lang="pt-BR" dirty="0" smtClean="0"/>
                        <a:t>#02</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19/08/2016</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Confirmar cadastro de usuário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Leonardo (Analista), Aleccheévina (Desenvolvedor) e Igor (DBA)</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0471864"/>
                  </a:ext>
                </a:extLst>
              </a:tr>
              <a:tr h="370840">
                <a:tc>
                  <a:txBody>
                    <a:bodyPr/>
                    <a:lstStyle/>
                    <a:p>
                      <a:pPr algn="ctr"/>
                      <a:r>
                        <a:rPr lang="pt-BR" dirty="0" smtClean="0"/>
                        <a:t>#02</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19/08/2016</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Enviar e-mail de confirmação de cadastro.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Leonardo (Analista), Aleccheévina (Desenvolvedor) e Igor (DBA)</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11714208"/>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25375826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Planejamento de Atividades</a:t>
            </a:r>
            <a:endParaRPr lang="pt-BR" dirty="0"/>
          </a:p>
        </p:txBody>
      </p:sp>
      <p:graphicFrame>
        <p:nvGraphicFramePr>
          <p:cNvPr id="4" name="Marcador de Posição de Conteúdo 3"/>
          <p:cNvGraphicFramePr>
            <a:graphicFrameLocks noGrp="1"/>
          </p:cNvGraphicFramePr>
          <p:nvPr>
            <p:ph idx="1"/>
            <p:extLst>
              <p:ext uri="{D42A27DB-BD31-4B8C-83A1-F6EECF244321}">
                <p14:modId xmlns:p14="http://schemas.microsoft.com/office/powerpoint/2010/main" val="2811881216"/>
              </p:ext>
            </p:extLst>
          </p:nvPr>
        </p:nvGraphicFramePr>
        <p:xfrm>
          <a:off x="1262063" y="1828800"/>
          <a:ext cx="8594724" cy="4145280"/>
        </p:xfrm>
        <a:graphic>
          <a:graphicData uri="http://schemas.openxmlformats.org/drawingml/2006/table">
            <a:tbl>
              <a:tblPr firstRow="1" bandRow="1">
                <a:tableStyleId>{5C22544A-7EE6-4342-B048-85BDC9FD1C3A}</a:tableStyleId>
              </a:tblPr>
              <a:tblGrid>
                <a:gridCol w="2148681">
                  <a:extLst>
                    <a:ext uri="{9D8B030D-6E8A-4147-A177-3AD203B41FA5}">
                      <a16:colId xmlns:a16="http://schemas.microsoft.com/office/drawing/2014/main" val="1891765398"/>
                    </a:ext>
                  </a:extLst>
                </a:gridCol>
                <a:gridCol w="2148681">
                  <a:extLst>
                    <a:ext uri="{9D8B030D-6E8A-4147-A177-3AD203B41FA5}">
                      <a16:colId xmlns:a16="http://schemas.microsoft.com/office/drawing/2014/main" val="3284854588"/>
                    </a:ext>
                  </a:extLst>
                </a:gridCol>
                <a:gridCol w="2148681">
                  <a:extLst>
                    <a:ext uri="{9D8B030D-6E8A-4147-A177-3AD203B41FA5}">
                      <a16:colId xmlns:a16="http://schemas.microsoft.com/office/drawing/2014/main" val="3789069938"/>
                    </a:ext>
                  </a:extLst>
                </a:gridCol>
                <a:gridCol w="2148681">
                  <a:extLst>
                    <a:ext uri="{9D8B030D-6E8A-4147-A177-3AD203B41FA5}">
                      <a16:colId xmlns:a16="http://schemas.microsoft.com/office/drawing/2014/main" val="4068056366"/>
                    </a:ext>
                  </a:extLst>
                </a:gridCol>
              </a:tblGrid>
              <a:tr h="370840">
                <a:tc gridSpan="4">
                  <a:txBody>
                    <a:bodyPr/>
                    <a:lstStyle/>
                    <a:p>
                      <a:pPr algn="ctr"/>
                      <a:r>
                        <a:rPr lang="pt-BR" sz="1800" b="1" dirty="0" smtClean="0"/>
                        <a:t>Planejamento das Iterações para o Desenvolvimento dos Casos de Uso</a:t>
                      </a:r>
                    </a:p>
                    <a:p>
                      <a:pPr algn="ctr"/>
                      <a:r>
                        <a:rPr lang="pt-BR" sz="1800" b="1" dirty="0" smtClean="0"/>
                        <a:t>Módulo de Cadastros</a:t>
                      </a:r>
                      <a:endParaRPr lang="pt-BR"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a:p>
                  </a:txBody>
                  <a:tcPr/>
                </a:tc>
                <a:tc hMerge="1">
                  <a:txBody>
                    <a:bodyPr/>
                    <a:lstStyle/>
                    <a:p>
                      <a:endParaRPr lang="pt-BR"/>
                    </a:p>
                  </a:txBody>
                  <a:tcPr/>
                </a:tc>
                <a:tc hMerge="1">
                  <a:txBody>
                    <a:bodyPr/>
                    <a:lstStyle/>
                    <a:p>
                      <a:endParaRPr lang="pt-BR" dirty="0"/>
                    </a:p>
                  </a:txBody>
                  <a:tcPr/>
                </a:tc>
                <a:extLst>
                  <a:ext uri="{0D108BD9-81ED-4DB2-BD59-A6C34878D82A}">
                    <a16:rowId xmlns:a16="http://schemas.microsoft.com/office/drawing/2014/main" val="2895991547"/>
                  </a:ext>
                </a:extLst>
              </a:tr>
              <a:tr h="365760">
                <a:tc>
                  <a:txBody>
                    <a:bodyPr/>
                    <a:lstStyle/>
                    <a:p>
                      <a:pPr algn="ctr"/>
                      <a:r>
                        <a:rPr lang="pt-BR" sz="1600" dirty="0" smtClean="0"/>
                        <a:t>Iteração</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smtClean="0"/>
                        <a:t>Data Prevista</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smtClean="0"/>
                        <a:t>Casos de Uso</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dirty="0" smtClean="0"/>
                        <a:t>Equipe Responsável </a:t>
                      </a:r>
                    </a:p>
                    <a:p>
                      <a:pPr algn="ct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1170792116"/>
                  </a:ext>
                </a:extLst>
              </a:tr>
              <a:tr h="370840">
                <a:tc>
                  <a:txBody>
                    <a:bodyPr/>
                    <a:lstStyle/>
                    <a:p>
                      <a:pPr algn="ctr"/>
                      <a:r>
                        <a:rPr lang="pt-BR" dirty="0" smtClean="0"/>
                        <a:t>#02</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19/08/2016</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Exibir home.</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Giovanna (Analista), Anderson (Desenvolvedor) e Amanda (DBA)</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0471864"/>
                  </a:ext>
                </a:extLst>
              </a:tr>
              <a:tr h="370840">
                <a:tc>
                  <a:txBody>
                    <a:bodyPr/>
                    <a:lstStyle/>
                    <a:p>
                      <a:pPr algn="ctr"/>
                      <a:r>
                        <a:rPr lang="pt-BR" dirty="0" smtClean="0"/>
                        <a:t>#03</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09/09/2016</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Recuperar senha</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Leonardo (Analista), Aleccheévina (Desenvolvedor) e Igor (DBA)</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11714208"/>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133339926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Planejamento de Atividades</a:t>
            </a:r>
            <a:endParaRPr lang="pt-BR" dirty="0"/>
          </a:p>
        </p:txBody>
      </p:sp>
      <p:graphicFrame>
        <p:nvGraphicFramePr>
          <p:cNvPr id="4" name="Marcador de Posição de Conteúdo 3"/>
          <p:cNvGraphicFramePr>
            <a:graphicFrameLocks noGrp="1"/>
          </p:cNvGraphicFramePr>
          <p:nvPr>
            <p:ph idx="1"/>
            <p:extLst>
              <p:ext uri="{D42A27DB-BD31-4B8C-83A1-F6EECF244321}">
                <p14:modId xmlns:p14="http://schemas.microsoft.com/office/powerpoint/2010/main" val="354397677"/>
              </p:ext>
            </p:extLst>
          </p:nvPr>
        </p:nvGraphicFramePr>
        <p:xfrm>
          <a:off x="1262063" y="1828800"/>
          <a:ext cx="8594724" cy="4180114"/>
        </p:xfrm>
        <a:graphic>
          <a:graphicData uri="http://schemas.openxmlformats.org/drawingml/2006/table">
            <a:tbl>
              <a:tblPr firstRow="1" bandRow="1">
                <a:tableStyleId>{5C22544A-7EE6-4342-B048-85BDC9FD1C3A}</a:tableStyleId>
              </a:tblPr>
              <a:tblGrid>
                <a:gridCol w="2148681">
                  <a:extLst>
                    <a:ext uri="{9D8B030D-6E8A-4147-A177-3AD203B41FA5}">
                      <a16:colId xmlns:a16="http://schemas.microsoft.com/office/drawing/2014/main" val="1891765398"/>
                    </a:ext>
                  </a:extLst>
                </a:gridCol>
                <a:gridCol w="2148681">
                  <a:extLst>
                    <a:ext uri="{9D8B030D-6E8A-4147-A177-3AD203B41FA5}">
                      <a16:colId xmlns:a16="http://schemas.microsoft.com/office/drawing/2014/main" val="3284854588"/>
                    </a:ext>
                  </a:extLst>
                </a:gridCol>
                <a:gridCol w="2148681">
                  <a:extLst>
                    <a:ext uri="{9D8B030D-6E8A-4147-A177-3AD203B41FA5}">
                      <a16:colId xmlns:a16="http://schemas.microsoft.com/office/drawing/2014/main" val="3789069938"/>
                    </a:ext>
                  </a:extLst>
                </a:gridCol>
                <a:gridCol w="2148681">
                  <a:extLst>
                    <a:ext uri="{9D8B030D-6E8A-4147-A177-3AD203B41FA5}">
                      <a16:colId xmlns:a16="http://schemas.microsoft.com/office/drawing/2014/main" val="4068056366"/>
                    </a:ext>
                  </a:extLst>
                </a:gridCol>
              </a:tblGrid>
              <a:tr h="370840">
                <a:tc gridSpan="4">
                  <a:txBody>
                    <a:bodyPr/>
                    <a:lstStyle/>
                    <a:p>
                      <a:pPr algn="ctr"/>
                      <a:r>
                        <a:rPr lang="pt-BR" sz="1800" b="1" dirty="0" smtClean="0"/>
                        <a:t>Planejamento das Iterações para o Desenvolvimento dos Casos de Uso</a:t>
                      </a:r>
                    </a:p>
                    <a:p>
                      <a:pPr algn="ctr"/>
                      <a:r>
                        <a:rPr lang="pt-BR" sz="1800" b="1" dirty="0" smtClean="0"/>
                        <a:t>Módulo de Cadastros</a:t>
                      </a:r>
                      <a:endParaRPr lang="pt-BR"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a:p>
                  </a:txBody>
                  <a:tcPr/>
                </a:tc>
                <a:tc hMerge="1">
                  <a:txBody>
                    <a:bodyPr/>
                    <a:lstStyle/>
                    <a:p>
                      <a:endParaRPr lang="pt-BR"/>
                    </a:p>
                  </a:txBody>
                  <a:tcPr/>
                </a:tc>
                <a:tc hMerge="1">
                  <a:txBody>
                    <a:bodyPr/>
                    <a:lstStyle/>
                    <a:p>
                      <a:endParaRPr lang="pt-BR" dirty="0"/>
                    </a:p>
                  </a:txBody>
                  <a:tcPr/>
                </a:tc>
                <a:extLst>
                  <a:ext uri="{0D108BD9-81ED-4DB2-BD59-A6C34878D82A}">
                    <a16:rowId xmlns:a16="http://schemas.microsoft.com/office/drawing/2014/main" val="2895991547"/>
                  </a:ext>
                </a:extLst>
              </a:tr>
              <a:tr h="613954">
                <a:tc>
                  <a:txBody>
                    <a:bodyPr/>
                    <a:lstStyle/>
                    <a:p>
                      <a:pPr algn="ctr"/>
                      <a:r>
                        <a:rPr lang="pt-BR" sz="1600" dirty="0" smtClean="0"/>
                        <a:t>Iteração</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smtClean="0"/>
                        <a:t>Data Prevista</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smtClean="0"/>
                        <a:t>Casos de Uso</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dirty="0" smtClean="0"/>
                        <a:t>Equipe Responsável </a:t>
                      </a:r>
                    </a:p>
                    <a:p>
                      <a:pPr algn="ct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1170792116"/>
                  </a:ext>
                </a:extLst>
              </a:tr>
              <a:tr h="370840">
                <a:tc>
                  <a:txBody>
                    <a:bodyPr/>
                    <a:lstStyle/>
                    <a:p>
                      <a:pPr algn="ctr"/>
                      <a:r>
                        <a:rPr lang="pt-BR" dirty="0" smtClean="0"/>
                        <a:t>#03</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09/09/2016</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Enviar E-mail Recuperação de Senha.</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Leonardo (Analista), Aleccheévina (Desenvolvedor) e Igor (DBA)</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0471864"/>
                  </a:ext>
                </a:extLst>
              </a:tr>
              <a:tr h="370840">
                <a:tc>
                  <a:txBody>
                    <a:bodyPr/>
                    <a:lstStyle/>
                    <a:p>
                      <a:pPr algn="ctr"/>
                      <a:r>
                        <a:rPr lang="pt-BR" dirty="0" smtClean="0"/>
                        <a:t>#03</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09/09/2016</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Alterar informações cadastradas.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Giovanna (Analista), Anderson (Desenvolvedor) e Amanda (DBA)</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11714208"/>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426202125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Planejamento de Atividades</a:t>
            </a:r>
            <a:endParaRPr lang="pt-BR" dirty="0"/>
          </a:p>
        </p:txBody>
      </p:sp>
      <p:graphicFrame>
        <p:nvGraphicFramePr>
          <p:cNvPr id="4" name="Marcador de Posição de Conteúdo 3"/>
          <p:cNvGraphicFramePr>
            <a:graphicFrameLocks noGrp="1"/>
          </p:cNvGraphicFramePr>
          <p:nvPr>
            <p:ph idx="1"/>
            <p:extLst>
              <p:ext uri="{D42A27DB-BD31-4B8C-83A1-F6EECF244321}">
                <p14:modId xmlns:p14="http://schemas.microsoft.com/office/powerpoint/2010/main" val="3689886303"/>
              </p:ext>
            </p:extLst>
          </p:nvPr>
        </p:nvGraphicFramePr>
        <p:xfrm>
          <a:off x="1262063" y="1828800"/>
          <a:ext cx="8594724" cy="4454434"/>
        </p:xfrm>
        <a:graphic>
          <a:graphicData uri="http://schemas.openxmlformats.org/drawingml/2006/table">
            <a:tbl>
              <a:tblPr firstRow="1" bandRow="1">
                <a:tableStyleId>{5C22544A-7EE6-4342-B048-85BDC9FD1C3A}</a:tableStyleId>
              </a:tblPr>
              <a:tblGrid>
                <a:gridCol w="2148681">
                  <a:extLst>
                    <a:ext uri="{9D8B030D-6E8A-4147-A177-3AD203B41FA5}">
                      <a16:colId xmlns:a16="http://schemas.microsoft.com/office/drawing/2014/main" val="1891765398"/>
                    </a:ext>
                  </a:extLst>
                </a:gridCol>
                <a:gridCol w="2148681">
                  <a:extLst>
                    <a:ext uri="{9D8B030D-6E8A-4147-A177-3AD203B41FA5}">
                      <a16:colId xmlns:a16="http://schemas.microsoft.com/office/drawing/2014/main" val="3284854588"/>
                    </a:ext>
                  </a:extLst>
                </a:gridCol>
                <a:gridCol w="2148681">
                  <a:extLst>
                    <a:ext uri="{9D8B030D-6E8A-4147-A177-3AD203B41FA5}">
                      <a16:colId xmlns:a16="http://schemas.microsoft.com/office/drawing/2014/main" val="3789069938"/>
                    </a:ext>
                  </a:extLst>
                </a:gridCol>
                <a:gridCol w="2148681">
                  <a:extLst>
                    <a:ext uri="{9D8B030D-6E8A-4147-A177-3AD203B41FA5}">
                      <a16:colId xmlns:a16="http://schemas.microsoft.com/office/drawing/2014/main" val="4068056366"/>
                    </a:ext>
                  </a:extLst>
                </a:gridCol>
              </a:tblGrid>
              <a:tr h="370840">
                <a:tc gridSpan="4">
                  <a:txBody>
                    <a:bodyPr/>
                    <a:lstStyle/>
                    <a:p>
                      <a:pPr algn="ctr"/>
                      <a:r>
                        <a:rPr lang="pt-BR" sz="1800" b="1" dirty="0" smtClean="0"/>
                        <a:t>Planejamento das Iterações para o Desenvolvimento dos Casos de Uso</a:t>
                      </a:r>
                    </a:p>
                    <a:p>
                      <a:pPr algn="ctr"/>
                      <a:r>
                        <a:rPr lang="pt-BR" sz="1800" b="1" dirty="0" smtClean="0"/>
                        <a:t>Módulo de Cadastros</a:t>
                      </a:r>
                      <a:endParaRPr lang="pt-BR"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a:p>
                  </a:txBody>
                  <a:tcPr/>
                </a:tc>
                <a:tc hMerge="1">
                  <a:txBody>
                    <a:bodyPr/>
                    <a:lstStyle/>
                    <a:p>
                      <a:endParaRPr lang="pt-BR"/>
                    </a:p>
                  </a:txBody>
                  <a:tcPr/>
                </a:tc>
                <a:tc hMerge="1">
                  <a:txBody>
                    <a:bodyPr/>
                    <a:lstStyle/>
                    <a:p>
                      <a:endParaRPr lang="pt-BR" dirty="0"/>
                    </a:p>
                  </a:txBody>
                  <a:tcPr/>
                </a:tc>
                <a:extLst>
                  <a:ext uri="{0D108BD9-81ED-4DB2-BD59-A6C34878D82A}">
                    <a16:rowId xmlns:a16="http://schemas.microsoft.com/office/drawing/2014/main" val="2895991547"/>
                  </a:ext>
                </a:extLst>
              </a:tr>
              <a:tr h="613954">
                <a:tc>
                  <a:txBody>
                    <a:bodyPr/>
                    <a:lstStyle/>
                    <a:p>
                      <a:pPr algn="ctr"/>
                      <a:r>
                        <a:rPr lang="pt-BR" sz="1600" dirty="0" smtClean="0"/>
                        <a:t>Iteração</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smtClean="0"/>
                        <a:t>Data Prevista</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smtClean="0"/>
                        <a:t>Casos de Uso</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dirty="0" smtClean="0"/>
                        <a:t>Equipe Responsável </a:t>
                      </a:r>
                    </a:p>
                    <a:p>
                      <a:pPr algn="ct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1170792116"/>
                  </a:ext>
                </a:extLst>
              </a:tr>
              <a:tr h="370840">
                <a:tc>
                  <a:txBody>
                    <a:bodyPr/>
                    <a:lstStyle/>
                    <a:p>
                      <a:pPr algn="ctr"/>
                      <a:r>
                        <a:rPr lang="pt-BR" dirty="0" smtClean="0"/>
                        <a:t>#03</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09/09/2016</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Enviar Feedback</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Giovanna (Analista), Anderson (Desenvolvedor) e Amanda (DBA)</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0471864"/>
                  </a:ext>
                </a:extLst>
              </a:tr>
              <a:tr h="370840">
                <a:tc>
                  <a:txBody>
                    <a:bodyPr/>
                    <a:lstStyle/>
                    <a:p>
                      <a:pPr algn="ctr"/>
                      <a:r>
                        <a:rPr lang="pt-BR" dirty="0" smtClean="0"/>
                        <a:t>#04</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30/09/2016</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Gerenciar PCDs de interesse.</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smtClean="0"/>
                        <a:t>Leonardo (Analista), Aleccheévina (Desenvolvedor) e Igor (DBA)</a:t>
                      </a:r>
                    </a:p>
                    <a:p>
                      <a:pPr algn="ct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11714208"/>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328511850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Planejamento de Atividades</a:t>
            </a:r>
            <a:endParaRPr lang="pt-BR" dirty="0"/>
          </a:p>
        </p:txBody>
      </p:sp>
      <p:graphicFrame>
        <p:nvGraphicFramePr>
          <p:cNvPr id="4" name="Marcador de Posição de Conteúdo 3"/>
          <p:cNvGraphicFramePr>
            <a:graphicFrameLocks noGrp="1"/>
          </p:cNvGraphicFramePr>
          <p:nvPr>
            <p:ph idx="1"/>
            <p:extLst>
              <p:ext uri="{D42A27DB-BD31-4B8C-83A1-F6EECF244321}">
                <p14:modId xmlns:p14="http://schemas.microsoft.com/office/powerpoint/2010/main" val="3951850278"/>
              </p:ext>
            </p:extLst>
          </p:nvPr>
        </p:nvGraphicFramePr>
        <p:xfrm>
          <a:off x="1262063" y="1828800"/>
          <a:ext cx="8594724" cy="4454434"/>
        </p:xfrm>
        <a:graphic>
          <a:graphicData uri="http://schemas.openxmlformats.org/drawingml/2006/table">
            <a:tbl>
              <a:tblPr firstRow="1" bandRow="1">
                <a:tableStyleId>{5C22544A-7EE6-4342-B048-85BDC9FD1C3A}</a:tableStyleId>
              </a:tblPr>
              <a:tblGrid>
                <a:gridCol w="2148681">
                  <a:extLst>
                    <a:ext uri="{9D8B030D-6E8A-4147-A177-3AD203B41FA5}">
                      <a16:colId xmlns:a16="http://schemas.microsoft.com/office/drawing/2014/main" val="1891765398"/>
                    </a:ext>
                  </a:extLst>
                </a:gridCol>
                <a:gridCol w="2148681">
                  <a:extLst>
                    <a:ext uri="{9D8B030D-6E8A-4147-A177-3AD203B41FA5}">
                      <a16:colId xmlns:a16="http://schemas.microsoft.com/office/drawing/2014/main" val="3284854588"/>
                    </a:ext>
                  </a:extLst>
                </a:gridCol>
                <a:gridCol w="2148681">
                  <a:extLst>
                    <a:ext uri="{9D8B030D-6E8A-4147-A177-3AD203B41FA5}">
                      <a16:colId xmlns:a16="http://schemas.microsoft.com/office/drawing/2014/main" val="3789069938"/>
                    </a:ext>
                  </a:extLst>
                </a:gridCol>
                <a:gridCol w="2148681">
                  <a:extLst>
                    <a:ext uri="{9D8B030D-6E8A-4147-A177-3AD203B41FA5}">
                      <a16:colId xmlns:a16="http://schemas.microsoft.com/office/drawing/2014/main" val="4068056366"/>
                    </a:ext>
                  </a:extLst>
                </a:gridCol>
              </a:tblGrid>
              <a:tr h="370840">
                <a:tc gridSpan="4">
                  <a:txBody>
                    <a:bodyPr/>
                    <a:lstStyle/>
                    <a:p>
                      <a:pPr algn="ctr"/>
                      <a:r>
                        <a:rPr lang="pt-BR" sz="1800" b="1" dirty="0" smtClean="0"/>
                        <a:t>Planejamento das Iterações para o Desenvolvimento dos Casos de Uso</a:t>
                      </a:r>
                    </a:p>
                    <a:p>
                      <a:pPr algn="ctr"/>
                      <a:r>
                        <a:rPr lang="pt-BR" sz="1800" b="1" dirty="0" smtClean="0"/>
                        <a:t>Módulo de Cadastros</a:t>
                      </a:r>
                      <a:endParaRPr lang="pt-BR"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a:p>
                  </a:txBody>
                  <a:tcPr/>
                </a:tc>
                <a:tc hMerge="1">
                  <a:txBody>
                    <a:bodyPr/>
                    <a:lstStyle/>
                    <a:p>
                      <a:endParaRPr lang="pt-BR"/>
                    </a:p>
                  </a:txBody>
                  <a:tcPr/>
                </a:tc>
                <a:tc hMerge="1">
                  <a:txBody>
                    <a:bodyPr/>
                    <a:lstStyle/>
                    <a:p>
                      <a:endParaRPr lang="pt-BR" dirty="0"/>
                    </a:p>
                  </a:txBody>
                  <a:tcPr/>
                </a:tc>
                <a:extLst>
                  <a:ext uri="{0D108BD9-81ED-4DB2-BD59-A6C34878D82A}">
                    <a16:rowId xmlns:a16="http://schemas.microsoft.com/office/drawing/2014/main" val="2895991547"/>
                  </a:ext>
                </a:extLst>
              </a:tr>
              <a:tr h="613954">
                <a:tc>
                  <a:txBody>
                    <a:bodyPr/>
                    <a:lstStyle/>
                    <a:p>
                      <a:pPr algn="ctr"/>
                      <a:r>
                        <a:rPr lang="pt-BR" sz="1600" dirty="0" smtClean="0"/>
                        <a:t>Iteração</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smtClean="0"/>
                        <a:t>Data Prevista</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smtClean="0"/>
                        <a:t>Casos de Uso</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dirty="0" smtClean="0"/>
                        <a:t>Equipe Responsável </a:t>
                      </a:r>
                    </a:p>
                    <a:p>
                      <a:pPr algn="ct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1170792116"/>
                  </a:ext>
                </a:extLst>
              </a:tr>
              <a:tr h="370840">
                <a:tc>
                  <a:txBody>
                    <a:bodyPr/>
                    <a:lstStyle/>
                    <a:p>
                      <a:pPr algn="ctr"/>
                      <a:r>
                        <a:rPr lang="pt-BR" dirty="0" smtClean="0"/>
                        <a:t>#04</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30/09/2016</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Pesquisar PCD de interesse.</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smtClean="0"/>
                        <a:t>Leonardo (Analista), Aleccheévina (Desenvolvedor) e Igor (DBA)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0471864"/>
                  </a:ext>
                </a:extLst>
              </a:tr>
              <a:tr h="370840">
                <a:tc>
                  <a:txBody>
                    <a:bodyPr/>
                    <a:lstStyle/>
                    <a:p>
                      <a:pPr algn="ctr"/>
                      <a:r>
                        <a:rPr lang="pt-BR" dirty="0" smtClean="0"/>
                        <a:t>#04</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30/09/2016</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Adicionar PCDs de interesse.</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smtClean="0"/>
                        <a:t>Leonardo (Analista), Aleccheévina (Desenvolvedor) e Igor (DBA)</a:t>
                      </a:r>
                    </a:p>
                    <a:p>
                      <a:pPr algn="ct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11714208"/>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173726551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Planejamento de Atividades</a:t>
            </a:r>
            <a:endParaRPr lang="pt-BR" dirty="0"/>
          </a:p>
        </p:txBody>
      </p:sp>
      <p:graphicFrame>
        <p:nvGraphicFramePr>
          <p:cNvPr id="4" name="Marcador de Posição de Conteúdo 3"/>
          <p:cNvGraphicFramePr>
            <a:graphicFrameLocks noGrp="1"/>
          </p:cNvGraphicFramePr>
          <p:nvPr>
            <p:ph idx="1"/>
            <p:extLst>
              <p:ext uri="{D42A27DB-BD31-4B8C-83A1-F6EECF244321}">
                <p14:modId xmlns:p14="http://schemas.microsoft.com/office/powerpoint/2010/main" val="2408031536"/>
              </p:ext>
            </p:extLst>
          </p:nvPr>
        </p:nvGraphicFramePr>
        <p:xfrm>
          <a:off x="1262063" y="1828800"/>
          <a:ext cx="8594724" cy="4180114"/>
        </p:xfrm>
        <a:graphic>
          <a:graphicData uri="http://schemas.openxmlformats.org/drawingml/2006/table">
            <a:tbl>
              <a:tblPr firstRow="1" bandRow="1">
                <a:tableStyleId>{5C22544A-7EE6-4342-B048-85BDC9FD1C3A}</a:tableStyleId>
              </a:tblPr>
              <a:tblGrid>
                <a:gridCol w="2148681">
                  <a:extLst>
                    <a:ext uri="{9D8B030D-6E8A-4147-A177-3AD203B41FA5}">
                      <a16:colId xmlns:a16="http://schemas.microsoft.com/office/drawing/2014/main" val="1891765398"/>
                    </a:ext>
                  </a:extLst>
                </a:gridCol>
                <a:gridCol w="2148681">
                  <a:extLst>
                    <a:ext uri="{9D8B030D-6E8A-4147-A177-3AD203B41FA5}">
                      <a16:colId xmlns:a16="http://schemas.microsoft.com/office/drawing/2014/main" val="3284854588"/>
                    </a:ext>
                  </a:extLst>
                </a:gridCol>
                <a:gridCol w="2148681">
                  <a:extLst>
                    <a:ext uri="{9D8B030D-6E8A-4147-A177-3AD203B41FA5}">
                      <a16:colId xmlns:a16="http://schemas.microsoft.com/office/drawing/2014/main" val="3789069938"/>
                    </a:ext>
                  </a:extLst>
                </a:gridCol>
                <a:gridCol w="2148681">
                  <a:extLst>
                    <a:ext uri="{9D8B030D-6E8A-4147-A177-3AD203B41FA5}">
                      <a16:colId xmlns:a16="http://schemas.microsoft.com/office/drawing/2014/main" val="4068056366"/>
                    </a:ext>
                  </a:extLst>
                </a:gridCol>
              </a:tblGrid>
              <a:tr h="370840">
                <a:tc gridSpan="4">
                  <a:txBody>
                    <a:bodyPr/>
                    <a:lstStyle/>
                    <a:p>
                      <a:pPr algn="ctr"/>
                      <a:r>
                        <a:rPr lang="pt-BR" sz="1800" b="1" dirty="0" smtClean="0"/>
                        <a:t>Planejamento das Iterações para o Desenvolvimento dos Casos de Uso</a:t>
                      </a:r>
                    </a:p>
                    <a:p>
                      <a:pPr algn="ctr"/>
                      <a:r>
                        <a:rPr lang="pt-BR" sz="1800" b="1" dirty="0" smtClean="0"/>
                        <a:t>Módulo de Cadastros</a:t>
                      </a:r>
                      <a:endParaRPr lang="pt-BR"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a:p>
                  </a:txBody>
                  <a:tcPr/>
                </a:tc>
                <a:tc hMerge="1">
                  <a:txBody>
                    <a:bodyPr/>
                    <a:lstStyle/>
                    <a:p>
                      <a:endParaRPr lang="pt-BR"/>
                    </a:p>
                  </a:txBody>
                  <a:tcPr/>
                </a:tc>
                <a:tc hMerge="1">
                  <a:txBody>
                    <a:bodyPr/>
                    <a:lstStyle/>
                    <a:p>
                      <a:endParaRPr lang="pt-BR" dirty="0"/>
                    </a:p>
                  </a:txBody>
                  <a:tcPr/>
                </a:tc>
                <a:extLst>
                  <a:ext uri="{0D108BD9-81ED-4DB2-BD59-A6C34878D82A}">
                    <a16:rowId xmlns:a16="http://schemas.microsoft.com/office/drawing/2014/main" val="2895991547"/>
                  </a:ext>
                </a:extLst>
              </a:tr>
              <a:tr h="613954">
                <a:tc>
                  <a:txBody>
                    <a:bodyPr/>
                    <a:lstStyle/>
                    <a:p>
                      <a:pPr algn="ctr"/>
                      <a:r>
                        <a:rPr lang="pt-BR" sz="1600" dirty="0" smtClean="0"/>
                        <a:t>Iteração</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smtClean="0"/>
                        <a:t>Data Prevista</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smtClean="0"/>
                        <a:t>Casos de Uso</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dirty="0" smtClean="0"/>
                        <a:t>Equipe Responsável </a:t>
                      </a:r>
                    </a:p>
                    <a:p>
                      <a:pPr algn="ct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1170792116"/>
                  </a:ext>
                </a:extLst>
              </a:tr>
              <a:tr h="370840">
                <a:tc>
                  <a:txBody>
                    <a:bodyPr/>
                    <a:lstStyle/>
                    <a:p>
                      <a:pPr algn="ctr"/>
                      <a:r>
                        <a:rPr lang="pt-BR" dirty="0" smtClean="0"/>
                        <a:t>#04</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30/09/2016</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Retirar PCD de interesse.</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smtClean="0"/>
                        <a:t>Giovanna (Analista), Anderson (Desenvolvedor) e Amanda (DBA)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0471864"/>
                  </a:ext>
                </a:extLst>
              </a:tr>
              <a:tr h="370840">
                <a:tc>
                  <a:txBody>
                    <a:bodyPr/>
                    <a:lstStyle/>
                    <a:p>
                      <a:pPr algn="ctr"/>
                      <a:r>
                        <a:rPr lang="pt-BR" dirty="0" smtClean="0"/>
                        <a:t>#04</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30/09/2016</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Desativar cadastro.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smtClean="0"/>
                        <a:t>Giovanna (Analista), Anderson (Desenvolvedor) e Amanda (DBA)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11714208"/>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384074778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Planejamento de Atividades</a:t>
            </a:r>
            <a:endParaRPr lang="pt-BR" dirty="0"/>
          </a:p>
        </p:txBody>
      </p:sp>
      <p:graphicFrame>
        <p:nvGraphicFramePr>
          <p:cNvPr id="4" name="Marcador de Posição de Conteúdo 3"/>
          <p:cNvGraphicFramePr>
            <a:graphicFrameLocks noGrp="1"/>
          </p:cNvGraphicFramePr>
          <p:nvPr>
            <p:ph idx="1"/>
            <p:extLst>
              <p:ext uri="{D42A27DB-BD31-4B8C-83A1-F6EECF244321}">
                <p14:modId xmlns:p14="http://schemas.microsoft.com/office/powerpoint/2010/main" val="2293516921"/>
              </p:ext>
            </p:extLst>
          </p:nvPr>
        </p:nvGraphicFramePr>
        <p:xfrm>
          <a:off x="1262063" y="1828800"/>
          <a:ext cx="8594724" cy="4180114"/>
        </p:xfrm>
        <a:graphic>
          <a:graphicData uri="http://schemas.openxmlformats.org/drawingml/2006/table">
            <a:tbl>
              <a:tblPr firstRow="1" bandRow="1">
                <a:tableStyleId>{5C22544A-7EE6-4342-B048-85BDC9FD1C3A}</a:tableStyleId>
              </a:tblPr>
              <a:tblGrid>
                <a:gridCol w="2148681">
                  <a:extLst>
                    <a:ext uri="{9D8B030D-6E8A-4147-A177-3AD203B41FA5}">
                      <a16:colId xmlns:a16="http://schemas.microsoft.com/office/drawing/2014/main" val="1891765398"/>
                    </a:ext>
                  </a:extLst>
                </a:gridCol>
                <a:gridCol w="2148681">
                  <a:extLst>
                    <a:ext uri="{9D8B030D-6E8A-4147-A177-3AD203B41FA5}">
                      <a16:colId xmlns:a16="http://schemas.microsoft.com/office/drawing/2014/main" val="3284854588"/>
                    </a:ext>
                  </a:extLst>
                </a:gridCol>
                <a:gridCol w="2148681">
                  <a:extLst>
                    <a:ext uri="{9D8B030D-6E8A-4147-A177-3AD203B41FA5}">
                      <a16:colId xmlns:a16="http://schemas.microsoft.com/office/drawing/2014/main" val="3789069938"/>
                    </a:ext>
                  </a:extLst>
                </a:gridCol>
                <a:gridCol w="2148681">
                  <a:extLst>
                    <a:ext uri="{9D8B030D-6E8A-4147-A177-3AD203B41FA5}">
                      <a16:colId xmlns:a16="http://schemas.microsoft.com/office/drawing/2014/main" val="4068056366"/>
                    </a:ext>
                  </a:extLst>
                </a:gridCol>
              </a:tblGrid>
              <a:tr h="370840">
                <a:tc gridSpan="4">
                  <a:txBody>
                    <a:bodyPr/>
                    <a:lstStyle/>
                    <a:p>
                      <a:pPr algn="ctr"/>
                      <a:r>
                        <a:rPr lang="pt-BR" sz="1800" b="1" dirty="0" smtClean="0"/>
                        <a:t>Planejamento das Iterações para o Desenvolvimento dos Casos de Uso</a:t>
                      </a:r>
                    </a:p>
                    <a:p>
                      <a:pPr algn="ctr"/>
                      <a:r>
                        <a:rPr lang="pt-BR" sz="1800" b="1" dirty="0" smtClean="0"/>
                        <a:t>Módulo de Cadastros</a:t>
                      </a:r>
                      <a:endParaRPr lang="pt-BR"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a:p>
                  </a:txBody>
                  <a:tcPr/>
                </a:tc>
                <a:tc hMerge="1">
                  <a:txBody>
                    <a:bodyPr/>
                    <a:lstStyle/>
                    <a:p>
                      <a:endParaRPr lang="pt-BR"/>
                    </a:p>
                  </a:txBody>
                  <a:tcPr/>
                </a:tc>
                <a:tc hMerge="1">
                  <a:txBody>
                    <a:bodyPr/>
                    <a:lstStyle/>
                    <a:p>
                      <a:endParaRPr lang="pt-BR" dirty="0"/>
                    </a:p>
                  </a:txBody>
                  <a:tcPr/>
                </a:tc>
                <a:extLst>
                  <a:ext uri="{0D108BD9-81ED-4DB2-BD59-A6C34878D82A}">
                    <a16:rowId xmlns:a16="http://schemas.microsoft.com/office/drawing/2014/main" val="2895991547"/>
                  </a:ext>
                </a:extLst>
              </a:tr>
              <a:tr h="613954">
                <a:tc>
                  <a:txBody>
                    <a:bodyPr/>
                    <a:lstStyle/>
                    <a:p>
                      <a:pPr algn="ctr"/>
                      <a:r>
                        <a:rPr lang="pt-BR" sz="1600" dirty="0" smtClean="0"/>
                        <a:t>Iteração</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smtClean="0"/>
                        <a:t>Data Prevista</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smtClean="0"/>
                        <a:t>Casos de Uso</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dirty="0" smtClean="0"/>
                        <a:t>Equipe Responsável </a:t>
                      </a:r>
                    </a:p>
                    <a:p>
                      <a:pPr algn="ct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1170792116"/>
                  </a:ext>
                </a:extLst>
              </a:tr>
              <a:tr h="370840">
                <a:tc>
                  <a:txBody>
                    <a:bodyPr/>
                    <a:lstStyle/>
                    <a:p>
                      <a:pPr algn="ctr"/>
                      <a:r>
                        <a:rPr lang="pt-BR" dirty="0" smtClean="0"/>
                        <a:t>#04</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30/09/2016</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Meu perfil</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smtClean="0"/>
                        <a:t>Giovanna (Analista), Anderson (Desenvolvedor) e Amanda (DBA)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0471864"/>
                  </a:ext>
                </a:extLst>
              </a:tr>
              <a:tr h="370840">
                <a:tc>
                  <a:txBody>
                    <a:bodyPr/>
                    <a:lstStyle/>
                    <a:p>
                      <a:pPr algn="ctr"/>
                      <a:r>
                        <a:rPr lang="pt-BR" dirty="0" smtClean="0"/>
                        <a:t>#05</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28/10/2016</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Exibir informações sobre o projeto.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smtClean="0"/>
                        <a:t>Giovanna (Analista), Anderson (Desenvolvedor) e Amanda (DBA)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11714208"/>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27073696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Uso </a:t>
            </a:r>
            <a:r>
              <a:rPr lang="pt-BR" dirty="0" smtClean="0"/>
              <a:t>1 </a:t>
            </a:r>
            <a:r>
              <a:rPr lang="pt-BR" dirty="0"/>
              <a:t>- Documentação</a:t>
            </a:r>
          </a:p>
        </p:txBody>
      </p:sp>
      <p:graphicFrame>
        <p:nvGraphicFramePr>
          <p:cNvPr id="4" name="Tabela 3"/>
          <p:cNvGraphicFramePr>
            <a:graphicFrameLocks noGrp="1"/>
          </p:cNvGraphicFramePr>
          <p:nvPr>
            <p:extLst>
              <p:ext uri="{D42A27DB-BD31-4B8C-83A1-F6EECF244321}">
                <p14:modId xmlns:p14="http://schemas.microsoft.com/office/powerpoint/2010/main" val="4060705745"/>
              </p:ext>
            </p:extLst>
          </p:nvPr>
        </p:nvGraphicFramePr>
        <p:xfrm>
          <a:off x="1706009" y="1985831"/>
          <a:ext cx="8594726" cy="424688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2772646873"/>
                    </a:ext>
                  </a:extLst>
                </a:gridCol>
                <a:gridCol w="4297363">
                  <a:extLst>
                    <a:ext uri="{9D8B030D-6E8A-4147-A177-3AD203B41FA5}">
                      <a16:colId xmlns:a16="http://schemas.microsoft.com/office/drawing/2014/main" val="824427298"/>
                    </a:ext>
                  </a:extLst>
                </a:gridCol>
              </a:tblGrid>
              <a:tr h="370840">
                <a:tc gridSpan="2">
                  <a:txBody>
                    <a:bodyPr/>
                    <a:lstStyle/>
                    <a:p>
                      <a:pPr algn="ctr"/>
                      <a:r>
                        <a:rPr lang="pt-BR" b="1" dirty="0" smtClean="0">
                          <a:solidFill>
                            <a:schemeClr val="bg1"/>
                          </a:solidFill>
                        </a:rPr>
                        <a:t>Fluxo Principal</a:t>
                      </a:r>
                      <a:endParaRPr lang="pt-BR"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3177210904"/>
                  </a:ext>
                </a:extLst>
              </a:tr>
              <a:tr h="370840">
                <a:tc>
                  <a:txBody>
                    <a:bodyPr/>
                    <a:lstStyle/>
                    <a:p>
                      <a:r>
                        <a:rPr lang="pt-BR" b="0" dirty="0" smtClean="0">
                          <a:solidFill>
                            <a:schemeClr val="tx1"/>
                          </a:solidFill>
                        </a:rPr>
                        <a:t>Ações</a:t>
                      </a:r>
                      <a:r>
                        <a:rPr lang="pt-BR" b="0" baseline="0" dirty="0" smtClean="0">
                          <a:solidFill>
                            <a:schemeClr val="tx1"/>
                          </a:solidFill>
                        </a:rPr>
                        <a:t> dos atores:</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smtClean="0">
                          <a:solidFill>
                            <a:schemeClr val="tx1"/>
                          </a:solidFill>
                        </a:rPr>
                        <a:t>Ações do sistema:</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3032349519"/>
                  </a:ext>
                </a:extLst>
              </a:tr>
              <a:tr h="370840">
                <a:tc>
                  <a:txBody>
                    <a:bodyPr/>
                    <a:lstStyle/>
                    <a:p>
                      <a:r>
                        <a:rPr lang="pt-BR" sz="1600" kern="1200" dirty="0" smtClean="0">
                          <a:solidFill>
                            <a:schemeClr val="dk1"/>
                          </a:solidFill>
                          <a:effectLst/>
                          <a:latin typeface="+mn-lt"/>
                          <a:ea typeface="+mn-ea"/>
                          <a:cs typeface="+mn-cs"/>
                        </a:rPr>
                        <a:t>1. Clicar em “Cadastrar - se” no menu de seleção.</a:t>
                      </a:r>
                      <a:endParaRPr lang="pt-BR"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600" kern="1200" dirty="0" smtClean="0">
                          <a:solidFill>
                            <a:schemeClr val="dk1"/>
                          </a:solidFill>
                          <a:effectLst/>
                          <a:latin typeface="+mn-lt"/>
                          <a:ea typeface="+mn-ea"/>
                          <a:cs typeface="+mn-cs"/>
                        </a:rPr>
                        <a:t>2. Exibir o formulário de cadastro, com as informações:</a:t>
                      </a:r>
                    </a:p>
                    <a:p>
                      <a:r>
                        <a:rPr lang="pt-BR" sz="1600" kern="1200" dirty="0" smtClean="0">
                          <a:solidFill>
                            <a:schemeClr val="dk1"/>
                          </a:solidFill>
                          <a:effectLst/>
                          <a:latin typeface="+mn-lt"/>
                          <a:ea typeface="+mn-ea"/>
                          <a:cs typeface="+mn-cs"/>
                        </a:rPr>
                        <a:t>- Nome completo. (Campo varchar 100 Not Null)</a:t>
                      </a:r>
                    </a:p>
                    <a:p>
                      <a:r>
                        <a:rPr lang="pt-BR" sz="1600" kern="1200" dirty="0" smtClean="0">
                          <a:solidFill>
                            <a:schemeClr val="dk1"/>
                          </a:solidFill>
                          <a:effectLst/>
                          <a:latin typeface="+mn-lt"/>
                          <a:ea typeface="+mn-ea"/>
                          <a:cs typeface="+mn-cs"/>
                        </a:rPr>
                        <a:t>-data de nascimento. (Data padrão: dd/mm/aaaa Not Null)</a:t>
                      </a:r>
                    </a:p>
                    <a:p>
                      <a:r>
                        <a:rPr lang="pt-BR" sz="1600" kern="1200" dirty="0" smtClean="0">
                          <a:solidFill>
                            <a:schemeClr val="dk1"/>
                          </a:solidFill>
                          <a:effectLst/>
                          <a:latin typeface="+mn-lt"/>
                          <a:ea typeface="+mn-ea"/>
                          <a:cs typeface="+mn-cs"/>
                        </a:rPr>
                        <a:t>-e-mail. (Mascara %@%.% Not Null Unique)</a:t>
                      </a:r>
                    </a:p>
                    <a:p>
                      <a:r>
                        <a:rPr lang="pt-BR" sz="1600" kern="1200" dirty="0" smtClean="0">
                          <a:solidFill>
                            <a:schemeClr val="dk1"/>
                          </a:solidFill>
                          <a:effectLst/>
                          <a:latin typeface="+mn-lt"/>
                          <a:ea typeface="+mn-ea"/>
                          <a:cs typeface="+mn-cs"/>
                        </a:rPr>
                        <a:t>-senha. (Tamanho minimo 6 caracteres, tamanho máximo 40 Not Null)</a:t>
                      </a:r>
                    </a:p>
                    <a:p>
                      <a:r>
                        <a:rPr lang="pt-BR" sz="1600" kern="1200" dirty="0" smtClean="0">
                          <a:solidFill>
                            <a:schemeClr val="dk1"/>
                          </a:solidFill>
                          <a:effectLst/>
                          <a:latin typeface="+mn-lt"/>
                          <a:ea typeface="+mn-ea"/>
                          <a:cs typeface="+mn-cs"/>
                        </a:rPr>
                        <a:t>-CEP. (Mascara: 00000-000 Not Null)</a:t>
                      </a:r>
                    </a:p>
                    <a:p>
                      <a:r>
                        <a:rPr lang="pt-BR" sz="1600" kern="1200" dirty="0" smtClean="0">
                          <a:solidFill>
                            <a:schemeClr val="dk1"/>
                          </a:solidFill>
                          <a:effectLst/>
                          <a:latin typeface="+mn-lt"/>
                          <a:ea typeface="+mn-ea"/>
                          <a:cs typeface="+mn-cs"/>
                        </a:rPr>
                        <a:t>-número da residência. (Campo varchar 5 Not null)</a:t>
                      </a:r>
                    </a:p>
                    <a:p>
                      <a:r>
                        <a:rPr lang="pt-BR" sz="1600" kern="1200" dirty="0" smtClean="0">
                          <a:solidFill>
                            <a:schemeClr val="dk1"/>
                          </a:solidFill>
                          <a:effectLst/>
                          <a:latin typeface="+mn-lt"/>
                          <a:ea typeface="+mn-ea"/>
                          <a:cs typeface="+mn-cs"/>
                        </a:rPr>
                        <a:t>Exibir 3 opções: usuário comum, especialista, e instituição. (Select)</a:t>
                      </a:r>
                      <a:endParaRPr lang="pt-BR"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48598638"/>
                  </a:ext>
                </a:extLst>
              </a:tr>
            </a:tbl>
          </a:graphicData>
        </a:graphic>
      </p:graphicFrame>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65768997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Planejamento de Atividades</a:t>
            </a:r>
            <a:endParaRPr lang="pt-BR" dirty="0"/>
          </a:p>
        </p:txBody>
      </p:sp>
      <p:graphicFrame>
        <p:nvGraphicFramePr>
          <p:cNvPr id="4" name="Marcador de Posição de Conteúdo 3"/>
          <p:cNvGraphicFramePr>
            <a:graphicFrameLocks noGrp="1"/>
          </p:cNvGraphicFramePr>
          <p:nvPr>
            <p:ph idx="1"/>
            <p:extLst>
              <p:ext uri="{D42A27DB-BD31-4B8C-83A1-F6EECF244321}">
                <p14:modId xmlns:p14="http://schemas.microsoft.com/office/powerpoint/2010/main" val="995616700"/>
              </p:ext>
            </p:extLst>
          </p:nvPr>
        </p:nvGraphicFramePr>
        <p:xfrm>
          <a:off x="1262063" y="1828800"/>
          <a:ext cx="8594724" cy="4180114"/>
        </p:xfrm>
        <a:graphic>
          <a:graphicData uri="http://schemas.openxmlformats.org/drawingml/2006/table">
            <a:tbl>
              <a:tblPr firstRow="1" bandRow="1">
                <a:tableStyleId>{5C22544A-7EE6-4342-B048-85BDC9FD1C3A}</a:tableStyleId>
              </a:tblPr>
              <a:tblGrid>
                <a:gridCol w="2148681">
                  <a:extLst>
                    <a:ext uri="{9D8B030D-6E8A-4147-A177-3AD203B41FA5}">
                      <a16:colId xmlns:a16="http://schemas.microsoft.com/office/drawing/2014/main" val="1891765398"/>
                    </a:ext>
                  </a:extLst>
                </a:gridCol>
                <a:gridCol w="2148681">
                  <a:extLst>
                    <a:ext uri="{9D8B030D-6E8A-4147-A177-3AD203B41FA5}">
                      <a16:colId xmlns:a16="http://schemas.microsoft.com/office/drawing/2014/main" val="3284854588"/>
                    </a:ext>
                  </a:extLst>
                </a:gridCol>
                <a:gridCol w="2148681">
                  <a:extLst>
                    <a:ext uri="{9D8B030D-6E8A-4147-A177-3AD203B41FA5}">
                      <a16:colId xmlns:a16="http://schemas.microsoft.com/office/drawing/2014/main" val="3789069938"/>
                    </a:ext>
                  </a:extLst>
                </a:gridCol>
                <a:gridCol w="2148681">
                  <a:extLst>
                    <a:ext uri="{9D8B030D-6E8A-4147-A177-3AD203B41FA5}">
                      <a16:colId xmlns:a16="http://schemas.microsoft.com/office/drawing/2014/main" val="4068056366"/>
                    </a:ext>
                  </a:extLst>
                </a:gridCol>
              </a:tblGrid>
              <a:tr h="370840">
                <a:tc gridSpan="4">
                  <a:txBody>
                    <a:bodyPr/>
                    <a:lstStyle/>
                    <a:p>
                      <a:pPr algn="ctr"/>
                      <a:r>
                        <a:rPr lang="pt-BR" sz="1800" b="1" dirty="0" smtClean="0"/>
                        <a:t>Planejamento das Iterações para o Desenvolvimento dos Casos de Uso</a:t>
                      </a:r>
                    </a:p>
                    <a:p>
                      <a:pPr algn="ctr"/>
                      <a:r>
                        <a:rPr lang="pt-BR" sz="1800" b="1" dirty="0" smtClean="0"/>
                        <a:t>Módulo de Cadastros</a:t>
                      </a:r>
                      <a:endParaRPr lang="pt-BR"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a:p>
                  </a:txBody>
                  <a:tcPr/>
                </a:tc>
                <a:tc hMerge="1">
                  <a:txBody>
                    <a:bodyPr/>
                    <a:lstStyle/>
                    <a:p>
                      <a:endParaRPr lang="pt-BR"/>
                    </a:p>
                  </a:txBody>
                  <a:tcPr/>
                </a:tc>
                <a:tc hMerge="1">
                  <a:txBody>
                    <a:bodyPr/>
                    <a:lstStyle/>
                    <a:p>
                      <a:endParaRPr lang="pt-BR" dirty="0"/>
                    </a:p>
                  </a:txBody>
                  <a:tcPr/>
                </a:tc>
                <a:extLst>
                  <a:ext uri="{0D108BD9-81ED-4DB2-BD59-A6C34878D82A}">
                    <a16:rowId xmlns:a16="http://schemas.microsoft.com/office/drawing/2014/main" val="2895991547"/>
                  </a:ext>
                </a:extLst>
              </a:tr>
              <a:tr h="613954">
                <a:tc>
                  <a:txBody>
                    <a:bodyPr/>
                    <a:lstStyle/>
                    <a:p>
                      <a:pPr algn="ctr"/>
                      <a:r>
                        <a:rPr lang="pt-BR" sz="1600" dirty="0" smtClean="0"/>
                        <a:t>Iteração</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smtClean="0"/>
                        <a:t>Data Prevista</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smtClean="0"/>
                        <a:t>Casos de Uso</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dirty="0" smtClean="0"/>
                        <a:t>Equipe Responsável </a:t>
                      </a:r>
                    </a:p>
                    <a:p>
                      <a:pPr algn="ct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1170792116"/>
                  </a:ext>
                </a:extLst>
              </a:tr>
              <a:tr h="370840">
                <a:tc>
                  <a:txBody>
                    <a:bodyPr/>
                    <a:lstStyle/>
                    <a:p>
                      <a:pPr algn="ctr"/>
                      <a:r>
                        <a:rPr lang="pt-BR" dirty="0" smtClean="0"/>
                        <a:t>#05</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28/10/2016</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Gerenciar cadastro de usuários.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smtClean="0"/>
                        <a:t>Giovanna (Analista), Anderson (Desenvolvedor) e Amanda (DBA)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0471864"/>
                  </a:ext>
                </a:extLst>
              </a:tr>
              <a:tr h="370840">
                <a:tc>
                  <a:txBody>
                    <a:bodyPr/>
                    <a:lstStyle/>
                    <a:p>
                      <a:pPr algn="ctr"/>
                      <a:r>
                        <a:rPr lang="pt-BR" dirty="0" smtClean="0"/>
                        <a:t>#05</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28/10/2016</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Pesquisar  cadastros existentes.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smtClean="0"/>
                        <a:t>Leonardo (Analista), Aleccheévina (Desenvolvedor) e Igor (DBA)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11714208"/>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248488674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Planejamento de Atividades</a:t>
            </a:r>
            <a:endParaRPr lang="pt-BR" dirty="0"/>
          </a:p>
        </p:txBody>
      </p:sp>
      <p:graphicFrame>
        <p:nvGraphicFramePr>
          <p:cNvPr id="4" name="Marcador de Posição de Conteúdo 3"/>
          <p:cNvGraphicFramePr>
            <a:graphicFrameLocks noGrp="1"/>
          </p:cNvGraphicFramePr>
          <p:nvPr>
            <p:ph idx="1"/>
            <p:extLst>
              <p:ext uri="{D42A27DB-BD31-4B8C-83A1-F6EECF244321}">
                <p14:modId xmlns:p14="http://schemas.microsoft.com/office/powerpoint/2010/main" val="1926199337"/>
              </p:ext>
            </p:extLst>
          </p:nvPr>
        </p:nvGraphicFramePr>
        <p:xfrm>
          <a:off x="1262063" y="1828800"/>
          <a:ext cx="8594724" cy="2717074"/>
        </p:xfrm>
        <a:graphic>
          <a:graphicData uri="http://schemas.openxmlformats.org/drawingml/2006/table">
            <a:tbl>
              <a:tblPr firstRow="1" bandRow="1">
                <a:tableStyleId>{5C22544A-7EE6-4342-B048-85BDC9FD1C3A}</a:tableStyleId>
              </a:tblPr>
              <a:tblGrid>
                <a:gridCol w="2148681">
                  <a:extLst>
                    <a:ext uri="{9D8B030D-6E8A-4147-A177-3AD203B41FA5}">
                      <a16:colId xmlns:a16="http://schemas.microsoft.com/office/drawing/2014/main" val="1891765398"/>
                    </a:ext>
                  </a:extLst>
                </a:gridCol>
                <a:gridCol w="2148681">
                  <a:extLst>
                    <a:ext uri="{9D8B030D-6E8A-4147-A177-3AD203B41FA5}">
                      <a16:colId xmlns:a16="http://schemas.microsoft.com/office/drawing/2014/main" val="3284854588"/>
                    </a:ext>
                  </a:extLst>
                </a:gridCol>
                <a:gridCol w="2148681">
                  <a:extLst>
                    <a:ext uri="{9D8B030D-6E8A-4147-A177-3AD203B41FA5}">
                      <a16:colId xmlns:a16="http://schemas.microsoft.com/office/drawing/2014/main" val="3789069938"/>
                    </a:ext>
                  </a:extLst>
                </a:gridCol>
                <a:gridCol w="2148681">
                  <a:extLst>
                    <a:ext uri="{9D8B030D-6E8A-4147-A177-3AD203B41FA5}">
                      <a16:colId xmlns:a16="http://schemas.microsoft.com/office/drawing/2014/main" val="4068056366"/>
                    </a:ext>
                  </a:extLst>
                </a:gridCol>
              </a:tblGrid>
              <a:tr h="370840">
                <a:tc gridSpan="4">
                  <a:txBody>
                    <a:bodyPr/>
                    <a:lstStyle/>
                    <a:p>
                      <a:pPr algn="ctr"/>
                      <a:r>
                        <a:rPr lang="pt-BR" sz="1800" b="1" dirty="0" smtClean="0"/>
                        <a:t>Planejamento das Iterações para o Desenvolvimento dos Casos de Uso</a:t>
                      </a:r>
                    </a:p>
                    <a:p>
                      <a:pPr algn="ctr"/>
                      <a:r>
                        <a:rPr lang="pt-BR" sz="1800" b="1" dirty="0" smtClean="0"/>
                        <a:t>Módulo de Cadastros</a:t>
                      </a:r>
                      <a:endParaRPr lang="pt-BR"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a:p>
                  </a:txBody>
                  <a:tcPr/>
                </a:tc>
                <a:tc hMerge="1">
                  <a:txBody>
                    <a:bodyPr/>
                    <a:lstStyle/>
                    <a:p>
                      <a:endParaRPr lang="pt-BR"/>
                    </a:p>
                  </a:txBody>
                  <a:tcPr/>
                </a:tc>
                <a:tc hMerge="1">
                  <a:txBody>
                    <a:bodyPr/>
                    <a:lstStyle/>
                    <a:p>
                      <a:endParaRPr lang="pt-BR" dirty="0"/>
                    </a:p>
                  </a:txBody>
                  <a:tcPr/>
                </a:tc>
                <a:extLst>
                  <a:ext uri="{0D108BD9-81ED-4DB2-BD59-A6C34878D82A}">
                    <a16:rowId xmlns:a16="http://schemas.microsoft.com/office/drawing/2014/main" val="2895991547"/>
                  </a:ext>
                </a:extLst>
              </a:tr>
              <a:tr h="613954">
                <a:tc>
                  <a:txBody>
                    <a:bodyPr/>
                    <a:lstStyle/>
                    <a:p>
                      <a:pPr algn="ctr"/>
                      <a:r>
                        <a:rPr lang="pt-BR" sz="1600" dirty="0" smtClean="0"/>
                        <a:t>Iteração</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smtClean="0"/>
                        <a:t>Data Prevista</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a:r>
                        <a:rPr lang="pt-BR" sz="1600" dirty="0" smtClean="0"/>
                        <a:t>Casos de Uso</a:t>
                      </a: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dirty="0" smtClean="0"/>
                        <a:t>Equipe Responsável </a:t>
                      </a:r>
                    </a:p>
                    <a:p>
                      <a:pPr algn="ctr"/>
                      <a:endParaRPr lang="pt-B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1170792116"/>
                  </a:ext>
                </a:extLst>
              </a:tr>
              <a:tr h="370840">
                <a:tc>
                  <a:txBody>
                    <a:bodyPr/>
                    <a:lstStyle/>
                    <a:p>
                      <a:pPr algn="ctr"/>
                      <a:r>
                        <a:rPr lang="pt-BR" dirty="0" smtClean="0"/>
                        <a:t>#05</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28/10/2016</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Editar cadastros existentes.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dirty="0" smtClean="0"/>
                        <a:t>Leonardo (Analista), Aleccheévina (Desenvolvedor) e Igor (DBA)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11714208"/>
                  </a:ext>
                </a:extLst>
              </a:tr>
            </a:tbl>
          </a:graphicData>
        </a:graphic>
      </p:graphicFrame>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39479670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Integrante</a:t>
            </a:r>
          </a:p>
        </p:txBody>
      </p:sp>
      <p:sp>
        <p:nvSpPr>
          <p:cNvPr id="3" name="Marcador de Posição de Conteúdo 2"/>
          <p:cNvSpPr>
            <a:spLocks noGrp="1"/>
          </p:cNvSpPr>
          <p:nvPr>
            <p:ph idx="1"/>
          </p:nvPr>
        </p:nvSpPr>
        <p:spPr/>
        <p:txBody>
          <a:bodyPr/>
          <a:lstStyle/>
          <a:p>
            <a:r>
              <a:rPr lang="pt-BR" dirty="0" smtClean="0"/>
              <a:t>Nome: Giovanna Bonini</a:t>
            </a:r>
            <a:endParaRPr lang="pt-BR" dirty="0"/>
          </a:p>
          <a:p>
            <a:r>
              <a:rPr lang="pt-BR" dirty="0"/>
              <a:t>Função</a:t>
            </a:r>
            <a:r>
              <a:rPr lang="pt-BR" dirty="0" smtClean="0"/>
              <a:t>: Analista</a:t>
            </a:r>
            <a:endParaRPr lang="pt-BR" dirty="0"/>
          </a:p>
          <a:p>
            <a:r>
              <a:rPr lang="pt-BR" dirty="0"/>
              <a:t>No que trabalhou</a:t>
            </a:r>
            <a:r>
              <a:rPr lang="pt-BR" dirty="0" smtClean="0"/>
              <a:t>: Documentação do caso de teste, planejamento, diagrama de classe.</a:t>
            </a:r>
            <a:endParaRPr lang="pt-BR" dirty="0"/>
          </a:p>
          <a:p>
            <a:r>
              <a:rPr lang="pt-BR" dirty="0"/>
              <a:t>Difículdades</a:t>
            </a:r>
            <a:r>
              <a:rPr lang="pt-BR" dirty="0" smtClean="0"/>
              <a:t>: Dificuldade em realizar o caso de teste</a:t>
            </a:r>
            <a:endParaRPr lang="pt-BR" dirty="0"/>
          </a:p>
          <a:p>
            <a:r>
              <a:rPr lang="pt-BR" dirty="0" smtClean="0"/>
              <a:t>Sugestões:</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222084856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Integrante</a:t>
            </a:r>
          </a:p>
        </p:txBody>
      </p:sp>
      <p:sp>
        <p:nvSpPr>
          <p:cNvPr id="3" name="Marcador de Posição de Conteúdo 2"/>
          <p:cNvSpPr>
            <a:spLocks noGrp="1"/>
          </p:cNvSpPr>
          <p:nvPr>
            <p:ph idx="1"/>
          </p:nvPr>
        </p:nvSpPr>
        <p:spPr/>
        <p:txBody>
          <a:bodyPr/>
          <a:lstStyle/>
          <a:p>
            <a:r>
              <a:rPr lang="pt-BR" dirty="0" smtClean="0"/>
              <a:t>Nome: Leonardo Mafra</a:t>
            </a:r>
            <a:endParaRPr lang="pt-BR" dirty="0"/>
          </a:p>
          <a:p>
            <a:r>
              <a:rPr lang="pt-BR" dirty="0"/>
              <a:t>Função</a:t>
            </a:r>
            <a:r>
              <a:rPr lang="pt-BR" dirty="0" smtClean="0"/>
              <a:t>: Analista</a:t>
            </a:r>
            <a:endParaRPr lang="pt-BR" dirty="0"/>
          </a:p>
          <a:p>
            <a:r>
              <a:rPr lang="pt-BR" dirty="0"/>
              <a:t>No que trabalhou</a:t>
            </a:r>
            <a:r>
              <a:rPr lang="pt-BR" dirty="0" smtClean="0"/>
              <a:t>: Documentação do caso de teste, planejamento, diagrama de classe.</a:t>
            </a:r>
            <a:endParaRPr lang="pt-BR" dirty="0"/>
          </a:p>
          <a:p>
            <a:r>
              <a:rPr lang="pt-BR" dirty="0"/>
              <a:t>Difículdades</a:t>
            </a:r>
            <a:r>
              <a:rPr lang="pt-BR" dirty="0" smtClean="0"/>
              <a:t>: Dificuldades em realizar a documentação dos casos de teste e caso de uso</a:t>
            </a:r>
            <a:endParaRPr lang="pt-BR" dirty="0"/>
          </a:p>
          <a:p>
            <a:r>
              <a:rPr lang="pt-BR" dirty="0" smtClean="0"/>
              <a:t>Sugestões:</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235508247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Integrante</a:t>
            </a:r>
          </a:p>
        </p:txBody>
      </p:sp>
      <p:sp>
        <p:nvSpPr>
          <p:cNvPr id="3" name="Marcador de Posição de Conteúdo 2"/>
          <p:cNvSpPr>
            <a:spLocks noGrp="1"/>
          </p:cNvSpPr>
          <p:nvPr>
            <p:ph idx="1"/>
          </p:nvPr>
        </p:nvSpPr>
        <p:spPr/>
        <p:txBody>
          <a:bodyPr/>
          <a:lstStyle/>
          <a:p>
            <a:r>
              <a:rPr lang="pt-BR" dirty="0" smtClean="0"/>
              <a:t>Nome: Amanda Leonardi</a:t>
            </a:r>
            <a:endParaRPr lang="pt-BR" dirty="0"/>
          </a:p>
          <a:p>
            <a:r>
              <a:rPr lang="pt-BR" dirty="0"/>
              <a:t>Função</a:t>
            </a:r>
            <a:r>
              <a:rPr lang="pt-BR" dirty="0" smtClean="0"/>
              <a:t>: DBA</a:t>
            </a:r>
            <a:endParaRPr lang="pt-BR" dirty="0"/>
          </a:p>
          <a:p>
            <a:r>
              <a:rPr lang="pt-BR" dirty="0"/>
              <a:t>No que trabalhou</a:t>
            </a:r>
            <a:r>
              <a:rPr lang="pt-BR" dirty="0" smtClean="0"/>
              <a:t>: planejamento, MER, Integração do banco, casos de uso</a:t>
            </a:r>
          </a:p>
          <a:p>
            <a:r>
              <a:rPr lang="pt-BR" dirty="0" smtClean="0"/>
              <a:t>Difículdades: Lembrar conceitos para trabalhar no banco.</a:t>
            </a:r>
          </a:p>
          <a:p>
            <a:r>
              <a:rPr lang="pt-BR" dirty="0" smtClean="0"/>
              <a:t>Sugestões:</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256122070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Integrante</a:t>
            </a:r>
          </a:p>
        </p:txBody>
      </p:sp>
      <p:sp>
        <p:nvSpPr>
          <p:cNvPr id="3" name="Marcador de Posição de Conteúdo 2"/>
          <p:cNvSpPr>
            <a:spLocks noGrp="1"/>
          </p:cNvSpPr>
          <p:nvPr>
            <p:ph idx="1"/>
          </p:nvPr>
        </p:nvSpPr>
        <p:spPr/>
        <p:txBody>
          <a:bodyPr/>
          <a:lstStyle/>
          <a:p>
            <a:r>
              <a:rPr lang="pt-BR" dirty="0" smtClean="0"/>
              <a:t>Nome: Igor Ruy</a:t>
            </a:r>
            <a:endParaRPr lang="pt-BR" dirty="0"/>
          </a:p>
          <a:p>
            <a:r>
              <a:rPr lang="pt-BR" dirty="0"/>
              <a:t>Função</a:t>
            </a:r>
            <a:r>
              <a:rPr lang="pt-BR" dirty="0" smtClean="0"/>
              <a:t>: DBA</a:t>
            </a:r>
            <a:endParaRPr lang="pt-BR" dirty="0"/>
          </a:p>
          <a:p>
            <a:r>
              <a:rPr lang="pt-BR" dirty="0"/>
              <a:t>No que trabalhou</a:t>
            </a:r>
            <a:r>
              <a:rPr lang="pt-BR" dirty="0" smtClean="0"/>
              <a:t>: Definição do planejamento, integração dos Modelos Entidade Relacionamento, conversão de MER para Modelo Lógico e de Modelo Lógico para Modelo Físico.</a:t>
            </a:r>
          </a:p>
          <a:p>
            <a:r>
              <a:rPr lang="pt-BR" dirty="0" smtClean="0"/>
              <a:t>Difículdades: Encontrar erros de conversão do MER para Modelo Lógico por causa da ferramenta BrModelo.</a:t>
            </a:r>
          </a:p>
          <a:p>
            <a:r>
              <a:rPr lang="pt-BR" dirty="0" smtClean="0"/>
              <a:t>Sugestões: Não utilizar BrModelo e retirar o mesmo das aulas de TDS.</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422105040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Integrante</a:t>
            </a:r>
          </a:p>
        </p:txBody>
      </p:sp>
      <p:sp>
        <p:nvSpPr>
          <p:cNvPr id="3" name="Marcador de Posição de Conteúdo 2"/>
          <p:cNvSpPr>
            <a:spLocks noGrp="1"/>
          </p:cNvSpPr>
          <p:nvPr>
            <p:ph idx="1"/>
          </p:nvPr>
        </p:nvSpPr>
        <p:spPr/>
        <p:txBody>
          <a:bodyPr/>
          <a:lstStyle/>
          <a:p>
            <a:r>
              <a:rPr lang="pt-BR" dirty="0" smtClean="0"/>
              <a:t>Nome: Anderson Silva</a:t>
            </a:r>
            <a:endParaRPr lang="pt-BR" dirty="0"/>
          </a:p>
          <a:p>
            <a:r>
              <a:rPr lang="pt-BR" dirty="0"/>
              <a:t>Função</a:t>
            </a:r>
            <a:r>
              <a:rPr lang="pt-BR" dirty="0" smtClean="0"/>
              <a:t>: Desenvolvedor</a:t>
            </a:r>
            <a:endParaRPr lang="pt-BR" dirty="0"/>
          </a:p>
          <a:p>
            <a:r>
              <a:rPr lang="pt-BR" dirty="0"/>
              <a:t>No que trabalhou: Documentação do caso de teste, planejamento, caso de uso, diagrama de </a:t>
            </a:r>
            <a:r>
              <a:rPr lang="pt-BR" dirty="0" smtClean="0"/>
              <a:t>classe, elaboração do MER, elaboração do template da apresentação, protótipos.</a:t>
            </a:r>
          </a:p>
          <a:p>
            <a:r>
              <a:rPr lang="pt-BR" dirty="0" smtClean="0"/>
              <a:t>Difículdades: PHP, Jquery, JavaScript</a:t>
            </a:r>
          </a:p>
          <a:p>
            <a:r>
              <a:rPr lang="pt-BR" dirty="0" smtClean="0"/>
              <a:t>Sugestões:  Férias</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31846030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Integrante</a:t>
            </a:r>
          </a:p>
        </p:txBody>
      </p:sp>
      <p:sp>
        <p:nvSpPr>
          <p:cNvPr id="3" name="Marcador de Posição de Conteúdo 2"/>
          <p:cNvSpPr>
            <a:spLocks noGrp="1"/>
          </p:cNvSpPr>
          <p:nvPr>
            <p:ph idx="1"/>
          </p:nvPr>
        </p:nvSpPr>
        <p:spPr/>
        <p:txBody>
          <a:bodyPr/>
          <a:lstStyle/>
          <a:p>
            <a:r>
              <a:rPr lang="pt-BR" dirty="0" smtClean="0"/>
              <a:t>Nome: Aleccheévina Oliveira</a:t>
            </a:r>
            <a:endParaRPr lang="pt-BR" dirty="0"/>
          </a:p>
          <a:p>
            <a:r>
              <a:rPr lang="pt-BR" dirty="0"/>
              <a:t>Função</a:t>
            </a:r>
            <a:r>
              <a:rPr lang="pt-BR" dirty="0" smtClean="0"/>
              <a:t>: Desenvolvedor</a:t>
            </a:r>
            <a:endParaRPr lang="pt-BR" dirty="0"/>
          </a:p>
          <a:p>
            <a:r>
              <a:rPr lang="pt-BR" dirty="0"/>
              <a:t>No que trabalhou</a:t>
            </a:r>
            <a:r>
              <a:rPr lang="pt-BR" dirty="0" smtClean="0"/>
              <a:t>: Confecção de protótipos, diagrama de classes, integração dos protótipos</a:t>
            </a:r>
          </a:p>
          <a:p>
            <a:r>
              <a:rPr lang="pt-BR" dirty="0" smtClean="0"/>
              <a:t>Difículdades: Tive dificuldades com php</a:t>
            </a:r>
          </a:p>
          <a:p>
            <a:r>
              <a:rPr lang="pt-BR" dirty="0" smtClean="0"/>
              <a:t>Sugestões: sem sugestões</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348307949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Notas dos Integrantes</a:t>
            </a:r>
          </a:p>
        </p:txBody>
      </p:sp>
      <p:graphicFrame>
        <p:nvGraphicFramePr>
          <p:cNvPr id="4" name="Marcador de Posição de Conteúdo 3"/>
          <p:cNvGraphicFramePr>
            <a:graphicFrameLocks noGrp="1"/>
          </p:cNvGraphicFramePr>
          <p:nvPr>
            <p:ph idx="1"/>
            <p:extLst>
              <p:ext uri="{D42A27DB-BD31-4B8C-83A1-F6EECF244321}">
                <p14:modId xmlns:p14="http://schemas.microsoft.com/office/powerpoint/2010/main" val="3428380474"/>
              </p:ext>
            </p:extLst>
          </p:nvPr>
        </p:nvGraphicFramePr>
        <p:xfrm>
          <a:off x="1261872" y="2651760"/>
          <a:ext cx="8594726" cy="333248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906671981"/>
                    </a:ext>
                  </a:extLst>
                </a:gridCol>
                <a:gridCol w="4297363">
                  <a:extLst>
                    <a:ext uri="{9D8B030D-6E8A-4147-A177-3AD203B41FA5}">
                      <a16:colId xmlns:a16="http://schemas.microsoft.com/office/drawing/2014/main" val="1433779720"/>
                    </a:ext>
                  </a:extLst>
                </a:gridCol>
              </a:tblGrid>
              <a:tr h="370840">
                <a:tc>
                  <a:txBody>
                    <a:bodyPr/>
                    <a:lstStyle/>
                    <a:p>
                      <a:pPr algn="ctr"/>
                      <a:r>
                        <a:rPr lang="pt-BR" dirty="0" smtClean="0">
                          <a:solidFill>
                            <a:schemeClr val="bg1"/>
                          </a:solidFill>
                        </a:rPr>
                        <a:t>Integrante</a:t>
                      </a:r>
                      <a:endParaRPr lang="pt-BR"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dirty="0" smtClean="0"/>
                        <a:t>Nota</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565525828"/>
                  </a:ext>
                </a:extLst>
              </a:tr>
              <a:tr h="370840">
                <a:tc>
                  <a:txBody>
                    <a:bodyPr/>
                    <a:lstStyle/>
                    <a:p>
                      <a:pPr algn="ctr"/>
                      <a:r>
                        <a:rPr lang="pt-BR" dirty="0" smtClean="0"/>
                        <a:t>Giovanna</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9,5</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67814638"/>
                  </a:ext>
                </a:extLst>
              </a:tr>
              <a:tr h="370840">
                <a:tc>
                  <a:txBody>
                    <a:bodyPr/>
                    <a:lstStyle/>
                    <a:p>
                      <a:pPr algn="ctr"/>
                      <a:r>
                        <a:rPr lang="pt-BR" dirty="0" smtClean="0"/>
                        <a:t>Leonardo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9,5</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2330997"/>
                  </a:ext>
                </a:extLst>
              </a:tr>
              <a:tr h="370840">
                <a:tc>
                  <a:txBody>
                    <a:bodyPr/>
                    <a:lstStyle/>
                    <a:p>
                      <a:pPr algn="ctr"/>
                      <a:r>
                        <a:rPr lang="pt-BR" dirty="0" smtClean="0"/>
                        <a:t>Amanda</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9,5</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68147299"/>
                  </a:ext>
                </a:extLst>
              </a:tr>
              <a:tr h="332377">
                <a:tc>
                  <a:txBody>
                    <a:bodyPr/>
                    <a:lstStyle/>
                    <a:p>
                      <a:pPr algn="ctr"/>
                      <a:r>
                        <a:rPr lang="pt-BR" dirty="0" smtClean="0"/>
                        <a:t>Igor</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9,5</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35770290"/>
                  </a:ext>
                </a:extLst>
              </a:tr>
              <a:tr h="370840">
                <a:tc>
                  <a:txBody>
                    <a:bodyPr/>
                    <a:lstStyle/>
                    <a:p>
                      <a:pPr algn="ctr"/>
                      <a:r>
                        <a:rPr lang="pt-BR" dirty="0" smtClean="0"/>
                        <a:t>Aleccheévina</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9,5</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63310223"/>
                  </a:ext>
                </a:extLst>
              </a:tr>
              <a:tr h="370840">
                <a:tc>
                  <a:txBody>
                    <a:bodyPr/>
                    <a:lstStyle/>
                    <a:p>
                      <a:pPr algn="ctr"/>
                      <a:r>
                        <a:rPr lang="pt-BR" dirty="0" smtClean="0"/>
                        <a:t>Anderson</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9,5</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5703448"/>
                  </a:ext>
                </a:extLst>
              </a:tr>
              <a:tr h="370840">
                <a:tc>
                  <a:txBody>
                    <a:bodyPr/>
                    <a:lstStyle/>
                    <a:p>
                      <a:pPr algn="ctr"/>
                      <a:r>
                        <a:rPr lang="pt-BR" b="1" dirty="0" smtClean="0">
                          <a:solidFill>
                            <a:schemeClr val="bg1"/>
                          </a:solidFill>
                        </a:rPr>
                        <a:t>Grupo</a:t>
                      </a:r>
                      <a:endParaRPr lang="pt-BR"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ctr"/>
                      <a:r>
                        <a:rPr lang="pt-BR" b="1" dirty="0" smtClean="0">
                          <a:solidFill>
                            <a:schemeClr val="bg1"/>
                          </a:solidFill>
                        </a:rPr>
                        <a:t>Nota</a:t>
                      </a:r>
                      <a:endParaRPr lang="pt-BR"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3881346591"/>
                  </a:ext>
                </a:extLst>
              </a:tr>
              <a:tr h="370840">
                <a:tc>
                  <a:txBody>
                    <a:bodyPr/>
                    <a:lstStyle/>
                    <a:p>
                      <a:pPr algn="ctr"/>
                      <a:r>
                        <a:rPr lang="pt-BR" dirty="0" smtClean="0"/>
                        <a:t>Módulo 1</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pt-BR" dirty="0" smtClean="0"/>
                        <a:t>9,5</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07741797"/>
                  </a:ext>
                </a:extLst>
              </a:tr>
            </a:tbl>
          </a:graphicData>
        </a:graphic>
      </p:graphicFrame>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332871585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972312" y="925357"/>
            <a:ext cx="9418320" cy="1066800"/>
          </a:xfrm>
        </p:spPr>
        <p:txBody>
          <a:bodyPr>
            <a:normAutofit/>
          </a:bodyPr>
          <a:lstStyle/>
          <a:p>
            <a:r>
              <a:rPr lang="pt-BR" sz="6000" dirty="0" smtClean="0"/>
              <a:t>MOD02 - PCDs</a:t>
            </a:r>
            <a:endParaRPr lang="pt-BR" sz="6000" dirty="0"/>
          </a:p>
        </p:txBody>
      </p:sp>
      <p:sp>
        <p:nvSpPr>
          <p:cNvPr id="5" name="Subtítulo 4"/>
          <p:cNvSpPr>
            <a:spLocks noGrp="1"/>
          </p:cNvSpPr>
          <p:nvPr>
            <p:ph type="subTitle" idx="1"/>
          </p:nvPr>
        </p:nvSpPr>
        <p:spPr>
          <a:xfrm>
            <a:off x="972312" y="2971205"/>
            <a:ext cx="9418320" cy="3526971"/>
          </a:xfrm>
        </p:spPr>
        <p:txBody>
          <a:bodyPr>
            <a:noAutofit/>
          </a:bodyPr>
          <a:lstStyle/>
          <a:p>
            <a:r>
              <a:rPr lang="pt-BR" dirty="0" smtClean="0"/>
              <a:t>Julia Cristina de Souza -  Analista</a:t>
            </a:r>
            <a:endParaRPr lang="pt-BR" dirty="0"/>
          </a:p>
          <a:p>
            <a:r>
              <a:rPr lang="pt-BR" dirty="0" smtClean="0"/>
              <a:t>Raquel Cristina Gonçalves -  Analista</a:t>
            </a:r>
            <a:endParaRPr lang="pt-BR" dirty="0"/>
          </a:p>
          <a:p>
            <a:r>
              <a:rPr lang="pt-BR" dirty="0" smtClean="0"/>
              <a:t>Grazielle Caroline Sebastião Cossa </a:t>
            </a:r>
            <a:r>
              <a:rPr lang="pt-BR" dirty="0"/>
              <a:t>-  </a:t>
            </a:r>
            <a:r>
              <a:rPr lang="pt-BR" dirty="0" smtClean="0"/>
              <a:t>DBA</a:t>
            </a:r>
            <a:endParaRPr lang="pt-BR" dirty="0"/>
          </a:p>
          <a:p>
            <a:r>
              <a:rPr lang="pt-BR" dirty="0" smtClean="0"/>
              <a:t>Wictor Batista Parron </a:t>
            </a:r>
            <a:r>
              <a:rPr lang="pt-BR" dirty="0"/>
              <a:t>- </a:t>
            </a:r>
            <a:r>
              <a:rPr lang="pt-BR" dirty="0" smtClean="0"/>
              <a:t>DBA</a:t>
            </a:r>
            <a:endParaRPr lang="pt-BR" dirty="0"/>
          </a:p>
          <a:p>
            <a:r>
              <a:rPr lang="pt-BR" dirty="0" smtClean="0"/>
              <a:t>Bruno Gomes de Oliveira </a:t>
            </a:r>
            <a:r>
              <a:rPr lang="pt-BR" dirty="0"/>
              <a:t>-  </a:t>
            </a:r>
            <a:r>
              <a:rPr lang="pt-BR" dirty="0" smtClean="0"/>
              <a:t>Desenvolvedor</a:t>
            </a:r>
            <a:endParaRPr lang="pt-BR" dirty="0"/>
          </a:p>
          <a:p>
            <a:r>
              <a:rPr lang="pt-BR" dirty="0" smtClean="0"/>
              <a:t>João Pedro de Matos Buchivieser </a:t>
            </a:r>
            <a:r>
              <a:rPr lang="pt-BR" dirty="0"/>
              <a:t>-  </a:t>
            </a:r>
            <a:r>
              <a:rPr lang="pt-BR" dirty="0" smtClean="0"/>
              <a:t>Desenvolvedor</a:t>
            </a:r>
          </a:p>
          <a:p>
            <a:r>
              <a:rPr lang="pt-BR" dirty="0" smtClean="0"/>
              <a:t>Lucas Souza Teixeira - Desenvolvedor</a:t>
            </a:r>
            <a:endParaRPr lang="pt-BR" dirty="0"/>
          </a:p>
          <a:p>
            <a:endParaRPr lang="pt-BR" dirty="0">
              <a:latin typeface="Calibri" panose="020F0502020204030204" pitchFamily="34" charset="0"/>
            </a:endParaRPr>
          </a:p>
          <a:p>
            <a:endParaRPr lang="pt-BR" dirty="0">
              <a:latin typeface="Calibri" panose="020F0502020204030204" pitchFamily="34" charset="0"/>
            </a:endParaRP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16440" y="202692"/>
            <a:ext cx="2383141" cy="1445330"/>
          </a:xfrm>
          <a:prstGeom prst="rect">
            <a:avLst/>
          </a:prstGeom>
        </p:spPr>
      </p:pic>
    </p:spTree>
    <p:extLst>
      <p:ext uri="{BB962C8B-B14F-4D97-AF65-F5344CB8AC3E}">
        <p14:creationId xmlns:p14="http://schemas.microsoft.com/office/powerpoint/2010/main" val="5851792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Uso </a:t>
            </a:r>
            <a:r>
              <a:rPr lang="pt-BR" dirty="0" smtClean="0"/>
              <a:t>1 </a:t>
            </a:r>
            <a:r>
              <a:rPr lang="pt-BR" dirty="0"/>
              <a:t>- Documentação</a:t>
            </a:r>
          </a:p>
        </p:txBody>
      </p:sp>
      <p:graphicFrame>
        <p:nvGraphicFramePr>
          <p:cNvPr id="4" name="Tabela 3"/>
          <p:cNvGraphicFramePr>
            <a:graphicFrameLocks noGrp="1"/>
          </p:cNvGraphicFramePr>
          <p:nvPr>
            <p:extLst>
              <p:ext uri="{D42A27DB-BD31-4B8C-83A1-F6EECF244321}">
                <p14:modId xmlns:p14="http://schemas.microsoft.com/office/powerpoint/2010/main" val="2267790193"/>
              </p:ext>
            </p:extLst>
          </p:nvPr>
        </p:nvGraphicFramePr>
        <p:xfrm>
          <a:off x="1706009" y="1985831"/>
          <a:ext cx="8594726" cy="449580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2772646873"/>
                    </a:ext>
                  </a:extLst>
                </a:gridCol>
                <a:gridCol w="4297363">
                  <a:extLst>
                    <a:ext uri="{9D8B030D-6E8A-4147-A177-3AD203B41FA5}">
                      <a16:colId xmlns:a16="http://schemas.microsoft.com/office/drawing/2014/main" val="824427298"/>
                    </a:ext>
                  </a:extLst>
                </a:gridCol>
              </a:tblGrid>
              <a:tr h="370840">
                <a:tc gridSpan="2">
                  <a:txBody>
                    <a:bodyPr/>
                    <a:lstStyle/>
                    <a:p>
                      <a:pPr algn="ctr"/>
                      <a:r>
                        <a:rPr lang="pt-BR" b="1" dirty="0" smtClean="0">
                          <a:solidFill>
                            <a:schemeClr val="bg1"/>
                          </a:solidFill>
                        </a:rPr>
                        <a:t>Fluxo Principal</a:t>
                      </a:r>
                      <a:endParaRPr lang="pt-BR"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3177210904"/>
                  </a:ext>
                </a:extLst>
              </a:tr>
              <a:tr h="370840">
                <a:tc>
                  <a:txBody>
                    <a:bodyPr/>
                    <a:lstStyle/>
                    <a:p>
                      <a:r>
                        <a:rPr lang="pt-BR" b="0" dirty="0" smtClean="0">
                          <a:solidFill>
                            <a:schemeClr val="tx1"/>
                          </a:solidFill>
                        </a:rPr>
                        <a:t>Ações</a:t>
                      </a:r>
                      <a:r>
                        <a:rPr lang="pt-BR" b="0" baseline="0" dirty="0" smtClean="0">
                          <a:solidFill>
                            <a:schemeClr val="tx1"/>
                          </a:solidFill>
                        </a:rPr>
                        <a:t> dos atores:</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smtClean="0">
                          <a:solidFill>
                            <a:schemeClr val="tx1"/>
                          </a:solidFill>
                        </a:rPr>
                        <a:t>Ações do sistema:</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3032349519"/>
                  </a:ext>
                </a:extLst>
              </a:tr>
              <a:tr h="370840">
                <a:tc>
                  <a:txBody>
                    <a:bodyPr/>
                    <a:lstStyle/>
                    <a:p>
                      <a:endParaRPr lang="pt-BR"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smtClean="0">
                          <a:solidFill>
                            <a:schemeClr val="dk1"/>
                          </a:solidFill>
                          <a:effectLst/>
                          <a:latin typeface="+mn-lt"/>
                          <a:ea typeface="+mn-ea"/>
                          <a:cs typeface="+mn-cs"/>
                        </a:rPr>
                        <a:t>3. O sistema preenche automáticamente todos os dados que foram retornados pelo banco de dados dos Correios.</a:t>
                      </a:r>
                      <a:endParaRPr lang="pt-BR"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48598638"/>
                  </a:ext>
                </a:extLst>
              </a:tr>
              <a:tr h="370840">
                <a:tc>
                  <a:txBody>
                    <a:bodyPr/>
                    <a:lstStyle/>
                    <a:p>
                      <a:r>
                        <a:rPr lang="pt-BR" sz="1800" kern="1200" dirty="0" smtClean="0">
                          <a:solidFill>
                            <a:schemeClr val="dk1"/>
                          </a:solidFill>
                          <a:effectLst/>
                          <a:latin typeface="+mn-lt"/>
                          <a:ea typeface="+mn-ea"/>
                          <a:cs typeface="+mn-cs"/>
                        </a:rPr>
                        <a:t>4. Preenche os campos e envia o formulário. Usuário escolheu a opção usuário Comum.</a:t>
                      </a:r>
                      <a:endParaRPr lang="pt-BR"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smtClean="0">
                          <a:solidFill>
                            <a:schemeClr val="dk1"/>
                          </a:solidFill>
                          <a:effectLst/>
                          <a:latin typeface="+mn-lt"/>
                          <a:ea typeface="+mn-ea"/>
                          <a:cs typeface="+mn-cs"/>
                        </a:rPr>
                        <a:t>5. Verifica se as informações foram preenchidas de forma correta.</a:t>
                      </a:r>
                      <a:endParaRPr lang="pt-BR"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83995175"/>
                  </a:ext>
                </a:extLst>
              </a:tr>
              <a:tr h="370840">
                <a:tc>
                  <a:txBody>
                    <a:bodyPr/>
                    <a:lstStyle/>
                    <a:p>
                      <a:endParaRPr lang="pt-BR"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smtClean="0">
                          <a:solidFill>
                            <a:schemeClr val="dk1"/>
                          </a:solidFill>
                          <a:effectLst/>
                          <a:latin typeface="+mn-lt"/>
                          <a:ea typeface="+mn-ea"/>
                          <a:cs typeface="+mn-cs"/>
                        </a:rPr>
                        <a:t>6. Insere as informações no Banco de Usuários.</a:t>
                      </a:r>
                      <a:endParaRPr lang="pt-BR"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18364386"/>
                  </a:ext>
                </a:extLst>
              </a:tr>
              <a:tr h="370840">
                <a:tc>
                  <a:txBody>
                    <a:bodyPr/>
                    <a:lstStyle/>
                    <a:p>
                      <a:endParaRPr lang="pt-BR"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smtClean="0">
                          <a:solidFill>
                            <a:schemeClr val="dk1"/>
                          </a:solidFill>
                          <a:effectLst/>
                          <a:latin typeface="+mn-lt"/>
                          <a:ea typeface="+mn-ea"/>
                          <a:cs typeface="+mn-cs"/>
                        </a:rPr>
                        <a:t>7. Executar o Caso de Uso “Enviar e-mail de confirmação de cadastro”.</a:t>
                      </a:r>
                      <a:endParaRPr lang="pt-BR"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945234"/>
                  </a:ext>
                </a:extLst>
              </a:tr>
              <a:tr h="370840">
                <a:tc>
                  <a:txBody>
                    <a:bodyPr/>
                    <a:lstStyle/>
                    <a:p>
                      <a:r>
                        <a:rPr lang="pt-BR" sz="1600" dirty="0" smtClean="0">
                          <a:solidFill>
                            <a:schemeClr val="tx1"/>
                          </a:solidFill>
                        </a:rPr>
                        <a:t>8. Fim do caso de uso.</a:t>
                      </a:r>
                      <a:endParaRPr lang="pt-BR"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pt-BR"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92415803"/>
                  </a:ext>
                </a:extLst>
              </a:tr>
            </a:tbl>
          </a:graphicData>
        </a:graphic>
      </p:graphicFrame>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231414877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72" y="69668"/>
            <a:ext cx="9692640" cy="1325562"/>
          </a:xfrm>
        </p:spPr>
        <p:txBody>
          <a:bodyPr/>
          <a:lstStyle/>
          <a:p>
            <a:r>
              <a:rPr lang="pt-BR" dirty="0" smtClean="0"/>
              <a:t>Documento </a:t>
            </a:r>
            <a:r>
              <a:rPr lang="pt-BR" dirty="0"/>
              <a:t>de </a:t>
            </a:r>
            <a:r>
              <a:rPr lang="pt-BR" dirty="0" smtClean="0"/>
              <a:t>Casos de Uso</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
        <p:nvSpPr>
          <p:cNvPr id="5" name="CaixaDeTexto 4"/>
          <p:cNvSpPr txBox="1"/>
          <p:nvPr/>
        </p:nvSpPr>
        <p:spPr>
          <a:xfrm>
            <a:off x="7426036" y="6211669"/>
            <a:ext cx="3921184" cy="646331"/>
          </a:xfrm>
          <a:prstGeom prst="rect">
            <a:avLst/>
          </a:prstGeom>
          <a:noFill/>
        </p:spPr>
        <p:txBody>
          <a:bodyPr wrap="square" rtlCol="0">
            <a:spAutoFit/>
          </a:bodyPr>
          <a:lstStyle/>
          <a:p>
            <a:r>
              <a:rPr lang="pt-BR" dirty="0" smtClean="0"/>
              <a:t>Quantidade de atores: 01</a:t>
            </a:r>
            <a:br>
              <a:rPr lang="pt-BR" dirty="0" smtClean="0"/>
            </a:br>
            <a:r>
              <a:rPr lang="pt-BR" dirty="0" smtClean="0"/>
              <a:t>Quantidade de casos de uso: 20</a:t>
            </a:r>
            <a:endParaRPr lang="pt-BR" dirty="0"/>
          </a:p>
        </p:txBody>
      </p:sp>
      <p:pic>
        <p:nvPicPr>
          <p:cNvPr id="6" name="Image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423" y="1418449"/>
            <a:ext cx="10835648" cy="4793220"/>
          </a:xfrm>
          <a:prstGeom prst="rect">
            <a:avLst/>
          </a:prstGeom>
        </p:spPr>
      </p:pic>
    </p:spTree>
    <p:extLst>
      <p:ext uri="{BB962C8B-B14F-4D97-AF65-F5344CB8AC3E}">
        <p14:creationId xmlns:p14="http://schemas.microsoft.com/office/powerpoint/2010/main" val="356929679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92501" y="415834"/>
            <a:ext cx="8244985" cy="776922"/>
          </a:xfrm>
        </p:spPr>
        <p:txBody>
          <a:bodyPr>
            <a:normAutofit/>
          </a:bodyPr>
          <a:lstStyle/>
          <a:p>
            <a:r>
              <a:rPr lang="pt-BR" dirty="0" smtClean="0"/>
              <a:t>Caso de Uso - Selecionar PCD’s</a:t>
            </a:r>
            <a:endParaRPr lang="pt-BR" dirty="0"/>
          </a:p>
        </p:txBody>
      </p:sp>
      <p:graphicFrame>
        <p:nvGraphicFramePr>
          <p:cNvPr id="4" name="Tabela 3"/>
          <p:cNvGraphicFramePr>
            <a:graphicFrameLocks noGrp="1"/>
          </p:cNvGraphicFramePr>
          <p:nvPr>
            <p:extLst>
              <p:ext uri="{D42A27DB-BD31-4B8C-83A1-F6EECF244321}">
                <p14:modId xmlns:p14="http://schemas.microsoft.com/office/powerpoint/2010/main" val="2073002409"/>
              </p:ext>
            </p:extLst>
          </p:nvPr>
        </p:nvGraphicFramePr>
        <p:xfrm>
          <a:off x="1602929" y="1588253"/>
          <a:ext cx="8586100" cy="4812547"/>
        </p:xfrm>
        <a:graphic>
          <a:graphicData uri="http://schemas.openxmlformats.org/drawingml/2006/table">
            <a:tbl>
              <a:tblPr firstRow="1" bandRow="1">
                <a:tableStyleId>{5C22544A-7EE6-4342-B048-85BDC9FD1C3A}</a:tableStyleId>
              </a:tblPr>
              <a:tblGrid>
                <a:gridCol w="4293050">
                  <a:extLst>
                    <a:ext uri="{9D8B030D-6E8A-4147-A177-3AD203B41FA5}">
                      <a16:colId xmlns:a16="http://schemas.microsoft.com/office/drawing/2014/main" val="2772646873"/>
                    </a:ext>
                  </a:extLst>
                </a:gridCol>
                <a:gridCol w="4293050">
                  <a:extLst>
                    <a:ext uri="{9D8B030D-6E8A-4147-A177-3AD203B41FA5}">
                      <a16:colId xmlns:a16="http://schemas.microsoft.com/office/drawing/2014/main" val="824427298"/>
                    </a:ext>
                  </a:extLst>
                </a:gridCol>
              </a:tblGrid>
              <a:tr h="572176">
                <a:tc gridSpan="2">
                  <a:txBody>
                    <a:bodyPr/>
                    <a:lstStyle/>
                    <a:p>
                      <a:r>
                        <a:rPr lang="pt-BR" sz="1800" b="1" kern="1200" dirty="0" smtClean="0">
                          <a:solidFill>
                            <a:schemeClr val="lt1"/>
                          </a:solidFill>
                          <a:effectLst/>
                          <a:latin typeface="+mn-lt"/>
                          <a:ea typeface="+mn-ea"/>
                          <a:cs typeface="+mn-cs"/>
                        </a:rPr>
                        <a:t>Nome do Caso de Uso:  Selecionar </a:t>
                      </a:r>
                      <a:r>
                        <a:rPr lang="pt-BR" sz="1800" b="1" kern="1200" dirty="0" err="1" smtClean="0">
                          <a:solidFill>
                            <a:schemeClr val="lt1"/>
                          </a:solidFill>
                          <a:effectLst/>
                          <a:latin typeface="+mn-lt"/>
                          <a:ea typeface="+mn-ea"/>
                          <a:cs typeface="+mn-cs"/>
                        </a:rPr>
                        <a:t>PCD’s</a:t>
                      </a:r>
                      <a:r>
                        <a:rPr lang="pt-BR" sz="1800" b="1" kern="1200" dirty="0" smtClean="0">
                          <a:solidFill>
                            <a:schemeClr val="lt1"/>
                          </a:solidFill>
                          <a:effectLst/>
                          <a:latin typeface="+mn-lt"/>
                          <a:ea typeface="+mn-ea"/>
                          <a:cs typeface="+mn-cs"/>
                        </a:rPr>
                        <a:t>	</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solidFill>
                      <a:schemeClr val="accent1">
                        <a:lumMod val="50000"/>
                      </a:schemeClr>
                    </a:solidFill>
                  </a:tcPr>
                </a:tc>
                <a:extLst>
                  <a:ext uri="{0D108BD9-81ED-4DB2-BD59-A6C34878D82A}">
                    <a16:rowId xmlns:a16="http://schemas.microsoft.com/office/drawing/2014/main" val="198701759"/>
                  </a:ext>
                </a:extLst>
              </a:tr>
              <a:tr h="2680604">
                <a:tc>
                  <a:txBody>
                    <a:bodyPr/>
                    <a:lstStyle/>
                    <a:p>
                      <a:r>
                        <a:rPr lang="pt-BR" dirty="0" smtClean="0"/>
                        <a:t>Breve descrição: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hangingPunct="0"/>
                      <a:r>
                        <a:rPr lang="pt-BR" sz="1800" kern="1200" dirty="0" smtClean="0">
                          <a:solidFill>
                            <a:schemeClr val="dk1"/>
                          </a:solidFill>
                          <a:effectLst/>
                          <a:latin typeface="+mn-lt"/>
                          <a:ea typeface="+mn-ea"/>
                          <a:cs typeface="+mn-cs"/>
                        </a:rPr>
                        <a:t>Este Caso de Uso deve ocorrer sempre que o método </a:t>
                      </a:r>
                      <a:r>
                        <a:rPr lang="pt-BR" sz="1800" kern="1200" dirty="0" err="1" smtClean="0">
                          <a:solidFill>
                            <a:schemeClr val="dk1"/>
                          </a:solidFill>
                          <a:effectLst/>
                          <a:latin typeface="+mn-lt"/>
                          <a:ea typeface="+mn-ea"/>
                          <a:cs typeface="+mn-cs"/>
                        </a:rPr>
                        <a:t>PCD’s</a:t>
                      </a:r>
                      <a:r>
                        <a:rPr lang="pt-BR" sz="1800" kern="1200" dirty="0" smtClean="0">
                          <a:solidFill>
                            <a:schemeClr val="dk1"/>
                          </a:solidFill>
                          <a:effectLst/>
                          <a:latin typeface="+mn-lt"/>
                          <a:ea typeface="+mn-ea"/>
                          <a:cs typeface="+mn-cs"/>
                        </a:rPr>
                        <a:t> for selecionado na página inicial do site.</a:t>
                      </a:r>
                    </a:p>
                    <a:p>
                      <a:r>
                        <a:rPr lang="pt-BR" sz="1800" kern="1200" dirty="0" smtClean="0">
                          <a:solidFill>
                            <a:schemeClr val="dk1"/>
                          </a:solidFill>
                          <a:effectLst/>
                          <a:latin typeface="+mn-lt"/>
                          <a:ea typeface="+mn-ea"/>
                          <a:cs typeface="+mn-cs"/>
                        </a:rPr>
                        <a:t>Ele deve abrir a interface de seleção de opções para abrir os demais casos de uso.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90324953"/>
                  </a:ext>
                </a:extLst>
              </a:tr>
              <a:tr h="572176">
                <a:tc>
                  <a:txBody>
                    <a:bodyPr/>
                    <a:lstStyle/>
                    <a:p>
                      <a:r>
                        <a:rPr lang="pt-BR" dirty="0" smtClean="0"/>
                        <a:t>Ator principal: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pt-BR" sz="1800" kern="1200" dirty="0" smtClean="0">
                          <a:solidFill>
                            <a:schemeClr val="dk1"/>
                          </a:solidFill>
                          <a:effectLst/>
                          <a:latin typeface="+mn-lt"/>
                          <a:ea typeface="+mn-ea"/>
                          <a:cs typeface="+mn-cs"/>
                        </a:rPr>
                        <a:t>Administrador.</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50710177"/>
                  </a:ext>
                </a:extLst>
              </a:tr>
              <a:tr h="987591">
                <a:tc>
                  <a:txBody>
                    <a:bodyPr/>
                    <a:lstStyle/>
                    <a:p>
                      <a:r>
                        <a:rPr lang="pt-BR" dirty="0" smtClean="0"/>
                        <a:t>Pré-condição: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pt-BR" sz="1800" kern="1200" dirty="0" smtClean="0">
                          <a:solidFill>
                            <a:schemeClr val="dk1"/>
                          </a:solidFill>
                          <a:effectLst/>
                          <a:latin typeface="+mn-lt"/>
                          <a:ea typeface="+mn-ea"/>
                          <a:cs typeface="+mn-cs"/>
                        </a:rPr>
                        <a:t>O administrador deve estar </a:t>
                      </a:r>
                      <a:r>
                        <a:rPr lang="pt-BR" sz="1800" kern="1200" dirty="0" err="1" smtClean="0">
                          <a:solidFill>
                            <a:schemeClr val="dk1"/>
                          </a:solidFill>
                          <a:effectLst/>
                          <a:latin typeface="+mn-lt"/>
                          <a:ea typeface="+mn-ea"/>
                          <a:cs typeface="+mn-cs"/>
                        </a:rPr>
                        <a:t>logado</a:t>
                      </a:r>
                      <a:r>
                        <a:rPr lang="pt-BR" sz="1800" kern="1200" dirty="0" smtClean="0">
                          <a:solidFill>
                            <a:schemeClr val="dk1"/>
                          </a:solidFill>
                          <a:effectLst/>
                          <a:latin typeface="+mn-lt"/>
                          <a:ea typeface="+mn-ea"/>
                          <a:cs typeface="+mn-cs"/>
                        </a:rPr>
                        <a:t> no site.</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7714285"/>
                  </a:ext>
                </a:extLst>
              </a:tr>
            </a:tbl>
          </a:graphicData>
        </a:graphic>
      </p:graphicFrame>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250792933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92501" y="231168"/>
            <a:ext cx="8244985" cy="776922"/>
          </a:xfrm>
        </p:spPr>
        <p:txBody>
          <a:bodyPr/>
          <a:lstStyle/>
          <a:p>
            <a:r>
              <a:rPr lang="pt-BR" dirty="0"/>
              <a:t>Caso de Uso - Selecionar PCD’s</a:t>
            </a:r>
          </a:p>
        </p:txBody>
      </p:sp>
      <p:graphicFrame>
        <p:nvGraphicFramePr>
          <p:cNvPr id="4" name="Tabela 3"/>
          <p:cNvGraphicFramePr>
            <a:graphicFrameLocks noGrp="1"/>
          </p:cNvGraphicFramePr>
          <p:nvPr>
            <p:extLst>
              <p:ext uri="{D42A27DB-BD31-4B8C-83A1-F6EECF244321}">
                <p14:modId xmlns:p14="http://schemas.microsoft.com/office/powerpoint/2010/main" val="1067155448"/>
              </p:ext>
            </p:extLst>
          </p:nvPr>
        </p:nvGraphicFramePr>
        <p:xfrm>
          <a:off x="1385216" y="1114697"/>
          <a:ext cx="8731240" cy="5344159"/>
        </p:xfrm>
        <a:graphic>
          <a:graphicData uri="http://schemas.openxmlformats.org/drawingml/2006/table">
            <a:tbl>
              <a:tblPr firstRow="1" bandRow="1">
                <a:tableStyleId>{5C22544A-7EE6-4342-B048-85BDC9FD1C3A}</a:tableStyleId>
              </a:tblPr>
              <a:tblGrid>
                <a:gridCol w="4365620">
                  <a:extLst>
                    <a:ext uri="{9D8B030D-6E8A-4147-A177-3AD203B41FA5}">
                      <a16:colId xmlns:a16="http://schemas.microsoft.com/office/drawing/2014/main" val="2772646873"/>
                    </a:ext>
                  </a:extLst>
                </a:gridCol>
                <a:gridCol w="4365620">
                  <a:extLst>
                    <a:ext uri="{9D8B030D-6E8A-4147-A177-3AD203B41FA5}">
                      <a16:colId xmlns:a16="http://schemas.microsoft.com/office/drawing/2014/main" val="824427298"/>
                    </a:ext>
                  </a:extLst>
                </a:gridCol>
              </a:tblGrid>
              <a:tr h="417691">
                <a:tc gridSpan="2">
                  <a:txBody>
                    <a:bodyPr/>
                    <a:lstStyle/>
                    <a:p>
                      <a:pPr algn="ctr"/>
                      <a:r>
                        <a:rPr lang="pt-BR" b="1" dirty="0" smtClean="0">
                          <a:solidFill>
                            <a:schemeClr val="bg1"/>
                          </a:solidFill>
                        </a:rPr>
                        <a:t>Fluxo Principal</a:t>
                      </a:r>
                      <a:endParaRPr lang="pt-BR"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3177210904"/>
                  </a:ext>
                </a:extLst>
              </a:tr>
              <a:tr h="417691">
                <a:tc>
                  <a:txBody>
                    <a:bodyPr/>
                    <a:lstStyle/>
                    <a:p>
                      <a:r>
                        <a:rPr lang="pt-BR" b="0" dirty="0" smtClean="0">
                          <a:solidFill>
                            <a:schemeClr val="tx1"/>
                          </a:solidFill>
                        </a:rPr>
                        <a:t>Ações</a:t>
                      </a:r>
                      <a:r>
                        <a:rPr lang="pt-BR" b="0" baseline="0" dirty="0" smtClean="0">
                          <a:solidFill>
                            <a:schemeClr val="tx1"/>
                          </a:solidFill>
                        </a:rPr>
                        <a:t> dos atores:</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smtClean="0">
                          <a:solidFill>
                            <a:schemeClr val="tx1"/>
                          </a:solidFill>
                        </a:rPr>
                        <a:t>Ações do sistema:</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3032349519"/>
                  </a:ext>
                </a:extLst>
              </a:tr>
              <a:tr h="2231501">
                <a:tc>
                  <a:txBody>
                    <a:bodyPr/>
                    <a:lstStyle/>
                    <a:p>
                      <a:r>
                        <a:rPr lang="pt-BR" sz="1800" kern="1200" dirty="0" smtClean="0">
                          <a:solidFill>
                            <a:schemeClr val="dk1"/>
                          </a:solidFill>
                          <a:effectLst/>
                          <a:latin typeface="+mn-lt"/>
                          <a:ea typeface="+mn-ea"/>
                          <a:cs typeface="+mn-cs"/>
                        </a:rPr>
                        <a:t>1. Clicar em “PCDs”.</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lnSpc>
                          <a:spcPts val="1200"/>
                        </a:lnSpc>
                        <a:spcAft>
                          <a:spcPts val="0"/>
                        </a:spcAft>
                      </a:pPr>
                      <a:r>
                        <a:rPr lang="pt-BR" sz="1800" kern="1200" dirty="0" smtClean="0">
                          <a:solidFill>
                            <a:schemeClr val="dk1"/>
                          </a:solidFill>
                          <a:effectLst/>
                          <a:latin typeface="+mn-lt"/>
                          <a:ea typeface="+mn-ea"/>
                          <a:cs typeface="+mn-cs"/>
                        </a:rPr>
                        <a:t>.</a:t>
                      </a:r>
                    </a:p>
                    <a:p>
                      <a:pPr marL="0" algn="l" defTabSz="914400" rtl="0" eaLnBrk="1" latinLnBrk="0" hangingPunct="1">
                        <a:lnSpc>
                          <a:spcPts val="1200"/>
                        </a:lnSpc>
                        <a:spcAft>
                          <a:spcPts val="0"/>
                        </a:spcAft>
                      </a:pPr>
                      <a:r>
                        <a:rPr lang="pt-BR" sz="1800" kern="1200" dirty="0" smtClean="0">
                          <a:solidFill>
                            <a:schemeClr val="dk1"/>
                          </a:solidFill>
                          <a:effectLst/>
                          <a:latin typeface="+mn-lt"/>
                          <a:ea typeface="+mn-ea"/>
                          <a:cs typeface="+mn-cs"/>
                        </a:rPr>
                        <a:t>2.Exibir uma página com a barra de </a:t>
                      </a:r>
                    </a:p>
                    <a:p>
                      <a:pPr marL="0" algn="l" defTabSz="914400" rtl="0" eaLnBrk="1" latinLnBrk="0" hangingPunct="1">
                        <a:lnSpc>
                          <a:spcPts val="1200"/>
                        </a:lnSpc>
                        <a:spcAft>
                          <a:spcPts val="0"/>
                        </a:spcAft>
                      </a:pPr>
                      <a:endParaRPr lang="pt-BR" sz="1800"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800" kern="1200" dirty="0" smtClean="0">
                          <a:solidFill>
                            <a:schemeClr val="dk1"/>
                          </a:solidFill>
                          <a:effectLst/>
                          <a:latin typeface="+mn-lt"/>
                          <a:ea typeface="+mn-ea"/>
                          <a:cs typeface="+mn-cs"/>
                        </a:rPr>
                        <a:t>menu, com os itens:</a:t>
                      </a:r>
                    </a:p>
                    <a:p>
                      <a:pPr hangingPunct="0"/>
                      <a:r>
                        <a:rPr lang="pt-BR" sz="1800" kern="1200" dirty="0" smtClean="0">
                          <a:solidFill>
                            <a:schemeClr val="dk1"/>
                          </a:solidFill>
                          <a:effectLst/>
                          <a:latin typeface="+mn-lt"/>
                          <a:ea typeface="+mn-ea"/>
                          <a:cs typeface="+mn-cs"/>
                        </a:rPr>
                        <a:t>- Gerenciamento de PCDs:</a:t>
                      </a:r>
                    </a:p>
                    <a:p>
                      <a:pPr hangingPunct="0"/>
                      <a:r>
                        <a:rPr lang="pt-BR" sz="1800" kern="1200" dirty="0" smtClean="0">
                          <a:solidFill>
                            <a:schemeClr val="dk1"/>
                          </a:solidFill>
                          <a:effectLst/>
                          <a:latin typeface="+mn-lt"/>
                          <a:ea typeface="+mn-ea"/>
                          <a:cs typeface="+mn-cs"/>
                        </a:rPr>
                        <a:t>- Processamento de Imagens:</a:t>
                      </a:r>
                    </a:p>
                    <a:p>
                      <a:pPr hangingPunct="0"/>
                      <a:r>
                        <a:rPr lang="pt-BR" sz="1800" kern="1200" dirty="0" smtClean="0">
                          <a:solidFill>
                            <a:schemeClr val="dk1"/>
                          </a:solidFill>
                          <a:effectLst/>
                          <a:latin typeface="+mn-lt"/>
                          <a:ea typeface="+mn-ea"/>
                          <a:cs typeface="+mn-cs"/>
                        </a:rPr>
                        <a:t>- Gerenciamento de Sensores: </a:t>
                      </a:r>
                    </a:p>
                    <a:p>
                      <a:pPr hangingPunct="0"/>
                      <a:r>
                        <a:rPr lang="pt-BR" sz="1800" kern="1200" dirty="0" smtClean="0">
                          <a:solidFill>
                            <a:schemeClr val="dk1"/>
                          </a:solidFill>
                          <a:effectLst/>
                          <a:latin typeface="+mn-lt"/>
                          <a:ea typeface="+mn-ea"/>
                          <a:cs typeface="+mn-cs"/>
                        </a:rPr>
                        <a:t>- Controle de Funcionamento de PCDs:</a:t>
                      </a:r>
                      <a:endParaRPr lang="pt-BR" sz="1800" kern="1200" dirty="0">
                        <a:solidFill>
                          <a:schemeClr val="dk1"/>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48598638"/>
                  </a:ext>
                </a:extLst>
              </a:tr>
              <a:tr h="417691">
                <a:tc>
                  <a:txBody>
                    <a:bodyPr/>
                    <a:lstStyle/>
                    <a:p>
                      <a:r>
                        <a:rPr lang="pt-BR" sz="1800" kern="1200" dirty="0" smtClean="0">
                          <a:solidFill>
                            <a:schemeClr val="dk1"/>
                          </a:solidFill>
                          <a:effectLst/>
                          <a:latin typeface="+mn-lt"/>
                          <a:ea typeface="+mn-ea"/>
                          <a:cs typeface="+mn-cs"/>
                        </a:rPr>
                        <a:t>3. Fim do Caso de Uso.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7691">
                <a:tc gridSpan="2">
                  <a:txBody>
                    <a:bodyPr/>
                    <a:lstStyle/>
                    <a:p>
                      <a:pPr marL="0" algn="ctr" defTabSz="914400" rtl="0" eaLnBrk="1" latinLnBrk="0" hangingPunct="1"/>
                      <a:r>
                        <a:rPr lang="pt-BR" sz="1800" b="1" kern="1200" dirty="0" smtClean="0">
                          <a:solidFill>
                            <a:schemeClr val="bg1"/>
                          </a:solidFill>
                          <a:latin typeface="+mn-lt"/>
                          <a:ea typeface="+mn-ea"/>
                          <a:cs typeface="+mn-cs"/>
                        </a:rPr>
                        <a:t>Fluxo Alternativo</a:t>
                      </a:r>
                      <a:r>
                        <a:rPr lang="pt-BR" sz="1800" b="1" kern="1200" baseline="0" dirty="0" smtClean="0">
                          <a:solidFill>
                            <a:schemeClr val="bg1"/>
                          </a:solidFill>
                          <a:latin typeface="+mn-lt"/>
                          <a:ea typeface="+mn-ea"/>
                          <a:cs typeface="+mn-cs"/>
                        </a:rPr>
                        <a:t> A – Gerenciamento de PCDs</a:t>
                      </a:r>
                      <a:endParaRPr lang="pt-BR" sz="1800" b="1" kern="1200" dirty="0">
                        <a:solidFill>
                          <a:schemeClr val="bg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720947">
                <a:tc>
                  <a:txBody>
                    <a:bodyPr/>
                    <a:lstStyle/>
                    <a:p>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smtClean="0">
                          <a:solidFill>
                            <a:schemeClr val="dk1"/>
                          </a:solidFill>
                          <a:effectLst/>
                          <a:latin typeface="+mn-lt"/>
                          <a:ea typeface="+mn-ea"/>
                          <a:cs typeface="+mn-cs"/>
                        </a:rPr>
                        <a:t>2. Executar caso de uso “Gerenciamento de PCDs”.</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720947">
                <a:tc>
                  <a:txBody>
                    <a:bodyPr/>
                    <a:lstStyle/>
                    <a:p>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smtClean="0">
                          <a:solidFill>
                            <a:schemeClr val="dk1"/>
                          </a:solidFill>
                          <a:effectLst/>
                          <a:latin typeface="+mn-lt"/>
                          <a:ea typeface="+mn-ea"/>
                          <a:cs typeface="+mn-cs"/>
                        </a:rPr>
                        <a:t>3.</a:t>
                      </a:r>
                      <a:r>
                        <a:rPr lang="pt-BR" sz="1800" kern="1200" baseline="0" dirty="0" smtClean="0">
                          <a:solidFill>
                            <a:schemeClr val="dk1"/>
                          </a:solidFill>
                          <a:effectLst/>
                          <a:latin typeface="+mn-lt"/>
                          <a:ea typeface="+mn-ea"/>
                          <a:cs typeface="+mn-cs"/>
                        </a:rPr>
                        <a:t> </a:t>
                      </a:r>
                      <a:r>
                        <a:rPr lang="pt-BR" sz="1800" kern="1200" dirty="0" smtClean="0">
                          <a:solidFill>
                            <a:schemeClr val="dk1"/>
                          </a:solidFill>
                          <a:effectLst/>
                          <a:latin typeface="+mn-lt"/>
                          <a:ea typeface="+mn-ea"/>
                          <a:cs typeface="+mn-cs"/>
                        </a:rPr>
                        <a:t>Retorna ao passo 2 do fluxo principal.</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381888632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92501" y="231168"/>
            <a:ext cx="8244985" cy="776922"/>
          </a:xfrm>
        </p:spPr>
        <p:txBody>
          <a:bodyPr/>
          <a:lstStyle/>
          <a:p>
            <a:r>
              <a:rPr lang="pt-BR" dirty="0"/>
              <a:t>Caso de Uso - Selecionar PCD’s</a:t>
            </a:r>
          </a:p>
        </p:txBody>
      </p:sp>
      <p:graphicFrame>
        <p:nvGraphicFramePr>
          <p:cNvPr id="4" name="Tabela 3"/>
          <p:cNvGraphicFramePr>
            <a:graphicFrameLocks noGrp="1"/>
          </p:cNvGraphicFramePr>
          <p:nvPr>
            <p:extLst>
              <p:ext uri="{D42A27DB-BD31-4B8C-83A1-F6EECF244321}">
                <p14:modId xmlns:p14="http://schemas.microsoft.com/office/powerpoint/2010/main" val="1934745642"/>
              </p:ext>
            </p:extLst>
          </p:nvPr>
        </p:nvGraphicFramePr>
        <p:xfrm>
          <a:off x="1356187" y="1378858"/>
          <a:ext cx="8847354" cy="3381128"/>
        </p:xfrm>
        <a:graphic>
          <a:graphicData uri="http://schemas.openxmlformats.org/drawingml/2006/table">
            <a:tbl>
              <a:tblPr firstRow="1" bandRow="1">
                <a:tableStyleId>{5C22544A-7EE6-4342-B048-85BDC9FD1C3A}</a:tableStyleId>
              </a:tblPr>
              <a:tblGrid>
                <a:gridCol w="4423677">
                  <a:extLst>
                    <a:ext uri="{9D8B030D-6E8A-4147-A177-3AD203B41FA5}">
                      <a16:colId xmlns:a16="http://schemas.microsoft.com/office/drawing/2014/main" val="2772646873"/>
                    </a:ext>
                  </a:extLst>
                </a:gridCol>
                <a:gridCol w="4423677">
                  <a:extLst>
                    <a:ext uri="{9D8B030D-6E8A-4147-A177-3AD203B41FA5}">
                      <a16:colId xmlns:a16="http://schemas.microsoft.com/office/drawing/2014/main" val="824427298"/>
                    </a:ext>
                  </a:extLst>
                </a:gridCol>
              </a:tblGrid>
              <a:tr h="428710">
                <a:tc gridSpan="2">
                  <a:txBody>
                    <a:bodyPr/>
                    <a:lstStyle/>
                    <a:p>
                      <a:pPr marL="0" algn="ctr" defTabSz="914400" rtl="0" eaLnBrk="1" latinLnBrk="0" hangingPunct="1"/>
                      <a:r>
                        <a:rPr lang="pt-BR" sz="1800" b="1" kern="1200" dirty="0" smtClean="0">
                          <a:solidFill>
                            <a:schemeClr val="bg1"/>
                          </a:solidFill>
                          <a:latin typeface="+mn-lt"/>
                          <a:ea typeface="+mn-ea"/>
                          <a:cs typeface="+mn-cs"/>
                        </a:rPr>
                        <a:t>Fluxo Alternativo</a:t>
                      </a:r>
                      <a:r>
                        <a:rPr lang="pt-BR" sz="1800" b="1" kern="1200" baseline="0" dirty="0" smtClean="0">
                          <a:solidFill>
                            <a:schemeClr val="bg1"/>
                          </a:solidFill>
                          <a:latin typeface="+mn-lt"/>
                          <a:ea typeface="+mn-ea"/>
                          <a:cs typeface="+mn-cs"/>
                        </a:rPr>
                        <a:t> B – Processamento de Imagens</a:t>
                      </a:r>
                      <a:endParaRPr lang="pt-BR" sz="1800" b="1" kern="1200" dirty="0">
                        <a:solidFill>
                          <a:schemeClr val="bg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646019">
                <a:tc>
                  <a:txBody>
                    <a:bodyPr/>
                    <a:lstStyle/>
                    <a:p>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smtClean="0">
                          <a:solidFill>
                            <a:schemeClr val="dk1"/>
                          </a:solidFill>
                          <a:effectLst/>
                          <a:latin typeface="+mn-lt"/>
                          <a:ea typeface="+mn-ea"/>
                          <a:cs typeface="+mn-cs"/>
                        </a:rPr>
                        <a:t>2. Executar caso de uso “Processamento de Imagens”.</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46019">
                <a:tc>
                  <a:txBody>
                    <a:bodyPr/>
                    <a:lstStyle/>
                    <a:p>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smtClean="0">
                          <a:solidFill>
                            <a:schemeClr val="dk1"/>
                          </a:solidFill>
                          <a:effectLst/>
                          <a:latin typeface="+mn-lt"/>
                          <a:ea typeface="+mn-ea"/>
                          <a:cs typeface="+mn-cs"/>
                        </a:rPr>
                        <a:t>3. Retorna ao passo 2 do fluxo principal.</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4281">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b="1" kern="1200" dirty="0" smtClean="0">
                          <a:solidFill>
                            <a:schemeClr val="bg1"/>
                          </a:solidFill>
                          <a:latin typeface="+mn-lt"/>
                          <a:ea typeface="+mn-ea"/>
                          <a:cs typeface="+mn-cs"/>
                        </a:rPr>
                        <a:t>Fluxo Alternativo</a:t>
                      </a:r>
                      <a:r>
                        <a:rPr lang="pt-BR" sz="1800" b="1" kern="1200" baseline="0" dirty="0" smtClean="0">
                          <a:solidFill>
                            <a:schemeClr val="bg1"/>
                          </a:solidFill>
                          <a:latin typeface="+mn-lt"/>
                          <a:ea typeface="+mn-ea"/>
                          <a:cs typeface="+mn-cs"/>
                        </a:rPr>
                        <a:t> C – Gerenciamento de Sensores</a:t>
                      </a:r>
                      <a:endParaRPr lang="pt-BR" sz="1800" b="1" kern="1200" dirty="0" smtClean="0">
                        <a:solidFill>
                          <a:schemeClr val="bg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4281">
                <a:tc>
                  <a:txBody>
                    <a:bodyPr/>
                    <a:lstStyle/>
                    <a:p>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smtClean="0">
                          <a:solidFill>
                            <a:schemeClr val="dk1"/>
                          </a:solidFill>
                          <a:effectLst/>
                          <a:latin typeface="+mn-lt"/>
                          <a:ea typeface="+mn-ea"/>
                          <a:cs typeface="+mn-cs"/>
                        </a:rPr>
                        <a:t>2. Executar caso de uso “Gerenciamento de Sensores”.</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646019">
                <a:tc>
                  <a:txBody>
                    <a:bodyPr/>
                    <a:lstStyle/>
                    <a:p>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smtClean="0">
                          <a:solidFill>
                            <a:schemeClr val="tx1"/>
                          </a:solidFill>
                          <a:effectLst/>
                          <a:latin typeface="+mn-lt"/>
                          <a:ea typeface="+mn-ea"/>
                          <a:cs typeface="+mn-cs"/>
                        </a:rPr>
                        <a:t>3.</a:t>
                      </a:r>
                      <a:r>
                        <a:rPr lang="pt-BR" sz="1800" kern="1200" dirty="0" smtClean="0">
                          <a:solidFill>
                            <a:schemeClr val="dk1"/>
                          </a:solidFill>
                          <a:effectLst/>
                          <a:latin typeface="+mn-lt"/>
                          <a:ea typeface="+mn-ea"/>
                          <a:cs typeface="+mn-cs"/>
                        </a:rPr>
                        <a:t> Retorna ao passo 2 do fluxo principal.</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355562395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92501" y="231168"/>
            <a:ext cx="8244985" cy="776922"/>
          </a:xfrm>
        </p:spPr>
        <p:txBody>
          <a:bodyPr/>
          <a:lstStyle/>
          <a:p>
            <a:r>
              <a:rPr lang="pt-BR" dirty="0"/>
              <a:t>Caso de Uso - Selecionar PCD’s</a:t>
            </a:r>
          </a:p>
        </p:txBody>
      </p:sp>
      <p:graphicFrame>
        <p:nvGraphicFramePr>
          <p:cNvPr id="4" name="Tabela 3"/>
          <p:cNvGraphicFramePr>
            <a:graphicFrameLocks noGrp="1"/>
          </p:cNvGraphicFramePr>
          <p:nvPr>
            <p:extLst>
              <p:ext uri="{D42A27DB-BD31-4B8C-83A1-F6EECF244321}">
                <p14:modId xmlns:p14="http://schemas.microsoft.com/office/powerpoint/2010/main" val="2017419573"/>
              </p:ext>
            </p:extLst>
          </p:nvPr>
        </p:nvGraphicFramePr>
        <p:xfrm>
          <a:off x="1356187" y="1378858"/>
          <a:ext cx="8847354" cy="1720748"/>
        </p:xfrm>
        <a:graphic>
          <a:graphicData uri="http://schemas.openxmlformats.org/drawingml/2006/table">
            <a:tbl>
              <a:tblPr firstRow="1" bandRow="1">
                <a:tableStyleId>{5C22544A-7EE6-4342-B048-85BDC9FD1C3A}</a:tableStyleId>
              </a:tblPr>
              <a:tblGrid>
                <a:gridCol w="4423677">
                  <a:extLst>
                    <a:ext uri="{9D8B030D-6E8A-4147-A177-3AD203B41FA5}">
                      <a16:colId xmlns:a16="http://schemas.microsoft.com/office/drawing/2014/main" val="2772646873"/>
                    </a:ext>
                  </a:extLst>
                </a:gridCol>
                <a:gridCol w="4423677">
                  <a:extLst>
                    <a:ext uri="{9D8B030D-6E8A-4147-A177-3AD203B41FA5}">
                      <a16:colId xmlns:a16="http://schemas.microsoft.com/office/drawing/2014/main" val="824427298"/>
                    </a:ext>
                  </a:extLst>
                </a:gridCol>
              </a:tblGrid>
              <a:tr h="428710">
                <a:tc gridSpan="2">
                  <a:txBody>
                    <a:bodyPr/>
                    <a:lstStyle/>
                    <a:p>
                      <a:pPr marL="0" algn="ctr" defTabSz="914400" rtl="0" eaLnBrk="1" latinLnBrk="0" hangingPunct="1"/>
                      <a:r>
                        <a:rPr lang="pt-BR" sz="1800" b="1" kern="1200" dirty="0" smtClean="0">
                          <a:solidFill>
                            <a:schemeClr val="bg1"/>
                          </a:solidFill>
                          <a:latin typeface="+mn-lt"/>
                          <a:ea typeface="+mn-ea"/>
                          <a:cs typeface="+mn-cs"/>
                        </a:rPr>
                        <a:t>Fluxo Alternativo</a:t>
                      </a:r>
                      <a:r>
                        <a:rPr lang="pt-BR" sz="1800" b="1" kern="1200" baseline="0" dirty="0" smtClean="0">
                          <a:solidFill>
                            <a:schemeClr val="bg1"/>
                          </a:solidFill>
                          <a:latin typeface="+mn-lt"/>
                          <a:ea typeface="+mn-ea"/>
                          <a:cs typeface="+mn-cs"/>
                        </a:rPr>
                        <a:t>  D - </a:t>
                      </a:r>
                      <a:r>
                        <a:rPr lang="pt-BR" sz="1800" b="1" kern="1200" dirty="0" smtClean="0">
                          <a:solidFill>
                            <a:schemeClr val="lt1"/>
                          </a:solidFill>
                          <a:effectLst/>
                          <a:latin typeface="+mn-lt"/>
                          <a:ea typeface="+mn-ea"/>
                          <a:cs typeface="+mn-cs"/>
                        </a:rPr>
                        <a:t>Funcionamento de PCDs.</a:t>
                      </a:r>
                      <a:endParaRPr lang="pt-BR" sz="1800" b="1" kern="1200" dirty="0">
                        <a:solidFill>
                          <a:schemeClr val="bg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646019">
                <a:tc>
                  <a:txBody>
                    <a:bodyPr/>
                    <a:lstStyle/>
                    <a:p>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smtClean="0">
                          <a:solidFill>
                            <a:schemeClr val="dk1"/>
                          </a:solidFill>
                          <a:effectLst/>
                          <a:latin typeface="+mn-lt"/>
                          <a:ea typeface="+mn-ea"/>
                          <a:cs typeface="+mn-cs"/>
                        </a:rPr>
                        <a:t>2. Executar caso de uso “Funcionamento de PCDs”.</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46019">
                <a:tc>
                  <a:txBody>
                    <a:bodyPr/>
                    <a:lstStyle/>
                    <a:p>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smtClean="0">
                          <a:solidFill>
                            <a:schemeClr val="dk1"/>
                          </a:solidFill>
                          <a:effectLst/>
                          <a:latin typeface="+mn-lt"/>
                          <a:ea typeface="+mn-ea"/>
                          <a:cs typeface="+mn-cs"/>
                        </a:rPr>
                        <a:t>3. Retorna ao passo 2 do fluxo principal.</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
        <p:nvSpPr>
          <p:cNvPr id="5" name="CaixaDeTexto 4"/>
          <p:cNvSpPr txBox="1"/>
          <p:nvPr/>
        </p:nvSpPr>
        <p:spPr>
          <a:xfrm>
            <a:off x="6319408" y="3540037"/>
            <a:ext cx="4055919" cy="461665"/>
          </a:xfrm>
          <a:prstGeom prst="rect">
            <a:avLst/>
          </a:prstGeom>
          <a:noFill/>
        </p:spPr>
        <p:txBody>
          <a:bodyPr wrap="none" rtlCol="0">
            <a:spAutoFit/>
          </a:bodyPr>
          <a:lstStyle/>
          <a:p>
            <a:r>
              <a:rPr lang="pt-BR" sz="2400" dirty="0" smtClean="0"/>
              <a:t>Quantidade de cenários: 05</a:t>
            </a:r>
            <a:endParaRPr lang="pt-BR" sz="2400" dirty="0"/>
          </a:p>
        </p:txBody>
      </p:sp>
    </p:spTree>
    <p:extLst>
      <p:ext uri="{BB962C8B-B14F-4D97-AF65-F5344CB8AC3E}">
        <p14:creationId xmlns:p14="http://schemas.microsoft.com/office/powerpoint/2010/main" val="5048161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2741" y="415834"/>
            <a:ext cx="9662741" cy="718865"/>
          </a:xfrm>
        </p:spPr>
        <p:txBody>
          <a:bodyPr/>
          <a:lstStyle/>
          <a:p>
            <a:r>
              <a:rPr lang="pt-BR" dirty="0"/>
              <a:t>Caso de Uso - Selecionar PCD’s</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5" name="Espaço Reservado para Conteúdo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34593" y="1350293"/>
            <a:ext cx="9428606" cy="4977936"/>
          </a:xfrm>
        </p:spPr>
      </p:pic>
    </p:spTree>
    <p:extLst>
      <p:ext uri="{BB962C8B-B14F-4D97-AF65-F5344CB8AC3E}">
        <p14:creationId xmlns:p14="http://schemas.microsoft.com/office/powerpoint/2010/main" val="363958059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92501" y="415834"/>
            <a:ext cx="8244985" cy="776922"/>
          </a:xfrm>
        </p:spPr>
        <p:txBody>
          <a:bodyPr>
            <a:normAutofit fontScale="90000"/>
          </a:bodyPr>
          <a:lstStyle/>
          <a:p>
            <a:r>
              <a:rPr lang="pt-BR" dirty="0"/>
              <a:t>Caso de </a:t>
            </a:r>
            <a:r>
              <a:rPr lang="pt-BR" dirty="0" smtClean="0"/>
              <a:t>Uso – Gerenciamento de PCD’s</a:t>
            </a:r>
            <a:endParaRPr lang="pt-BR" dirty="0"/>
          </a:p>
        </p:txBody>
      </p:sp>
      <p:graphicFrame>
        <p:nvGraphicFramePr>
          <p:cNvPr id="4" name="Tabela 3"/>
          <p:cNvGraphicFramePr>
            <a:graphicFrameLocks noGrp="1"/>
          </p:cNvGraphicFramePr>
          <p:nvPr>
            <p:extLst>
              <p:ext uri="{D42A27DB-BD31-4B8C-83A1-F6EECF244321}">
                <p14:modId xmlns:p14="http://schemas.microsoft.com/office/powerpoint/2010/main" val="3616819457"/>
              </p:ext>
            </p:extLst>
          </p:nvPr>
        </p:nvGraphicFramePr>
        <p:xfrm>
          <a:off x="1457786" y="1399568"/>
          <a:ext cx="8876384" cy="4783518"/>
        </p:xfrm>
        <a:graphic>
          <a:graphicData uri="http://schemas.openxmlformats.org/drawingml/2006/table">
            <a:tbl>
              <a:tblPr firstRow="1" bandRow="1">
                <a:tableStyleId>{5C22544A-7EE6-4342-B048-85BDC9FD1C3A}</a:tableStyleId>
              </a:tblPr>
              <a:tblGrid>
                <a:gridCol w="4438192">
                  <a:extLst>
                    <a:ext uri="{9D8B030D-6E8A-4147-A177-3AD203B41FA5}">
                      <a16:colId xmlns:a16="http://schemas.microsoft.com/office/drawing/2014/main" val="2772646873"/>
                    </a:ext>
                  </a:extLst>
                </a:gridCol>
                <a:gridCol w="4438192">
                  <a:extLst>
                    <a:ext uri="{9D8B030D-6E8A-4147-A177-3AD203B41FA5}">
                      <a16:colId xmlns:a16="http://schemas.microsoft.com/office/drawing/2014/main" val="824427298"/>
                    </a:ext>
                  </a:extLst>
                </a:gridCol>
              </a:tblGrid>
              <a:tr h="483652">
                <a:tc gridSpan="2">
                  <a:txBody>
                    <a:bodyPr/>
                    <a:lstStyle/>
                    <a:p>
                      <a:r>
                        <a:rPr lang="pt-BR" sz="1800" b="1" kern="1200" dirty="0" smtClean="0">
                          <a:solidFill>
                            <a:schemeClr val="lt1"/>
                          </a:solidFill>
                          <a:effectLst/>
                          <a:latin typeface="+mn-lt"/>
                          <a:ea typeface="+mn-ea"/>
                          <a:cs typeface="+mn-cs"/>
                        </a:rPr>
                        <a:t>Nome do Caso de Uso: Gerenciamento de PCDs	</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solidFill>
                      <a:schemeClr val="accent1">
                        <a:lumMod val="50000"/>
                      </a:schemeClr>
                    </a:solidFill>
                  </a:tcPr>
                </a:tc>
                <a:extLst>
                  <a:ext uri="{0D108BD9-81ED-4DB2-BD59-A6C34878D82A}">
                    <a16:rowId xmlns:a16="http://schemas.microsoft.com/office/drawing/2014/main" val="198701759"/>
                  </a:ext>
                </a:extLst>
              </a:tr>
              <a:tr h="2981417">
                <a:tc>
                  <a:txBody>
                    <a:bodyPr/>
                    <a:lstStyle/>
                    <a:p>
                      <a:r>
                        <a:rPr lang="pt-BR" dirty="0" smtClean="0"/>
                        <a:t>Breve descrição: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hangingPunct="0"/>
                      <a:r>
                        <a:rPr lang="pt-BR" sz="1800" kern="1200" dirty="0" smtClean="0">
                          <a:solidFill>
                            <a:schemeClr val="dk1"/>
                          </a:solidFill>
                          <a:effectLst/>
                          <a:latin typeface="+mn-lt"/>
                          <a:ea typeface="+mn-ea"/>
                          <a:cs typeface="+mn-cs"/>
                        </a:rPr>
                        <a:t>Este Caso de Uso deve ocorrer sempre que o método “Listagem de </a:t>
                      </a:r>
                      <a:r>
                        <a:rPr lang="pt-BR" sz="1800" kern="1200" dirty="0" err="1" smtClean="0">
                          <a:solidFill>
                            <a:schemeClr val="dk1"/>
                          </a:solidFill>
                          <a:effectLst/>
                          <a:latin typeface="+mn-lt"/>
                          <a:ea typeface="+mn-ea"/>
                          <a:cs typeface="+mn-cs"/>
                        </a:rPr>
                        <a:t>PCD’s</a:t>
                      </a:r>
                      <a:r>
                        <a:rPr lang="pt-BR" sz="1800" kern="1200" dirty="0" smtClean="0">
                          <a:solidFill>
                            <a:schemeClr val="dk1"/>
                          </a:solidFill>
                          <a:effectLst/>
                          <a:latin typeface="+mn-lt"/>
                          <a:ea typeface="+mn-ea"/>
                          <a:cs typeface="+mn-cs"/>
                        </a:rPr>
                        <a:t>” em Gerenciamento de PCDs for selecionado.</a:t>
                      </a:r>
                    </a:p>
                    <a:p>
                      <a:r>
                        <a:rPr lang="pt-BR" sz="1800" kern="1200" dirty="0" smtClean="0">
                          <a:solidFill>
                            <a:schemeClr val="dk1"/>
                          </a:solidFill>
                          <a:effectLst/>
                          <a:latin typeface="+mn-lt"/>
                          <a:ea typeface="+mn-ea"/>
                          <a:cs typeface="+mn-cs"/>
                        </a:rPr>
                        <a:t>Ele deve listar as PCDs existentes e ser capaz de realizar o cadastro de nova PCD, e possuir opções para edição exclusão e busca das existentes.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90324953"/>
                  </a:ext>
                </a:extLst>
              </a:tr>
              <a:tr h="483652">
                <a:tc>
                  <a:txBody>
                    <a:bodyPr/>
                    <a:lstStyle/>
                    <a:p>
                      <a:r>
                        <a:rPr lang="pt-BR" dirty="0" smtClean="0"/>
                        <a:t>Ator principal: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pt-BR" sz="1800" kern="1200" dirty="0" smtClean="0">
                          <a:solidFill>
                            <a:schemeClr val="dk1"/>
                          </a:solidFill>
                          <a:effectLst/>
                          <a:latin typeface="+mn-lt"/>
                          <a:ea typeface="+mn-ea"/>
                          <a:cs typeface="+mn-cs"/>
                        </a:rPr>
                        <a:t>Administrador.</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50710177"/>
                  </a:ext>
                </a:extLst>
              </a:tr>
              <a:tr h="834797">
                <a:tc>
                  <a:txBody>
                    <a:bodyPr/>
                    <a:lstStyle/>
                    <a:p>
                      <a:r>
                        <a:rPr lang="pt-BR" dirty="0" smtClean="0"/>
                        <a:t>Pré-condição: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pt-BR" sz="1800" kern="1200" dirty="0" smtClean="0">
                          <a:solidFill>
                            <a:schemeClr val="dk1"/>
                          </a:solidFill>
                          <a:effectLst/>
                          <a:latin typeface="+mn-lt"/>
                          <a:ea typeface="+mn-ea"/>
                          <a:cs typeface="+mn-cs"/>
                        </a:rPr>
                        <a:t>O administrador deve estar </a:t>
                      </a:r>
                      <a:r>
                        <a:rPr lang="pt-BR" sz="1800" kern="1200" dirty="0" err="1" smtClean="0">
                          <a:solidFill>
                            <a:schemeClr val="dk1"/>
                          </a:solidFill>
                          <a:effectLst/>
                          <a:latin typeface="+mn-lt"/>
                          <a:ea typeface="+mn-ea"/>
                          <a:cs typeface="+mn-cs"/>
                        </a:rPr>
                        <a:t>logado</a:t>
                      </a:r>
                      <a:r>
                        <a:rPr lang="pt-BR" sz="1800" kern="1200" dirty="0" smtClean="0">
                          <a:solidFill>
                            <a:schemeClr val="dk1"/>
                          </a:solidFill>
                          <a:effectLst/>
                          <a:latin typeface="+mn-lt"/>
                          <a:ea typeface="+mn-ea"/>
                          <a:cs typeface="+mn-cs"/>
                        </a:rPr>
                        <a:t> no site.</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7714285"/>
                  </a:ext>
                </a:extLst>
              </a:tr>
            </a:tbl>
          </a:graphicData>
        </a:graphic>
      </p:graphicFrame>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138686893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92501" y="231168"/>
            <a:ext cx="8244985" cy="776922"/>
          </a:xfrm>
        </p:spPr>
        <p:txBody>
          <a:bodyPr>
            <a:normAutofit fontScale="90000"/>
          </a:bodyPr>
          <a:lstStyle/>
          <a:p>
            <a:r>
              <a:rPr lang="pt-BR" dirty="0"/>
              <a:t>Caso de Uso – Gerenciamento de PCD’s</a:t>
            </a:r>
          </a:p>
        </p:txBody>
      </p:sp>
      <p:graphicFrame>
        <p:nvGraphicFramePr>
          <p:cNvPr id="4" name="Tabela 3"/>
          <p:cNvGraphicFramePr>
            <a:graphicFrameLocks noGrp="1"/>
          </p:cNvGraphicFramePr>
          <p:nvPr>
            <p:extLst>
              <p:ext uri="{D42A27DB-BD31-4B8C-83A1-F6EECF244321}">
                <p14:modId xmlns:p14="http://schemas.microsoft.com/office/powerpoint/2010/main" val="970032745"/>
              </p:ext>
            </p:extLst>
          </p:nvPr>
        </p:nvGraphicFramePr>
        <p:xfrm>
          <a:off x="1385216" y="1114697"/>
          <a:ext cx="9007012" cy="5578892"/>
        </p:xfrm>
        <a:graphic>
          <a:graphicData uri="http://schemas.openxmlformats.org/drawingml/2006/table">
            <a:tbl>
              <a:tblPr firstRow="1" bandRow="1">
                <a:tableStyleId>{5C22544A-7EE6-4342-B048-85BDC9FD1C3A}</a:tableStyleId>
              </a:tblPr>
              <a:tblGrid>
                <a:gridCol w="4503506">
                  <a:extLst>
                    <a:ext uri="{9D8B030D-6E8A-4147-A177-3AD203B41FA5}">
                      <a16:colId xmlns:a16="http://schemas.microsoft.com/office/drawing/2014/main" val="2772646873"/>
                    </a:ext>
                  </a:extLst>
                </a:gridCol>
                <a:gridCol w="4503506">
                  <a:extLst>
                    <a:ext uri="{9D8B030D-6E8A-4147-A177-3AD203B41FA5}">
                      <a16:colId xmlns:a16="http://schemas.microsoft.com/office/drawing/2014/main" val="824427298"/>
                    </a:ext>
                  </a:extLst>
                </a:gridCol>
              </a:tblGrid>
              <a:tr h="367475">
                <a:tc gridSpan="2">
                  <a:txBody>
                    <a:bodyPr/>
                    <a:lstStyle/>
                    <a:p>
                      <a:pPr algn="ctr"/>
                      <a:r>
                        <a:rPr lang="pt-BR" b="1" dirty="0" smtClean="0">
                          <a:solidFill>
                            <a:schemeClr val="bg1"/>
                          </a:solidFill>
                        </a:rPr>
                        <a:t>Fluxo Principal</a:t>
                      </a:r>
                      <a:endParaRPr lang="pt-BR"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3177210904"/>
                  </a:ext>
                </a:extLst>
              </a:tr>
              <a:tr h="367475">
                <a:tc>
                  <a:txBody>
                    <a:bodyPr/>
                    <a:lstStyle/>
                    <a:p>
                      <a:r>
                        <a:rPr lang="pt-BR" b="0" dirty="0" smtClean="0">
                          <a:solidFill>
                            <a:schemeClr val="tx1"/>
                          </a:solidFill>
                        </a:rPr>
                        <a:t>Ações</a:t>
                      </a:r>
                      <a:r>
                        <a:rPr lang="pt-BR" b="0" baseline="0" dirty="0" smtClean="0">
                          <a:solidFill>
                            <a:schemeClr val="tx1"/>
                          </a:solidFill>
                        </a:rPr>
                        <a:t> dos atores:</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smtClean="0">
                          <a:solidFill>
                            <a:schemeClr val="tx1"/>
                          </a:solidFill>
                        </a:rPr>
                        <a:t>Ações do sistema:</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3032349519"/>
                  </a:ext>
                </a:extLst>
              </a:tr>
              <a:tr h="2808917">
                <a:tc>
                  <a:txBody>
                    <a:bodyPr/>
                    <a:lstStyle/>
                    <a:p>
                      <a:r>
                        <a:rPr lang="pt-BR" sz="1800" kern="1200" dirty="0" smtClean="0">
                          <a:solidFill>
                            <a:schemeClr val="dk1"/>
                          </a:solidFill>
                          <a:effectLst/>
                          <a:latin typeface="+mn-lt"/>
                          <a:ea typeface="+mn-ea"/>
                          <a:cs typeface="+mn-cs"/>
                        </a:rPr>
                        <a:t>1. Clicar em “Listagem de PCDs” no menu de seleção. </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hangingPunct="0"/>
                      <a:r>
                        <a:rPr lang="pt-BR" sz="1800" kern="1200" dirty="0" smtClean="0">
                          <a:solidFill>
                            <a:schemeClr val="dk1"/>
                          </a:solidFill>
                          <a:effectLst/>
                          <a:latin typeface="+mn-lt"/>
                          <a:ea typeface="+mn-ea"/>
                          <a:cs typeface="+mn-cs"/>
                        </a:rPr>
                        <a:t>2. Exibe uma página com os seguintes itens:</a:t>
                      </a:r>
                    </a:p>
                    <a:p>
                      <a:pPr hangingPunct="0"/>
                      <a:r>
                        <a:rPr lang="pt-BR" sz="1800" kern="1200" dirty="0" smtClean="0">
                          <a:solidFill>
                            <a:schemeClr val="dk1"/>
                          </a:solidFill>
                          <a:effectLst/>
                          <a:latin typeface="+mn-lt"/>
                          <a:ea typeface="+mn-ea"/>
                          <a:cs typeface="+mn-cs"/>
                        </a:rPr>
                        <a:t>- Botão “Novo" referente ao cadastro de PCDs;</a:t>
                      </a:r>
                    </a:p>
                    <a:p>
                      <a:pPr hangingPunct="0"/>
                      <a:r>
                        <a:rPr lang="pt-BR" sz="1800" kern="1200" dirty="0" smtClean="0">
                          <a:solidFill>
                            <a:schemeClr val="dk1"/>
                          </a:solidFill>
                          <a:effectLst/>
                          <a:latin typeface="+mn-lt"/>
                          <a:ea typeface="+mn-ea"/>
                          <a:cs typeface="+mn-cs"/>
                        </a:rPr>
                        <a:t>- Barra de Pesquisa;</a:t>
                      </a:r>
                    </a:p>
                    <a:p>
                      <a:pPr hangingPunct="0"/>
                      <a:r>
                        <a:rPr lang="pt-BR" sz="1800" kern="1200" dirty="0" smtClean="0">
                          <a:solidFill>
                            <a:schemeClr val="dk1"/>
                          </a:solidFill>
                          <a:effectLst/>
                          <a:latin typeface="+mn-lt"/>
                          <a:ea typeface="+mn-ea"/>
                          <a:cs typeface="+mn-cs"/>
                        </a:rPr>
                        <a:t>-Lista das PCDs existentes com os seguintes itens para identificação: Nome, Cidade, Estado, Localização</a:t>
                      </a:r>
                    </a:p>
                    <a:p>
                      <a:r>
                        <a:rPr lang="pt-BR" sz="1800" kern="1200" dirty="0" smtClean="0">
                          <a:solidFill>
                            <a:schemeClr val="dk1"/>
                          </a:solidFill>
                          <a:effectLst/>
                          <a:latin typeface="+mn-lt"/>
                          <a:ea typeface="+mn-ea"/>
                          <a:cs typeface="+mn-cs"/>
                        </a:rPr>
                        <a:t>E Botões para editar e excluir as informações delas.</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48598638"/>
                  </a:ext>
                </a:extLst>
              </a:tr>
              <a:tr h="367475">
                <a:tc>
                  <a:txBody>
                    <a:bodyPr/>
                    <a:lstStyle/>
                    <a:p>
                      <a:r>
                        <a:rPr lang="pt-BR" sz="1800" kern="1200" dirty="0" smtClean="0">
                          <a:solidFill>
                            <a:schemeClr val="dk1"/>
                          </a:solidFill>
                          <a:effectLst/>
                          <a:latin typeface="+mn-lt"/>
                          <a:ea typeface="+mn-ea"/>
                          <a:cs typeface="+mn-cs"/>
                        </a:rPr>
                        <a:t>3. Fim do Caso de Uso.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67475">
                <a:tc gridSpan="2">
                  <a:txBody>
                    <a:bodyPr/>
                    <a:lstStyle/>
                    <a:p>
                      <a:pPr marL="0" algn="ctr" defTabSz="914400" rtl="0" eaLnBrk="1" latinLnBrk="0" hangingPunct="1"/>
                      <a:r>
                        <a:rPr lang="pt-BR" sz="1800" b="1" kern="1200" dirty="0" smtClean="0">
                          <a:solidFill>
                            <a:schemeClr val="bg1"/>
                          </a:solidFill>
                          <a:latin typeface="+mn-lt"/>
                          <a:ea typeface="+mn-ea"/>
                          <a:cs typeface="+mn-cs"/>
                        </a:rPr>
                        <a:t>Fluxo Alternativo</a:t>
                      </a:r>
                      <a:r>
                        <a:rPr lang="pt-BR" sz="1800" b="1" kern="1200" baseline="0" dirty="0" smtClean="0">
                          <a:solidFill>
                            <a:schemeClr val="bg1"/>
                          </a:solidFill>
                          <a:latin typeface="+mn-lt"/>
                          <a:ea typeface="+mn-ea"/>
                          <a:cs typeface="+mn-cs"/>
                        </a:rPr>
                        <a:t> A - Nova</a:t>
                      </a:r>
                      <a:endParaRPr lang="pt-BR" sz="1800" b="1" kern="1200" dirty="0">
                        <a:solidFill>
                          <a:schemeClr val="bg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634272">
                <a:tc>
                  <a:txBody>
                    <a:bodyPr/>
                    <a:lstStyle/>
                    <a:p>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smtClean="0">
                          <a:solidFill>
                            <a:schemeClr val="dk1"/>
                          </a:solidFill>
                          <a:effectLst/>
                          <a:latin typeface="+mn-lt"/>
                          <a:ea typeface="+mn-ea"/>
                          <a:cs typeface="+mn-cs"/>
                        </a:rPr>
                        <a:t>1.Executar caso de uso “Cadastrar PCD”.</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634272">
                <a:tc>
                  <a:txBody>
                    <a:bodyPr/>
                    <a:lstStyle/>
                    <a:p>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smtClean="0">
                          <a:solidFill>
                            <a:schemeClr val="dk1"/>
                          </a:solidFill>
                          <a:effectLst/>
                          <a:latin typeface="+mn-lt"/>
                          <a:ea typeface="+mn-ea"/>
                          <a:cs typeface="+mn-cs"/>
                        </a:rPr>
                        <a:t>2.</a:t>
                      </a:r>
                      <a:r>
                        <a:rPr lang="pt-BR" sz="1800" kern="1200" baseline="0" dirty="0" smtClean="0">
                          <a:solidFill>
                            <a:schemeClr val="dk1"/>
                          </a:solidFill>
                          <a:effectLst/>
                          <a:latin typeface="+mn-lt"/>
                          <a:ea typeface="+mn-ea"/>
                          <a:cs typeface="+mn-cs"/>
                        </a:rPr>
                        <a:t> </a:t>
                      </a:r>
                      <a:r>
                        <a:rPr lang="pt-BR" sz="1800" kern="1200" dirty="0" smtClean="0">
                          <a:solidFill>
                            <a:schemeClr val="dk1"/>
                          </a:solidFill>
                          <a:effectLst/>
                          <a:latin typeface="+mn-lt"/>
                          <a:ea typeface="+mn-ea"/>
                          <a:cs typeface="+mn-cs"/>
                        </a:rPr>
                        <a:t>Retorna ao passo 2 do fluxo principal.</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90993520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92501" y="231168"/>
            <a:ext cx="8244985" cy="776922"/>
          </a:xfrm>
        </p:spPr>
        <p:txBody>
          <a:bodyPr>
            <a:normAutofit fontScale="90000"/>
          </a:bodyPr>
          <a:lstStyle/>
          <a:p>
            <a:r>
              <a:rPr lang="pt-BR" dirty="0"/>
              <a:t>Caso de Uso – Gerenciamento de PCD’s</a:t>
            </a:r>
          </a:p>
        </p:txBody>
      </p:sp>
      <p:graphicFrame>
        <p:nvGraphicFramePr>
          <p:cNvPr id="4" name="Tabela 3"/>
          <p:cNvGraphicFramePr>
            <a:graphicFrameLocks noGrp="1"/>
          </p:cNvGraphicFramePr>
          <p:nvPr>
            <p:extLst>
              <p:ext uri="{D42A27DB-BD31-4B8C-83A1-F6EECF244321}">
                <p14:modId xmlns:p14="http://schemas.microsoft.com/office/powerpoint/2010/main" val="655701685"/>
              </p:ext>
            </p:extLst>
          </p:nvPr>
        </p:nvGraphicFramePr>
        <p:xfrm>
          <a:off x="1356187" y="1378858"/>
          <a:ext cx="8847354" cy="4238172"/>
        </p:xfrm>
        <a:graphic>
          <a:graphicData uri="http://schemas.openxmlformats.org/drawingml/2006/table">
            <a:tbl>
              <a:tblPr firstRow="1" bandRow="1">
                <a:tableStyleId>{5C22544A-7EE6-4342-B048-85BDC9FD1C3A}</a:tableStyleId>
              </a:tblPr>
              <a:tblGrid>
                <a:gridCol w="4423677">
                  <a:extLst>
                    <a:ext uri="{9D8B030D-6E8A-4147-A177-3AD203B41FA5}">
                      <a16:colId xmlns:a16="http://schemas.microsoft.com/office/drawing/2014/main" val="2772646873"/>
                    </a:ext>
                  </a:extLst>
                </a:gridCol>
                <a:gridCol w="4423677">
                  <a:extLst>
                    <a:ext uri="{9D8B030D-6E8A-4147-A177-3AD203B41FA5}">
                      <a16:colId xmlns:a16="http://schemas.microsoft.com/office/drawing/2014/main" val="824427298"/>
                    </a:ext>
                  </a:extLst>
                </a:gridCol>
              </a:tblGrid>
              <a:tr h="428710">
                <a:tc gridSpan="2">
                  <a:txBody>
                    <a:bodyPr/>
                    <a:lstStyle/>
                    <a:p>
                      <a:pPr marL="0" algn="ctr" defTabSz="914400" rtl="0" eaLnBrk="1" latinLnBrk="0" hangingPunct="1"/>
                      <a:r>
                        <a:rPr lang="pt-BR" sz="1800" b="1" kern="1200" dirty="0" smtClean="0">
                          <a:solidFill>
                            <a:schemeClr val="bg1"/>
                          </a:solidFill>
                          <a:latin typeface="+mn-lt"/>
                          <a:ea typeface="+mn-ea"/>
                          <a:cs typeface="+mn-cs"/>
                        </a:rPr>
                        <a:t>Fluxo Alternativo</a:t>
                      </a:r>
                      <a:r>
                        <a:rPr lang="pt-BR" sz="1800" b="1" kern="1200" baseline="0" dirty="0" smtClean="0">
                          <a:solidFill>
                            <a:schemeClr val="bg1"/>
                          </a:solidFill>
                          <a:latin typeface="+mn-lt"/>
                          <a:ea typeface="+mn-ea"/>
                          <a:cs typeface="+mn-cs"/>
                        </a:rPr>
                        <a:t> B - Procurar</a:t>
                      </a:r>
                      <a:endParaRPr lang="pt-BR" sz="1800" b="1" kern="1200" dirty="0">
                        <a:solidFill>
                          <a:schemeClr val="bg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646019">
                <a:tc>
                  <a:txBody>
                    <a:bodyPr/>
                    <a:lstStyle/>
                    <a:p>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smtClean="0">
                          <a:solidFill>
                            <a:schemeClr val="dk1"/>
                          </a:solidFill>
                          <a:effectLst/>
                          <a:latin typeface="+mn-lt"/>
                          <a:ea typeface="+mn-ea"/>
                          <a:cs typeface="+mn-cs"/>
                        </a:rPr>
                        <a:t>1. Executar caso de uso “Listagem de PCD”.</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46019">
                <a:tc>
                  <a:txBody>
                    <a:bodyPr/>
                    <a:lstStyle/>
                    <a:p>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smtClean="0">
                          <a:solidFill>
                            <a:schemeClr val="dk1"/>
                          </a:solidFill>
                          <a:effectLst/>
                          <a:latin typeface="+mn-lt"/>
                          <a:ea typeface="+mn-ea"/>
                          <a:cs typeface="+mn-cs"/>
                        </a:rPr>
                        <a:t>2. Retorna ao passo 2 do fluxo principal.</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4281">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b="1" kern="1200" dirty="0" smtClean="0">
                          <a:solidFill>
                            <a:schemeClr val="bg1"/>
                          </a:solidFill>
                          <a:latin typeface="+mn-lt"/>
                          <a:ea typeface="+mn-ea"/>
                          <a:cs typeface="+mn-cs"/>
                        </a:rPr>
                        <a:t>Fluxo Alternativo</a:t>
                      </a:r>
                      <a:r>
                        <a:rPr lang="pt-BR" sz="1800" b="1" kern="1200" baseline="0" dirty="0" smtClean="0">
                          <a:solidFill>
                            <a:schemeClr val="bg1"/>
                          </a:solidFill>
                          <a:latin typeface="+mn-lt"/>
                          <a:ea typeface="+mn-ea"/>
                          <a:cs typeface="+mn-cs"/>
                        </a:rPr>
                        <a:t> C - Editar</a:t>
                      </a:r>
                      <a:endParaRPr lang="pt-BR" sz="1800" b="1" kern="1200" dirty="0" smtClean="0">
                        <a:solidFill>
                          <a:schemeClr val="bg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4281">
                <a:tc>
                  <a:txBody>
                    <a:bodyPr/>
                    <a:lstStyle/>
                    <a:p>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smtClean="0">
                          <a:solidFill>
                            <a:schemeClr val="dk1"/>
                          </a:solidFill>
                          <a:effectLst/>
                          <a:latin typeface="+mn-lt"/>
                          <a:ea typeface="+mn-ea"/>
                          <a:cs typeface="+mn-cs"/>
                        </a:rPr>
                        <a:t>1.Executar caso de uso “Editar PCD”.</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646019">
                <a:tc>
                  <a:txBody>
                    <a:bodyPr/>
                    <a:lstStyle/>
                    <a:p>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2.</a:t>
                      </a:r>
                      <a:r>
                        <a:rPr lang="pt-BR" sz="1800" kern="1200" dirty="0" smtClean="0">
                          <a:solidFill>
                            <a:schemeClr val="dk1"/>
                          </a:solidFill>
                          <a:effectLst/>
                          <a:latin typeface="+mn-lt"/>
                          <a:ea typeface="+mn-ea"/>
                          <a:cs typeface="+mn-cs"/>
                        </a:rPr>
                        <a:t> Retorna ao passo 2 do fluxo principal.</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74281">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b="1" kern="1200" dirty="0" smtClean="0">
                          <a:solidFill>
                            <a:schemeClr val="bg1"/>
                          </a:solidFill>
                          <a:latin typeface="+mn-lt"/>
                          <a:ea typeface="+mn-ea"/>
                          <a:cs typeface="+mn-cs"/>
                        </a:rPr>
                        <a:t>Fluxo Alternativo D</a:t>
                      </a:r>
                      <a:r>
                        <a:rPr lang="pt-BR" sz="1800" b="1" kern="1200" baseline="0" dirty="0" smtClean="0">
                          <a:solidFill>
                            <a:schemeClr val="bg1"/>
                          </a:solidFill>
                          <a:latin typeface="+mn-lt"/>
                          <a:ea typeface="+mn-ea"/>
                          <a:cs typeface="+mn-cs"/>
                        </a:rPr>
                        <a:t> - Excluir</a:t>
                      </a:r>
                      <a:endParaRPr lang="pt-BR" sz="1800" b="1" kern="1200" dirty="0" smtClean="0">
                        <a:solidFill>
                          <a:schemeClr val="bg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7428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pt-BR" sz="1800" b="1" kern="1200" dirty="0" smtClean="0">
                        <a:solidFill>
                          <a:schemeClr val="bg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kern="1200" dirty="0" smtClean="0">
                          <a:solidFill>
                            <a:schemeClr val="dk1"/>
                          </a:solidFill>
                          <a:effectLst/>
                          <a:latin typeface="+mn-lt"/>
                          <a:ea typeface="+mn-ea"/>
                          <a:cs typeface="+mn-cs"/>
                        </a:rPr>
                        <a:t>1. Executar caso de uso “Excluir PCD”.</a:t>
                      </a:r>
                      <a:endParaRPr lang="pt-BR" sz="1800" b="1" kern="1200" dirty="0" smtClean="0">
                        <a:solidFill>
                          <a:schemeClr val="bg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37428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pt-BR" sz="1800" b="1" kern="1200" dirty="0" smtClean="0">
                        <a:solidFill>
                          <a:schemeClr val="bg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kern="1200" baseline="0" dirty="0" smtClean="0">
                          <a:solidFill>
                            <a:schemeClr val="dk1"/>
                          </a:solidFill>
                          <a:effectLst/>
                          <a:latin typeface="+mn-lt"/>
                          <a:ea typeface="+mn-ea"/>
                          <a:cs typeface="+mn-cs"/>
                        </a:rPr>
                        <a:t>2. </a:t>
                      </a:r>
                      <a:r>
                        <a:rPr lang="pt-BR" sz="1800" kern="1200" dirty="0" smtClean="0">
                          <a:solidFill>
                            <a:schemeClr val="dk1"/>
                          </a:solidFill>
                          <a:effectLst/>
                          <a:latin typeface="+mn-lt"/>
                          <a:ea typeface="+mn-ea"/>
                          <a:cs typeface="+mn-cs"/>
                        </a:rPr>
                        <a:t>Retorna ao passo 2 do fluxo principal.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
        <p:nvSpPr>
          <p:cNvPr id="3" name="CaixaDeTexto 2"/>
          <p:cNvSpPr txBox="1"/>
          <p:nvPr/>
        </p:nvSpPr>
        <p:spPr>
          <a:xfrm>
            <a:off x="7553124" y="5832622"/>
            <a:ext cx="3092513" cy="369332"/>
          </a:xfrm>
          <a:prstGeom prst="rect">
            <a:avLst/>
          </a:prstGeom>
          <a:noFill/>
        </p:spPr>
        <p:txBody>
          <a:bodyPr wrap="none" rtlCol="0">
            <a:spAutoFit/>
          </a:bodyPr>
          <a:lstStyle/>
          <a:p>
            <a:r>
              <a:rPr lang="pt-BR" dirty="0" smtClean="0"/>
              <a:t>Quantidade de cenários: 05</a:t>
            </a:r>
            <a:endParaRPr lang="pt-BR" dirty="0"/>
          </a:p>
        </p:txBody>
      </p:sp>
    </p:spTree>
    <p:extLst>
      <p:ext uri="{BB962C8B-B14F-4D97-AF65-F5344CB8AC3E}">
        <p14:creationId xmlns:p14="http://schemas.microsoft.com/office/powerpoint/2010/main" val="162766871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33713" y="380796"/>
            <a:ext cx="8302173" cy="762408"/>
          </a:xfrm>
        </p:spPr>
        <p:txBody>
          <a:bodyPr>
            <a:normAutofit fontScale="90000"/>
          </a:bodyPr>
          <a:lstStyle/>
          <a:p>
            <a:r>
              <a:rPr lang="pt-BR" dirty="0"/>
              <a:t>Caso de Uso – Gerenciamento de PCD’s</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8" name="Espaço Reservado para Conteúdo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00806" y="1281045"/>
            <a:ext cx="9551008" cy="5061698"/>
          </a:xfrm>
        </p:spPr>
      </p:pic>
    </p:spTree>
    <p:extLst>
      <p:ext uri="{BB962C8B-B14F-4D97-AF65-F5344CB8AC3E}">
        <p14:creationId xmlns:p14="http://schemas.microsoft.com/office/powerpoint/2010/main" val="19258241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Uso </a:t>
            </a:r>
            <a:r>
              <a:rPr lang="pt-BR" dirty="0" smtClean="0"/>
              <a:t>1 </a:t>
            </a:r>
            <a:r>
              <a:rPr lang="pt-BR" dirty="0"/>
              <a:t>- Documentação</a:t>
            </a:r>
          </a:p>
        </p:txBody>
      </p:sp>
      <p:graphicFrame>
        <p:nvGraphicFramePr>
          <p:cNvPr id="4" name="Tabela 3"/>
          <p:cNvGraphicFramePr>
            <a:graphicFrameLocks noGrp="1"/>
          </p:cNvGraphicFramePr>
          <p:nvPr>
            <p:extLst>
              <p:ext uri="{D42A27DB-BD31-4B8C-83A1-F6EECF244321}">
                <p14:modId xmlns:p14="http://schemas.microsoft.com/office/powerpoint/2010/main" val="2533809230"/>
              </p:ext>
            </p:extLst>
          </p:nvPr>
        </p:nvGraphicFramePr>
        <p:xfrm>
          <a:off x="1706009" y="1985831"/>
          <a:ext cx="8594726" cy="424688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2772646873"/>
                    </a:ext>
                  </a:extLst>
                </a:gridCol>
                <a:gridCol w="4297363">
                  <a:extLst>
                    <a:ext uri="{9D8B030D-6E8A-4147-A177-3AD203B41FA5}">
                      <a16:colId xmlns:a16="http://schemas.microsoft.com/office/drawing/2014/main" val="824427298"/>
                    </a:ext>
                  </a:extLst>
                </a:gridCol>
              </a:tblGrid>
              <a:tr h="370840">
                <a:tc gridSpan="2">
                  <a:txBody>
                    <a:bodyPr/>
                    <a:lstStyle/>
                    <a:p>
                      <a:pPr algn="ctr"/>
                      <a:r>
                        <a:rPr lang="pt-BR" b="1" dirty="0" smtClean="0">
                          <a:solidFill>
                            <a:schemeClr val="bg1"/>
                          </a:solidFill>
                        </a:rPr>
                        <a:t>Fluxo Alternativo</a:t>
                      </a:r>
                      <a:r>
                        <a:rPr lang="pt-BR" b="1" baseline="0" dirty="0" smtClean="0">
                          <a:solidFill>
                            <a:schemeClr val="bg1"/>
                          </a:solidFill>
                        </a:rPr>
                        <a:t> A – Usuário especialista</a:t>
                      </a:r>
                      <a:endParaRPr lang="pt-BR"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3177210904"/>
                  </a:ext>
                </a:extLst>
              </a:tr>
              <a:tr h="370840">
                <a:tc>
                  <a:txBody>
                    <a:bodyPr/>
                    <a:lstStyle/>
                    <a:p>
                      <a:r>
                        <a:rPr lang="pt-BR" b="0" dirty="0" smtClean="0">
                          <a:solidFill>
                            <a:schemeClr val="tx1"/>
                          </a:solidFill>
                        </a:rPr>
                        <a:t>Ações</a:t>
                      </a:r>
                      <a:r>
                        <a:rPr lang="pt-BR" b="0" baseline="0" dirty="0" smtClean="0">
                          <a:solidFill>
                            <a:schemeClr val="tx1"/>
                          </a:solidFill>
                        </a:rPr>
                        <a:t> dos atores:</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smtClean="0">
                          <a:solidFill>
                            <a:schemeClr val="tx1"/>
                          </a:solidFill>
                        </a:rPr>
                        <a:t>Ações do sistema:</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3032349519"/>
                  </a:ext>
                </a:extLst>
              </a:tr>
              <a:tr h="370840">
                <a:tc>
                  <a:txBody>
                    <a:bodyPr/>
                    <a:lstStyle/>
                    <a:p>
                      <a:r>
                        <a:rPr lang="pt-BR" sz="1600" kern="1200" dirty="0" smtClean="0">
                          <a:solidFill>
                            <a:schemeClr val="dk1"/>
                          </a:solidFill>
                          <a:effectLst/>
                          <a:latin typeface="+mn-lt"/>
                          <a:ea typeface="+mn-ea"/>
                          <a:cs typeface="+mn-cs"/>
                        </a:rPr>
                        <a:t>3. Escolhe o tipo de usuário Especialista.</a:t>
                      </a:r>
                      <a:endParaRPr lang="pt-BR"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600" kern="1200" dirty="0" smtClean="0">
                          <a:solidFill>
                            <a:schemeClr val="dk1"/>
                          </a:solidFill>
                          <a:effectLst/>
                          <a:latin typeface="+mn-lt"/>
                          <a:ea typeface="+mn-ea"/>
                          <a:cs typeface="+mn-cs"/>
                        </a:rPr>
                        <a:t>4. Exibe novos campos para serem preenchidos.</a:t>
                      </a:r>
                    </a:p>
                    <a:p>
                      <a:r>
                        <a:rPr lang="pt-BR" sz="1600" kern="1200" dirty="0" smtClean="0">
                          <a:solidFill>
                            <a:schemeClr val="dk1"/>
                          </a:solidFill>
                          <a:effectLst/>
                          <a:latin typeface="+mn-lt"/>
                          <a:ea typeface="+mn-ea"/>
                          <a:cs typeface="+mn-cs"/>
                        </a:rPr>
                        <a:t>Instituição na qual trabalha. Menu com as instituições já cadastradas e duas opções a mais: “Selecionar” (opção padrão valor = 0) e “Outra” (Ultima opção, valor = numero de instituições + 1).</a:t>
                      </a:r>
                    </a:p>
                    <a:p>
                      <a:r>
                        <a:rPr lang="pt-BR" sz="1600" kern="1200" dirty="0" smtClean="0">
                          <a:solidFill>
                            <a:schemeClr val="dk1"/>
                          </a:solidFill>
                          <a:effectLst/>
                          <a:latin typeface="+mn-lt"/>
                          <a:ea typeface="+mn-ea"/>
                          <a:cs typeface="+mn-cs"/>
                        </a:rPr>
                        <a:t>Especialização que possui. Menu com as especializações cadastradas no banco e duas opções a mais: “Selecionar” (opção padrão valor = 0) e “Outra” (Ultima opção, valor = numero de especializações+ 1).</a:t>
                      </a:r>
                    </a:p>
                    <a:p>
                      <a:r>
                        <a:rPr lang="pt-BR" sz="1600" kern="1200" dirty="0" smtClean="0">
                          <a:solidFill>
                            <a:schemeClr val="dk1"/>
                          </a:solidFill>
                          <a:effectLst/>
                          <a:latin typeface="+mn-lt"/>
                          <a:ea typeface="+mn-ea"/>
                          <a:cs typeface="+mn-cs"/>
                        </a:rPr>
                        <a:t>RG. (Mascara: 00.000.000-0 Not Null).</a:t>
                      </a:r>
                    </a:p>
                    <a:p>
                      <a:r>
                        <a:rPr lang="pt-BR" sz="1600" kern="1200" dirty="0" smtClean="0">
                          <a:solidFill>
                            <a:schemeClr val="dk1"/>
                          </a:solidFill>
                          <a:effectLst/>
                          <a:latin typeface="+mn-lt"/>
                          <a:ea typeface="+mn-ea"/>
                          <a:cs typeface="+mn-cs"/>
                        </a:rPr>
                        <a:t>CPF. (Mascara: 000.000.000-00)</a:t>
                      </a:r>
                      <a:endParaRPr lang="pt-BR"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48598638"/>
                  </a:ext>
                </a:extLst>
              </a:tr>
            </a:tbl>
          </a:graphicData>
        </a:graphic>
      </p:graphicFrame>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66712581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17601" y="395310"/>
            <a:ext cx="8752113" cy="780347"/>
          </a:xfrm>
        </p:spPr>
        <p:txBody>
          <a:bodyPr>
            <a:normAutofit fontScale="90000"/>
          </a:bodyPr>
          <a:lstStyle/>
          <a:p>
            <a:r>
              <a:rPr lang="pt-BR" dirty="0"/>
              <a:t>Caso de Uso – Gerenciamento de PCD’s</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6" name="Espaço Reservado para Conteúdo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29834" y="1236447"/>
            <a:ext cx="9612919" cy="4438639"/>
          </a:xfrm>
        </p:spPr>
      </p:pic>
    </p:spTree>
    <p:extLst>
      <p:ext uri="{BB962C8B-B14F-4D97-AF65-F5344CB8AC3E}">
        <p14:creationId xmlns:p14="http://schemas.microsoft.com/office/powerpoint/2010/main" val="502614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92501" y="415834"/>
            <a:ext cx="8244985" cy="776922"/>
          </a:xfrm>
        </p:spPr>
        <p:txBody>
          <a:bodyPr>
            <a:normAutofit fontScale="90000"/>
          </a:bodyPr>
          <a:lstStyle/>
          <a:p>
            <a:r>
              <a:rPr lang="pt-BR" dirty="0"/>
              <a:t>Caso de </a:t>
            </a:r>
            <a:r>
              <a:rPr lang="pt-BR" dirty="0" smtClean="0"/>
              <a:t>Uso – Funcionamento de PCD’s</a:t>
            </a:r>
            <a:endParaRPr lang="pt-BR" dirty="0"/>
          </a:p>
        </p:txBody>
      </p:sp>
      <p:graphicFrame>
        <p:nvGraphicFramePr>
          <p:cNvPr id="4" name="Tabela 3"/>
          <p:cNvGraphicFramePr>
            <a:graphicFrameLocks noGrp="1"/>
          </p:cNvGraphicFramePr>
          <p:nvPr>
            <p:extLst>
              <p:ext uri="{D42A27DB-BD31-4B8C-83A1-F6EECF244321}">
                <p14:modId xmlns:p14="http://schemas.microsoft.com/office/powerpoint/2010/main" val="3177363670"/>
              </p:ext>
            </p:extLst>
          </p:nvPr>
        </p:nvGraphicFramePr>
        <p:xfrm>
          <a:off x="1277256" y="1428596"/>
          <a:ext cx="9027886" cy="4696432"/>
        </p:xfrm>
        <a:graphic>
          <a:graphicData uri="http://schemas.openxmlformats.org/drawingml/2006/table">
            <a:tbl>
              <a:tblPr firstRow="1" bandRow="1">
                <a:tableStyleId>{5C22544A-7EE6-4342-B048-85BDC9FD1C3A}</a:tableStyleId>
              </a:tblPr>
              <a:tblGrid>
                <a:gridCol w="4513943">
                  <a:extLst>
                    <a:ext uri="{9D8B030D-6E8A-4147-A177-3AD203B41FA5}">
                      <a16:colId xmlns:a16="http://schemas.microsoft.com/office/drawing/2014/main" val="2772646873"/>
                    </a:ext>
                  </a:extLst>
                </a:gridCol>
                <a:gridCol w="4513943">
                  <a:extLst>
                    <a:ext uri="{9D8B030D-6E8A-4147-A177-3AD203B41FA5}">
                      <a16:colId xmlns:a16="http://schemas.microsoft.com/office/drawing/2014/main" val="824427298"/>
                    </a:ext>
                  </a:extLst>
                </a:gridCol>
              </a:tblGrid>
              <a:tr h="558371">
                <a:tc gridSpan="2">
                  <a:txBody>
                    <a:bodyPr/>
                    <a:lstStyle/>
                    <a:p>
                      <a:r>
                        <a:rPr lang="pt-BR" sz="1800" b="1" kern="1200" dirty="0" smtClean="0">
                          <a:solidFill>
                            <a:schemeClr val="lt1"/>
                          </a:solidFill>
                          <a:effectLst/>
                          <a:latin typeface="+mn-lt"/>
                          <a:ea typeface="+mn-ea"/>
                          <a:cs typeface="+mn-cs"/>
                        </a:rPr>
                        <a:t>Nome do Caso de Uso:  Funcionamento de PCD’s	</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solidFill>
                      <a:schemeClr val="accent1">
                        <a:lumMod val="50000"/>
                      </a:schemeClr>
                    </a:solidFill>
                  </a:tcPr>
                </a:tc>
                <a:extLst>
                  <a:ext uri="{0D108BD9-81ED-4DB2-BD59-A6C34878D82A}">
                    <a16:rowId xmlns:a16="http://schemas.microsoft.com/office/drawing/2014/main" val="198701759"/>
                  </a:ext>
                </a:extLst>
              </a:tr>
              <a:tr h="2615927">
                <a:tc>
                  <a:txBody>
                    <a:bodyPr/>
                    <a:lstStyle/>
                    <a:p>
                      <a:r>
                        <a:rPr lang="pt-BR" dirty="0" smtClean="0"/>
                        <a:t>Breve descrição: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hangingPunct="0"/>
                      <a:r>
                        <a:rPr lang="pt-BR" sz="1800" kern="1200" dirty="0" smtClean="0">
                          <a:solidFill>
                            <a:schemeClr val="dk1"/>
                          </a:solidFill>
                          <a:effectLst/>
                          <a:latin typeface="+mn-lt"/>
                          <a:ea typeface="+mn-ea"/>
                          <a:cs typeface="+mn-cs"/>
                        </a:rPr>
                        <a:t>Este Caso de Uso deve ocorrer sempre que o método “Controle de Funcionamento de PCDs” for selecionado.</a:t>
                      </a:r>
                    </a:p>
                    <a:p>
                      <a:r>
                        <a:rPr lang="pt-BR" sz="1800" kern="1200" dirty="0" smtClean="0">
                          <a:solidFill>
                            <a:schemeClr val="dk1"/>
                          </a:solidFill>
                          <a:effectLst/>
                          <a:latin typeface="+mn-lt"/>
                          <a:ea typeface="+mn-ea"/>
                          <a:cs typeface="+mn-cs"/>
                        </a:rPr>
                        <a:t>Ele deve ser capaz de habilitar e desabilitar uma PCD selecionada.</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90324953"/>
                  </a:ext>
                </a:extLst>
              </a:tr>
              <a:tr h="558371">
                <a:tc>
                  <a:txBody>
                    <a:bodyPr/>
                    <a:lstStyle/>
                    <a:p>
                      <a:r>
                        <a:rPr lang="pt-BR" dirty="0" smtClean="0"/>
                        <a:t>Ator principal: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pt-BR" sz="1800" kern="1200" dirty="0" smtClean="0">
                          <a:solidFill>
                            <a:schemeClr val="dk1"/>
                          </a:solidFill>
                          <a:effectLst/>
                          <a:latin typeface="+mn-lt"/>
                          <a:ea typeface="+mn-ea"/>
                          <a:cs typeface="+mn-cs"/>
                        </a:rPr>
                        <a:t>Administrador.</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50710177"/>
                  </a:ext>
                </a:extLst>
              </a:tr>
              <a:tr h="963763">
                <a:tc>
                  <a:txBody>
                    <a:bodyPr/>
                    <a:lstStyle/>
                    <a:p>
                      <a:r>
                        <a:rPr lang="pt-BR" dirty="0" smtClean="0"/>
                        <a:t>Pré-condição: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pt-BR" sz="1800" kern="1200" dirty="0" smtClean="0">
                          <a:solidFill>
                            <a:schemeClr val="dk1"/>
                          </a:solidFill>
                          <a:effectLst/>
                          <a:latin typeface="+mn-lt"/>
                          <a:ea typeface="+mn-ea"/>
                          <a:cs typeface="+mn-cs"/>
                        </a:rPr>
                        <a:t>O administrador deve estar </a:t>
                      </a:r>
                      <a:r>
                        <a:rPr lang="pt-BR" sz="1800" kern="1200" dirty="0" err="1" smtClean="0">
                          <a:solidFill>
                            <a:schemeClr val="dk1"/>
                          </a:solidFill>
                          <a:effectLst/>
                          <a:latin typeface="+mn-lt"/>
                          <a:ea typeface="+mn-ea"/>
                          <a:cs typeface="+mn-cs"/>
                        </a:rPr>
                        <a:t>logado</a:t>
                      </a:r>
                      <a:r>
                        <a:rPr lang="pt-BR" sz="1800" kern="1200" dirty="0" smtClean="0">
                          <a:solidFill>
                            <a:schemeClr val="dk1"/>
                          </a:solidFill>
                          <a:effectLst/>
                          <a:latin typeface="+mn-lt"/>
                          <a:ea typeface="+mn-ea"/>
                          <a:cs typeface="+mn-cs"/>
                        </a:rPr>
                        <a:t> no site.</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7714285"/>
                  </a:ext>
                </a:extLst>
              </a:tr>
            </a:tbl>
          </a:graphicData>
        </a:graphic>
      </p:graphicFrame>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359956996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92501" y="231168"/>
            <a:ext cx="8244985" cy="776922"/>
          </a:xfrm>
        </p:spPr>
        <p:txBody>
          <a:bodyPr>
            <a:normAutofit fontScale="90000"/>
          </a:bodyPr>
          <a:lstStyle/>
          <a:p>
            <a:r>
              <a:rPr lang="pt-BR" dirty="0"/>
              <a:t>Caso de Uso – Funcionamento de PCD’s</a:t>
            </a:r>
          </a:p>
        </p:txBody>
      </p:sp>
      <p:graphicFrame>
        <p:nvGraphicFramePr>
          <p:cNvPr id="4" name="Tabela 3"/>
          <p:cNvGraphicFramePr>
            <a:graphicFrameLocks noGrp="1"/>
          </p:cNvGraphicFramePr>
          <p:nvPr>
            <p:extLst>
              <p:ext uri="{D42A27DB-BD31-4B8C-83A1-F6EECF244321}">
                <p14:modId xmlns:p14="http://schemas.microsoft.com/office/powerpoint/2010/main" val="1837070123"/>
              </p:ext>
            </p:extLst>
          </p:nvPr>
        </p:nvGraphicFramePr>
        <p:xfrm>
          <a:off x="1443273" y="1346927"/>
          <a:ext cx="8615128" cy="4952274"/>
        </p:xfrm>
        <a:graphic>
          <a:graphicData uri="http://schemas.openxmlformats.org/drawingml/2006/table">
            <a:tbl>
              <a:tblPr firstRow="1" bandRow="1">
                <a:tableStyleId>{5C22544A-7EE6-4342-B048-85BDC9FD1C3A}</a:tableStyleId>
              </a:tblPr>
              <a:tblGrid>
                <a:gridCol w="4307564">
                  <a:extLst>
                    <a:ext uri="{9D8B030D-6E8A-4147-A177-3AD203B41FA5}">
                      <a16:colId xmlns:a16="http://schemas.microsoft.com/office/drawing/2014/main" val="2772646873"/>
                    </a:ext>
                  </a:extLst>
                </a:gridCol>
                <a:gridCol w="4307564">
                  <a:extLst>
                    <a:ext uri="{9D8B030D-6E8A-4147-A177-3AD203B41FA5}">
                      <a16:colId xmlns:a16="http://schemas.microsoft.com/office/drawing/2014/main" val="824427298"/>
                    </a:ext>
                  </a:extLst>
                </a:gridCol>
              </a:tblGrid>
              <a:tr h="398936">
                <a:tc gridSpan="2">
                  <a:txBody>
                    <a:bodyPr/>
                    <a:lstStyle/>
                    <a:p>
                      <a:pPr algn="ctr"/>
                      <a:r>
                        <a:rPr lang="pt-BR" b="1" dirty="0" smtClean="0">
                          <a:solidFill>
                            <a:schemeClr val="bg1"/>
                          </a:solidFill>
                        </a:rPr>
                        <a:t>Fluxo Principal</a:t>
                      </a:r>
                      <a:endParaRPr lang="pt-BR"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3177210904"/>
                  </a:ext>
                </a:extLst>
              </a:tr>
              <a:tr h="398936">
                <a:tc>
                  <a:txBody>
                    <a:bodyPr/>
                    <a:lstStyle/>
                    <a:p>
                      <a:r>
                        <a:rPr lang="pt-BR" b="0" dirty="0" smtClean="0">
                          <a:solidFill>
                            <a:schemeClr val="tx1"/>
                          </a:solidFill>
                        </a:rPr>
                        <a:t>Ações</a:t>
                      </a:r>
                      <a:r>
                        <a:rPr lang="pt-BR" b="0" baseline="0" dirty="0" smtClean="0">
                          <a:solidFill>
                            <a:schemeClr val="tx1"/>
                          </a:solidFill>
                        </a:rPr>
                        <a:t> dos atores:</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smtClean="0">
                          <a:solidFill>
                            <a:schemeClr val="tx1"/>
                          </a:solidFill>
                        </a:rPr>
                        <a:t>Ações do sistema:</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3032349519"/>
                  </a:ext>
                </a:extLst>
              </a:tr>
              <a:tr h="1979380">
                <a:tc>
                  <a:txBody>
                    <a:bodyPr/>
                    <a:lstStyle/>
                    <a:p>
                      <a:r>
                        <a:rPr lang="pt-BR" sz="1800" kern="1200" dirty="0" smtClean="0">
                          <a:solidFill>
                            <a:schemeClr val="dk1"/>
                          </a:solidFill>
                          <a:effectLst/>
                          <a:latin typeface="+mn-lt"/>
                          <a:ea typeface="+mn-ea"/>
                          <a:cs typeface="+mn-cs"/>
                        </a:rPr>
                        <a:t>1. Clicar em “Habilitar/Desabilitar” no menu de seleção.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lnSpc>
                          <a:spcPts val="1200"/>
                        </a:lnSpc>
                        <a:spcAft>
                          <a:spcPts val="0"/>
                        </a:spcAft>
                      </a:pPr>
                      <a:r>
                        <a:rPr lang="pt-BR" sz="1800" kern="1200" dirty="0" smtClean="0">
                          <a:solidFill>
                            <a:schemeClr val="dk1"/>
                          </a:solidFill>
                          <a:effectLst/>
                          <a:latin typeface="+mn-lt"/>
                          <a:ea typeface="+mn-ea"/>
                          <a:cs typeface="+mn-cs"/>
                        </a:rPr>
                        <a:t>. </a:t>
                      </a:r>
                    </a:p>
                    <a:p>
                      <a:pPr marL="0" algn="l" defTabSz="914400" rtl="0" eaLnBrk="1" latinLnBrk="0" hangingPunct="1">
                        <a:lnSpc>
                          <a:spcPts val="1200"/>
                        </a:lnSpc>
                        <a:spcAft>
                          <a:spcPts val="0"/>
                        </a:spcAft>
                      </a:pPr>
                      <a:r>
                        <a:rPr lang="pt-BR" sz="1800" kern="1200" dirty="0" smtClean="0">
                          <a:solidFill>
                            <a:schemeClr val="dk1"/>
                          </a:solidFill>
                          <a:effectLst/>
                          <a:latin typeface="+mn-lt"/>
                          <a:ea typeface="+mn-ea"/>
                          <a:cs typeface="+mn-cs"/>
                        </a:rPr>
                        <a:t>2.Exibe </a:t>
                      </a:r>
                      <a:r>
                        <a:rPr lang="pt-BR" sz="1800" kern="1200" dirty="0">
                          <a:solidFill>
                            <a:schemeClr val="dk1"/>
                          </a:solidFill>
                          <a:effectLst/>
                          <a:latin typeface="+mn-lt"/>
                          <a:ea typeface="+mn-ea"/>
                          <a:cs typeface="+mn-cs"/>
                        </a:rPr>
                        <a:t>uma página com as </a:t>
                      </a:r>
                      <a:endParaRPr lang="pt-BR" sz="1800"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endParaRPr lang="pt-BR" sz="1800"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800" kern="1200" dirty="0" smtClean="0">
                          <a:solidFill>
                            <a:schemeClr val="dk1"/>
                          </a:solidFill>
                          <a:effectLst/>
                          <a:latin typeface="+mn-lt"/>
                          <a:ea typeface="+mn-ea"/>
                          <a:cs typeface="+mn-cs"/>
                        </a:rPr>
                        <a:t>informações</a:t>
                      </a:r>
                      <a:r>
                        <a:rPr lang="pt-BR" sz="1800" kern="1200" dirty="0">
                          <a:solidFill>
                            <a:schemeClr val="dk1"/>
                          </a:solidFill>
                          <a:effectLst/>
                          <a:latin typeface="+mn-lt"/>
                          <a:ea typeface="+mn-ea"/>
                          <a:cs typeface="+mn-cs"/>
                        </a:rPr>
                        <a:t>: </a:t>
                      </a:r>
                    </a:p>
                    <a:p>
                      <a:pPr marL="0" algn="l" defTabSz="914400" rtl="0" eaLnBrk="1" latinLnBrk="0" hangingPunct="1">
                        <a:lnSpc>
                          <a:spcPts val="1200"/>
                        </a:lnSpc>
                        <a:spcAft>
                          <a:spcPts val="0"/>
                        </a:spcAft>
                      </a:pPr>
                      <a:endParaRPr lang="pt-BR" sz="1800"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800" kern="1200" dirty="0" smtClean="0">
                          <a:solidFill>
                            <a:schemeClr val="dk1"/>
                          </a:solidFill>
                          <a:effectLst/>
                          <a:latin typeface="+mn-lt"/>
                          <a:ea typeface="+mn-ea"/>
                          <a:cs typeface="+mn-cs"/>
                        </a:rPr>
                        <a:t>- </a:t>
                      </a:r>
                      <a:r>
                        <a:rPr lang="pt-BR" sz="1800" kern="1200" dirty="0">
                          <a:solidFill>
                            <a:schemeClr val="dk1"/>
                          </a:solidFill>
                          <a:effectLst/>
                          <a:latin typeface="+mn-lt"/>
                          <a:ea typeface="+mn-ea"/>
                          <a:cs typeface="+mn-cs"/>
                        </a:rPr>
                        <a:t>PCD;</a:t>
                      </a:r>
                    </a:p>
                    <a:p>
                      <a:pPr marL="0" algn="l" defTabSz="914400" rtl="0" eaLnBrk="1" latinLnBrk="0" hangingPunct="1">
                        <a:lnSpc>
                          <a:spcPts val="1200"/>
                        </a:lnSpc>
                        <a:spcAft>
                          <a:spcPts val="0"/>
                        </a:spcAft>
                      </a:pPr>
                      <a:endParaRPr lang="pt-BR" sz="1800"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800" kern="1200" dirty="0" smtClean="0">
                          <a:solidFill>
                            <a:schemeClr val="dk1"/>
                          </a:solidFill>
                          <a:effectLst/>
                          <a:latin typeface="+mn-lt"/>
                          <a:ea typeface="+mn-ea"/>
                          <a:cs typeface="+mn-cs"/>
                        </a:rPr>
                        <a:t>Botão</a:t>
                      </a:r>
                      <a:endParaRPr lang="pt-BR" sz="1800" kern="1200" dirty="0">
                        <a:solidFill>
                          <a:schemeClr val="dk1"/>
                        </a:solidFill>
                        <a:effectLst/>
                        <a:latin typeface="+mn-lt"/>
                        <a:ea typeface="+mn-ea"/>
                        <a:cs typeface="+mn-cs"/>
                      </a:endParaRPr>
                    </a:p>
                    <a:p>
                      <a:pPr marL="0" algn="l" defTabSz="914400" rtl="0" eaLnBrk="1" latinLnBrk="0" hangingPunct="1">
                        <a:lnSpc>
                          <a:spcPts val="1200"/>
                        </a:lnSpc>
                        <a:spcAft>
                          <a:spcPts val="0"/>
                        </a:spcAft>
                      </a:pPr>
                      <a:endParaRPr lang="pt-BR" sz="1800"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800" kern="1200" dirty="0" smtClean="0">
                          <a:solidFill>
                            <a:schemeClr val="dk1"/>
                          </a:solidFill>
                          <a:effectLst/>
                          <a:latin typeface="+mn-lt"/>
                          <a:ea typeface="+mn-ea"/>
                          <a:cs typeface="+mn-cs"/>
                        </a:rPr>
                        <a:t>-</a:t>
                      </a:r>
                      <a:r>
                        <a:rPr lang="pt-BR" sz="1800" kern="1200" dirty="0">
                          <a:solidFill>
                            <a:schemeClr val="dk1"/>
                          </a:solidFill>
                          <a:effectLst/>
                          <a:latin typeface="+mn-lt"/>
                          <a:ea typeface="+mn-ea"/>
                          <a:cs typeface="+mn-cs"/>
                        </a:rPr>
                        <a:t>Ativar/Desativar.</a:t>
                      </a:r>
                    </a:p>
                    <a:p>
                      <a:pPr marL="0" algn="l" defTabSz="914400" rtl="0" eaLnBrk="1" latinLnBrk="0" hangingPunct="1">
                        <a:lnSpc>
                          <a:spcPts val="1200"/>
                        </a:lnSpc>
                        <a:spcAft>
                          <a:spcPts val="0"/>
                        </a:spcAft>
                      </a:pPr>
                      <a:endParaRPr lang="pt-BR" sz="1800" kern="1200" dirty="0" smtClean="0">
                        <a:solidFill>
                          <a:schemeClr val="dk1"/>
                        </a:solidFill>
                        <a:effectLst/>
                        <a:latin typeface="+mn-lt"/>
                        <a:ea typeface="+mn-ea"/>
                        <a:cs typeface="+mn-cs"/>
                      </a:endParaRPr>
                    </a:p>
                    <a:p>
                      <a:pPr marL="0" algn="l" defTabSz="914400" rtl="0" eaLnBrk="1" latinLnBrk="0" hangingPunct="1">
                        <a:lnSpc>
                          <a:spcPts val="1200"/>
                        </a:lnSpc>
                        <a:spcAft>
                          <a:spcPts val="0"/>
                        </a:spcAft>
                      </a:pPr>
                      <a:r>
                        <a:rPr lang="pt-BR" sz="1800" kern="1200" dirty="0" smtClean="0">
                          <a:solidFill>
                            <a:schemeClr val="dk1"/>
                          </a:solidFill>
                          <a:effectLst/>
                          <a:latin typeface="+mn-lt"/>
                          <a:ea typeface="+mn-ea"/>
                          <a:cs typeface="+mn-cs"/>
                        </a:rPr>
                        <a:t>E </a:t>
                      </a:r>
                      <a:r>
                        <a:rPr lang="pt-BR" sz="1800" kern="1200" dirty="0">
                          <a:solidFill>
                            <a:schemeClr val="dk1"/>
                          </a:solidFill>
                          <a:effectLst/>
                          <a:latin typeface="+mn-lt"/>
                          <a:ea typeface="+mn-ea"/>
                          <a:cs typeface="+mn-cs"/>
                        </a:rPr>
                        <a:t>barra de pesquisa.</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48598638"/>
                  </a:ext>
                </a:extLst>
              </a:tr>
              <a:tr h="398936">
                <a:tc>
                  <a:txBody>
                    <a:bodyPr/>
                    <a:lstStyle/>
                    <a:p>
                      <a:r>
                        <a:rPr lang="pt-BR" sz="1800" kern="1200" dirty="0" smtClean="0">
                          <a:solidFill>
                            <a:schemeClr val="dk1"/>
                          </a:solidFill>
                          <a:effectLst/>
                          <a:latin typeface="+mn-lt"/>
                          <a:ea typeface="+mn-ea"/>
                          <a:cs typeface="+mn-cs"/>
                        </a:rPr>
                        <a:t>3. Fim do Caso de Uso.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98936">
                <a:tc gridSpan="2">
                  <a:txBody>
                    <a:bodyPr/>
                    <a:lstStyle/>
                    <a:p>
                      <a:pPr marL="0" algn="ctr" defTabSz="914400" rtl="0" eaLnBrk="1" latinLnBrk="0" hangingPunct="1"/>
                      <a:r>
                        <a:rPr lang="pt-BR" sz="1800" b="1" kern="1200" dirty="0" smtClean="0">
                          <a:solidFill>
                            <a:schemeClr val="bg1"/>
                          </a:solidFill>
                          <a:latin typeface="+mn-lt"/>
                          <a:ea typeface="+mn-ea"/>
                          <a:cs typeface="+mn-cs"/>
                        </a:rPr>
                        <a:t>Fluxo Alternativo</a:t>
                      </a:r>
                      <a:r>
                        <a:rPr lang="pt-BR" sz="1800" b="1" kern="1200" baseline="0" dirty="0" smtClean="0">
                          <a:solidFill>
                            <a:schemeClr val="bg1"/>
                          </a:solidFill>
                          <a:latin typeface="+mn-lt"/>
                          <a:ea typeface="+mn-ea"/>
                          <a:cs typeface="+mn-cs"/>
                        </a:rPr>
                        <a:t> A - Ativar</a:t>
                      </a:r>
                      <a:endParaRPr lang="pt-BR" sz="1800" b="1" kern="1200" dirty="0">
                        <a:solidFill>
                          <a:schemeClr val="bg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688575">
                <a:tc>
                  <a:txBody>
                    <a:bodyPr/>
                    <a:lstStyle/>
                    <a:p>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smtClean="0">
                          <a:solidFill>
                            <a:schemeClr val="dk1"/>
                          </a:solidFill>
                          <a:effectLst/>
                          <a:latin typeface="+mn-lt"/>
                          <a:ea typeface="+mn-ea"/>
                          <a:cs typeface="+mn-cs"/>
                        </a:rPr>
                        <a:t>2. Executar o Caso de Uso “Ativar PCD”. </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688575">
                <a:tc>
                  <a:txBody>
                    <a:bodyPr/>
                    <a:lstStyle/>
                    <a:p>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smtClean="0">
                          <a:solidFill>
                            <a:schemeClr val="dk1"/>
                          </a:solidFill>
                          <a:effectLst/>
                          <a:latin typeface="+mn-lt"/>
                          <a:ea typeface="+mn-ea"/>
                          <a:cs typeface="+mn-cs"/>
                        </a:rPr>
                        <a:t>3.</a:t>
                      </a:r>
                      <a:r>
                        <a:rPr lang="pt-BR" sz="1800" kern="1200" baseline="0" dirty="0" smtClean="0">
                          <a:solidFill>
                            <a:schemeClr val="dk1"/>
                          </a:solidFill>
                          <a:effectLst/>
                          <a:latin typeface="+mn-lt"/>
                          <a:ea typeface="+mn-ea"/>
                          <a:cs typeface="+mn-cs"/>
                        </a:rPr>
                        <a:t> </a:t>
                      </a:r>
                      <a:r>
                        <a:rPr lang="pt-BR" sz="1800" kern="1200" dirty="0" smtClean="0">
                          <a:solidFill>
                            <a:schemeClr val="dk1"/>
                          </a:solidFill>
                          <a:effectLst/>
                          <a:latin typeface="+mn-lt"/>
                          <a:ea typeface="+mn-ea"/>
                          <a:cs typeface="+mn-cs"/>
                        </a:rPr>
                        <a:t>Retorna ao passo 2 do fluxo principal.</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8388544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92501" y="231168"/>
            <a:ext cx="8244985" cy="776922"/>
          </a:xfrm>
        </p:spPr>
        <p:txBody>
          <a:bodyPr>
            <a:normAutofit fontScale="90000"/>
          </a:bodyPr>
          <a:lstStyle/>
          <a:p>
            <a:r>
              <a:rPr lang="pt-BR" dirty="0"/>
              <a:t>Caso de Uso – Funcionamento de PCD’s</a:t>
            </a:r>
          </a:p>
        </p:txBody>
      </p:sp>
      <p:graphicFrame>
        <p:nvGraphicFramePr>
          <p:cNvPr id="4" name="Tabela 3"/>
          <p:cNvGraphicFramePr>
            <a:graphicFrameLocks noGrp="1"/>
          </p:cNvGraphicFramePr>
          <p:nvPr>
            <p:extLst>
              <p:ext uri="{D42A27DB-BD31-4B8C-83A1-F6EECF244321}">
                <p14:modId xmlns:p14="http://schemas.microsoft.com/office/powerpoint/2010/main" val="812169288"/>
              </p:ext>
            </p:extLst>
          </p:nvPr>
        </p:nvGraphicFramePr>
        <p:xfrm>
          <a:off x="1356187" y="1378858"/>
          <a:ext cx="8905413" cy="3381128"/>
        </p:xfrm>
        <a:graphic>
          <a:graphicData uri="http://schemas.openxmlformats.org/drawingml/2006/table">
            <a:tbl>
              <a:tblPr firstRow="1" bandRow="1">
                <a:tableStyleId>{5C22544A-7EE6-4342-B048-85BDC9FD1C3A}</a:tableStyleId>
              </a:tblPr>
              <a:tblGrid>
                <a:gridCol w="4423677">
                  <a:extLst>
                    <a:ext uri="{9D8B030D-6E8A-4147-A177-3AD203B41FA5}">
                      <a16:colId xmlns:a16="http://schemas.microsoft.com/office/drawing/2014/main" val="2772646873"/>
                    </a:ext>
                  </a:extLst>
                </a:gridCol>
                <a:gridCol w="4481736">
                  <a:extLst>
                    <a:ext uri="{9D8B030D-6E8A-4147-A177-3AD203B41FA5}">
                      <a16:colId xmlns:a16="http://schemas.microsoft.com/office/drawing/2014/main" val="824427298"/>
                    </a:ext>
                  </a:extLst>
                </a:gridCol>
              </a:tblGrid>
              <a:tr h="428710">
                <a:tc gridSpan="2">
                  <a:txBody>
                    <a:bodyPr/>
                    <a:lstStyle/>
                    <a:p>
                      <a:pPr marL="0" algn="ctr" defTabSz="914400" rtl="0" eaLnBrk="1" latinLnBrk="0" hangingPunct="1"/>
                      <a:r>
                        <a:rPr lang="pt-BR" sz="1800" b="1" kern="1200" dirty="0" smtClean="0">
                          <a:solidFill>
                            <a:schemeClr val="bg1"/>
                          </a:solidFill>
                          <a:latin typeface="+mn-lt"/>
                          <a:ea typeface="+mn-ea"/>
                          <a:cs typeface="+mn-cs"/>
                        </a:rPr>
                        <a:t>Fluxo Alternativo</a:t>
                      </a:r>
                      <a:r>
                        <a:rPr lang="pt-BR" sz="1800" b="1" kern="1200" baseline="0" dirty="0" smtClean="0">
                          <a:solidFill>
                            <a:schemeClr val="bg1"/>
                          </a:solidFill>
                          <a:latin typeface="+mn-lt"/>
                          <a:ea typeface="+mn-ea"/>
                          <a:cs typeface="+mn-cs"/>
                        </a:rPr>
                        <a:t> B - Desativar</a:t>
                      </a:r>
                      <a:endParaRPr lang="pt-BR" sz="1800" b="1" kern="1200" dirty="0">
                        <a:solidFill>
                          <a:schemeClr val="bg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646019">
                <a:tc>
                  <a:txBody>
                    <a:bodyPr/>
                    <a:lstStyle/>
                    <a:p>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smtClean="0">
                          <a:solidFill>
                            <a:schemeClr val="dk1"/>
                          </a:solidFill>
                          <a:effectLst/>
                          <a:latin typeface="+mn-lt"/>
                          <a:ea typeface="+mn-ea"/>
                          <a:cs typeface="+mn-cs"/>
                        </a:rPr>
                        <a:t>2. Executar o caso de uso “Desativar</a:t>
                      </a:r>
                      <a:r>
                        <a:rPr lang="pt-BR" sz="1800" kern="1200" baseline="0" dirty="0" smtClean="0">
                          <a:solidFill>
                            <a:schemeClr val="dk1"/>
                          </a:solidFill>
                          <a:effectLst/>
                          <a:latin typeface="+mn-lt"/>
                          <a:ea typeface="+mn-ea"/>
                          <a:cs typeface="+mn-cs"/>
                        </a:rPr>
                        <a:t> PCD</a:t>
                      </a:r>
                      <a:r>
                        <a:rPr lang="pt-BR" sz="1800" kern="1200" dirty="0" smtClean="0">
                          <a:solidFill>
                            <a:schemeClr val="dk1"/>
                          </a:solidFill>
                          <a:effectLst/>
                          <a:latin typeface="+mn-lt"/>
                          <a:ea typeface="+mn-ea"/>
                          <a:cs typeface="+mn-cs"/>
                        </a:rPr>
                        <a:t>”.</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46019">
                <a:tc>
                  <a:txBody>
                    <a:bodyPr/>
                    <a:lstStyle/>
                    <a:p>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smtClean="0">
                          <a:solidFill>
                            <a:schemeClr val="dk1"/>
                          </a:solidFill>
                          <a:effectLst/>
                          <a:latin typeface="+mn-lt"/>
                          <a:ea typeface="+mn-ea"/>
                          <a:cs typeface="+mn-cs"/>
                        </a:rPr>
                        <a:t>3. Retorna ao passo 2 do fluxo principal.</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4281">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b="1" kern="1200" dirty="0" smtClean="0">
                          <a:solidFill>
                            <a:schemeClr val="bg1"/>
                          </a:solidFill>
                          <a:latin typeface="+mn-lt"/>
                          <a:ea typeface="+mn-ea"/>
                          <a:cs typeface="+mn-cs"/>
                        </a:rPr>
                        <a:t>Fluxo Alternativo</a:t>
                      </a:r>
                      <a:r>
                        <a:rPr lang="pt-BR" sz="1800" b="1" kern="1200" baseline="0" dirty="0" smtClean="0">
                          <a:solidFill>
                            <a:schemeClr val="bg1"/>
                          </a:solidFill>
                          <a:latin typeface="+mn-lt"/>
                          <a:ea typeface="+mn-ea"/>
                          <a:cs typeface="+mn-cs"/>
                        </a:rPr>
                        <a:t> C - Pesquisar</a:t>
                      </a:r>
                      <a:endParaRPr lang="pt-BR" sz="1800" b="1" kern="1200" dirty="0" smtClean="0">
                        <a:solidFill>
                          <a:schemeClr val="bg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4281">
                <a:tc>
                  <a:txBody>
                    <a:bodyPr/>
                    <a:lstStyle/>
                    <a:p>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smtClean="0">
                          <a:solidFill>
                            <a:schemeClr val="dk1"/>
                          </a:solidFill>
                          <a:effectLst/>
                          <a:latin typeface="+mn-lt"/>
                          <a:ea typeface="+mn-ea"/>
                          <a:cs typeface="+mn-cs"/>
                        </a:rPr>
                        <a:t>2.Executar o caso de uso “Listagem</a:t>
                      </a:r>
                      <a:r>
                        <a:rPr lang="pt-BR" sz="1800" kern="1200" baseline="0" dirty="0" smtClean="0">
                          <a:solidFill>
                            <a:schemeClr val="dk1"/>
                          </a:solidFill>
                          <a:effectLst/>
                          <a:latin typeface="+mn-lt"/>
                          <a:ea typeface="+mn-ea"/>
                          <a:cs typeface="+mn-cs"/>
                        </a:rPr>
                        <a:t> de PCDs</a:t>
                      </a:r>
                      <a:r>
                        <a:rPr lang="pt-BR" sz="1800" kern="1200" dirty="0" smtClean="0">
                          <a:solidFill>
                            <a:schemeClr val="dk1"/>
                          </a:solidFill>
                          <a:effectLst/>
                          <a:latin typeface="+mn-lt"/>
                          <a:ea typeface="+mn-ea"/>
                          <a:cs typeface="+mn-cs"/>
                        </a:rPr>
                        <a:t>”.</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646019">
                <a:tc>
                  <a:txBody>
                    <a:bodyPr/>
                    <a:lstStyle/>
                    <a:p>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3.</a:t>
                      </a:r>
                      <a:r>
                        <a:rPr lang="pt-BR" sz="1800" kern="1200" dirty="0" smtClean="0">
                          <a:solidFill>
                            <a:schemeClr val="dk1"/>
                          </a:solidFill>
                          <a:effectLst/>
                          <a:latin typeface="+mn-lt"/>
                          <a:ea typeface="+mn-ea"/>
                          <a:cs typeface="+mn-cs"/>
                        </a:rPr>
                        <a:t> Retorna ao passo 2 do fluxo principal.</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
        <p:nvSpPr>
          <p:cNvPr id="3" name="CaixaDeTexto 2"/>
          <p:cNvSpPr txBox="1"/>
          <p:nvPr/>
        </p:nvSpPr>
        <p:spPr>
          <a:xfrm>
            <a:off x="6812895" y="5208509"/>
            <a:ext cx="4055919" cy="461665"/>
          </a:xfrm>
          <a:prstGeom prst="rect">
            <a:avLst/>
          </a:prstGeom>
          <a:noFill/>
        </p:spPr>
        <p:txBody>
          <a:bodyPr wrap="none" rtlCol="0">
            <a:spAutoFit/>
          </a:bodyPr>
          <a:lstStyle/>
          <a:p>
            <a:r>
              <a:rPr lang="pt-BR" sz="2400" dirty="0" smtClean="0"/>
              <a:t>Quantidade de cenários: 04</a:t>
            </a:r>
            <a:endParaRPr lang="pt-BR" sz="2400" dirty="0"/>
          </a:p>
        </p:txBody>
      </p:sp>
    </p:spTree>
    <p:extLst>
      <p:ext uri="{BB962C8B-B14F-4D97-AF65-F5344CB8AC3E}">
        <p14:creationId xmlns:p14="http://schemas.microsoft.com/office/powerpoint/2010/main" val="60513664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90170" y="415834"/>
            <a:ext cx="9691769" cy="762408"/>
          </a:xfrm>
        </p:spPr>
        <p:txBody>
          <a:bodyPr>
            <a:normAutofit fontScale="90000"/>
          </a:bodyPr>
          <a:lstStyle/>
          <a:p>
            <a:r>
              <a:rPr lang="pt-BR" dirty="0"/>
              <a:t>Caso de Uso – Funcionamento de PCD’s</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7" name="Espaço Reservado para Conteúdo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02406" y="1277374"/>
            <a:ext cx="9405937" cy="5309625"/>
          </a:xfrm>
        </p:spPr>
      </p:pic>
    </p:spTree>
    <p:extLst>
      <p:ext uri="{BB962C8B-B14F-4D97-AF65-F5344CB8AC3E}">
        <p14:creationId xmlns:p14="http://schemas.microsoft.com/office/powerpoint/2010/main" val="196373883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59543" y="344714"/>
            <a:ext cx="8829039" cy="834571"/>
          </a:xfrm>
        </p:spPr>
        <p:txBody>
          <a:bodyPr>
            <a:normAutofit fontScale="90000"/>
          </a:bodyPr>
          <a:lstStyle/>
          <a:p>
            <a:r>
              <a:rPr lang="pt-BR" dirty="0"/>
              <a:t>Caso de Uso – Funcionamento de PCD’s</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5" name="Espaço Reservado para Conteúdo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10522" y="1306285"/>
            <a:ext cx="10291440" cy="4934858"/>
          </a:xfrm>
        </p:spPr>
      </p:pic>
    </p:spTree>
    <p:extLst>
      <p:ext uri="{BB962C8B-B14F-4D97-AF65-F5344CB8AC3E}">
        <p14:creationId xmlns:p14="http://schemas.microsoft.com/office/powerpoint/2010/main" val="188079485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29643" y="297339"/>
            <a:ext cx="7272528" cy="929322"/>
          </a:xfrm>
        </p:spPr>
        <p:txBody>
          <a:bodyPr>
            <a:normAutofit fontScale="90000"/>
          </a:bodyPr>
          <a:lstStyle/>
          <a:p>
            <a:r>
              <a:rPr lang="pt-BR" dirty="0"/>
              <a:t>Caso de Uso – Funcionamento de PCD’s</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8" name="Espaço Reservado para Conteúdo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84691" y="1496073"/>
            <a:ext cx="10201173" cy="4570897"/>
          </a:xfrm>
        </p:spPr>
      </p:pic>
    </p:spTree>
    <p:extLst>
      <p:ext uri="{BB962C8B-B14F-4D97-AF65-F5344CB8AC3E}">
        <p14:creationId xmlns:p14="http://schemas.microsoft.com/office/powerpoint/2010/main" val="348330047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74058" y="566056"/>
            <a:ext cx="9648226" cy="718865"/>
          </a:xfrm>
        </p:spPr>
        <p:txBody>
          <a:bodyPr>
            <a:normAutofit fontScale="90000"/>
          </a:bodyPr>
          <a:lstStyle/>
          <a:p>
            <a:r>
              <a:rPr lang="pt-BR" dirty="0"/>
              <a:t>Caso de Uso – Funcionamento de PCD’s</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5" name="Espaço Reservado para Conteúdo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57264" y="1391233"/>
            <a:ext cx="9664746" cy="4574138"/>
          </a:xfrm>
        </p:spPr>
      </p:pic>
    </p:spTree>
    <p:extLst>
      <p:ext uri="{BB962C8B-B14F-4D97-AF65-F5344CB8AC3E}">
        <p14:creationId xmlns:p14="http://schemas.microsoft.com/office/powerpoint/2010/main" val="235502866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74786" y="415834"/>
            <a:ext cx="7736985" cy="929322"/>
          </a:xfrm>
        </p:spPr>
        <p:txBody>
          <a:bodyPr>
            <a:normAutofit fontScale="90000"/>
          </a:bodyPr>
          <a:lstStyle/>
          <a:p>
            <a:r>
              <a:rPr lang="pt-BR" dirty="0"/>
              <a:t>Caso de Uso – Funcionamento de PCD’s</a:t>
            </a:r>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6" name="Espaço Reservado para Conteúdo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02406" y="1600035"/>
            <a:ext cx="9359513" cy="3915393"/>
          </a:xfrm>
        </p:spPr>
      </p:pic>
    </p:spTree>
    <p:extLst>
      <p:ext uri="{BB962C8B-B14F-4D97-AF65-F5344CB8AC3E}">
        <p14:creationId xmlns:p14="http://schemas.microsoft.com/office/powerpoint/2010/main" val="165367629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Casos </a:t>
            </a:r>
            <a:r>
              <a:rPr lang="pt-BR" dirty="0"/>
              <a:t>de </a:t>
            </a:r>
            <a:r>
              <a:rPr lang="pt-BR" dirty="0" smtClean="0"/>
              <a:t>Uso </a:t>
            </a:r>
            <a:endParaRPr lang="pt-BR" dirty="0"/>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ext uri="{D42A27DB-BD31-4B8C-83A1-F6EECF244321}">
                <p14:modId xmlns:p14="http://schemas.microsoft.com/office/powerpoint/2010/main" val="1212318801"/>
              </p:ext>
            </p:extLst>
          </p:nvPr>
        </p:nvGraphicFramePr>
        <p:xfrm>
          <a:off x="1261872" y="2177142"/>
          <a:ext cx="8594726" cy="302768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184453126"/>
                    </a:ext>
                  </a:extLst>
                </a:gridCol>
                <a:gridCol w="4297363">
                  <a:extLst>
                    <a:ext uri="{9D8B030D-6E8A-4147-A177-3AD203B41FA5}">
                      <a16:colId xmlns:a16="http://schemas.microsoft.com/office/drawing/2014/main" val="996929071"/>
                    </a:ext>
                  </a:extLst>
                </a:gridCol>
              </a:tblGrid>
              <a:tr h="273594">
                <a:tc gridSpan="2">
                  <a:txBody>
                    <a:bodyPr/>
                    <a:lstStyle/>
                    <a:p>
                      <a:pPr algn="ctr"/>
                      <a:r>
                        <a:rPr lang="pt-BR" sz="1800" b="1" kern="1200" dirty="0" smtClean="0">
                          <a:solidFill>
                            <a:schemeClr val="lt1"/>
                          </a:solidFill>
                          <a:effectLst/>
                          <a:latin typeface="+mn-lt"/>
                          <a:ea typeface="+mn-ea"/>
                          <a:cs typeface="+mn-cs"/>
                        </a:rPr>
                        <a:t>Nome do Caso</a:t>
                      </a:r>
                      <a:r>
                        <a:rPr lang="pt-BR" sz="1800" b="1" kern="1200" baseline="0" dirty="0" smtClean="0">
                          <a:solidFill>
                            <a:schemeClr val="lt1"/>
                          </a:solidFill>
                          <a:effectLst/>
                          <a:latin typeface="+mn-lt"/>
                          <a:ea typeface="+mn-ea"/>
                          <a:cs typeface="+mn-cs"/>
                        </a:rPr>
                        <a:t> de Uso: </a:t>
                      </a:r>
                      <a:r>
                        <a:rPr lang="pt-BR" sz="1800" b="1" kern="1200" dirty="0" smtClean="0">
                          <a:solidFill>
                            <a:schemeClr val="lt1"/>
                          </a:solidFill>
                          <a:effectLst/>
                          <a:latin typeface="+mn-lt"/>
                          <a:ea typeface="+mn-ea"/>
                          <a:cs typeface="+mn-cs"/>
                        </a:rPr>
                        <a:t>Cadastrar PCDs</a:t>
                      </a:r>
                      <a:endParaRPr lang="pt-BR"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1091544215"/>
                  </a:ext>
                </a:extLst>
              </a:tr>
              <a:tr h="370840">
                <a:tc>
                  <a:txBody>
                    <a:bodyPr/>
                    <a:lstStyle/>
                    <a:p>
                      <a:r>
                        <a:rPr lang="pt-BR" b="0" dirty="0" smtClean="0">
                          <a:solidFill>
                            <a:schemeClr val="tx1"/>
                          </a:solidFill>
                        </a:rPr>
                        <a:t>Cenário:</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smtClean="0">
                          <a:solidFill>
                            <a:schemeClr val="tx1"/>
                          </a:solidFill>
                        </a:rPr>
                        <a:t>Nome do cenário:</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387804155"/>
                  </a:ext>
                </a:extLst>
              </a:tr>
              <a:tr h="370840">
                <a:tc>
                  <a:txBody>
                    <a:bodyPr/>
                    <a:lstStyle/>
                    <a:p>
                      <a:r>
                        <a:rPr lang="pt-BR" dirty="0" smtClean="0">
                          <a:solidFill>
                            <a:schemeClr val="tx1"/>
                          </a:solidFill>
                        </a:rPr>
                        <a:t>01</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 de sucesso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r>
                        <a:rPr lang="pt-BR" dirty="0" smtClean="0">
                          <a:solidFill>
                            <a:schemeClr val="tx1"/>
                          </a:solidFill>
                        </a:rPr>
                        <a:t>02</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 Alternativo A – Código de Identificação repetido.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0635157"/>
                  </a:ext>
                </a:extLst>
              </a:tr>
              <a:tr h="370840">
                <a:tc>
                  <a:txBody>
                    <a:bodyPr/>
                    <a:lstStyle/>
                    <a:p>
                      <a:r>
                        <a:rPr lang="pt-BR" dirty="0" smtClean="0">
                          <a:solidFill>
                            <a:schemeClr val="tx1"/>
                          </a:solidFill>
                        </a:rPr>
                        <a:t>03</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 Alternativo B – Campo em branco.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r>
                        <a:rPr lang="pt-BR" dirty="0" smtClean="0">
                          <a:solidFill>
                            <a:schemeClr val="tx1"/>
                          </a:solidFill>
                        </a:rPr>
                        <a:t>04</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 Alternativo C– Executar o Botão Cancelar</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317374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Uso </a:t>
            </a:r>
            <a:r>
              <a:rPr lang="pt-BR" dirty="0" smtClean="0"/>
              <a:t>1 </a:t>
            </a:r>
            <a:r>
              <a:rPr lang="pt-BR" dirty="0"/>
              <a:t>- Documentação</a:t>
            </a:r>
          </a:p>
        </p:txBody>
      </p:sp>
      <p:graphicFrame>
        <p:nvGraphicFramePr>
          <p:cNvPr id="4" name="Tabela 3"/>
          <p:cNvGraphicFramePr>
            <a:graphicFrameLocks noGrp="1"/>
          </p:cNvGraphicFramePr>
          <p:nvPr>
            <p:extLst>
              <p:ext uri="{D42A27DB-BD31-4B8C-83A1-F6EECF244321}">
                <p14:modId xmlns:p14="http://schemas.microsoft.com/office/powerpoint/2010/main" val="1570729842"/>
              </p:ext>
            </p:extLst>
          </p:nvPr>
        </p:nvGraphicFramePr>
        <p:xfrm>
          <a:off x="1810829" y="1998894"/>
          <a:ext cx="8594726" cy="437388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2772646873"/>
                    </a:ext>
                  </a:extLst>
                </a:gridCol>
                <a:gridCol w="4297363">
                  <a:extLst>
                    <a:ext uri="{9D8B030D-6E8A-4147-A177-3AD203B41FA5}">
                      <a16:colId xmlns:a16="http://schemas.microsoft.com/office/drawing/2014/main" val="824427298"/>
                    </a:ext>
                  </a:extLst>
                </a:gridCol>
              </a:tblGrid>
              <a:tr h="370840">
                <a:tc gridSpan="2">
                  <a:txBody>
                    <a:bodyPr/>
                    <a:lstStyle/>
                    <a:p>
                      <a:pPr algn="ctr"/>
                      <a:r>
                        <a:rPr lang="pt-BR" b="1" dirty="0" smtClean="0">
                          <a:solidFill>
                            <a:schemeClr val="bg1"/>
                          </a:solidFill>
                        </a:rPr>
                        <a:t>Fluxo Alternativo</a:t>
                      </a:r>
                      <a:r>
                        <a:rPr lang="pt-BR" b="1" baseline="0" dirty="0" smtClean="0">
                          <a:solidFill>
                            <a:schemeClr val="bg1"/>
                          </a:solidFill>
                        </a:rPr>
                        <a:t> A – Usuário especialista</a:t>
                      </a:r>
                      <a:endParaRPr lang="pt-BR"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3177210904"/>
                  </a:ext>
                </a:extLst>
              </a:tr>
              <a:tr h="370840">
                <a:tc>
                  <a:txBody>
                    <a:bodyPr/>
                    <a:lstStyle/>
                    <a:p>
                      <a:r>
                        <a:rPr lang="pt-BR" b="0" dirty="0" smtClean="0">
                          <a:solidFill>
                            <a:schemeClr val="tx1"/>
                          </a:solidFill>
                        </a:rPr>
                        <a:t>Ações</a:t>
                      </a:r>
                      <a:r>
                        <a:rPr lang="pt-BR" b="0" baseline="0" dirty="0" smtClean="0">
                          <a:solidFill>
                            <a:schemeClr val="tx1"/>
                          </a:solidFill>
                        </a:rPr>
                        <a:t> dos atores:</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smtClean="0">
                          <a:solidFill>
                            <a:schemeClr val="tx1"/>
                          </a:solidFill>
                        </a:rPr>
                        <a:t>Ações do sistema:</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3032349519"/>
                  </a:ext>
                </a:extLst>
              </a:tr>
              <a:tr h="370840">
                <a:tc>
                  <a:txBody>
                    <a:bodyPr/>
                    <a:lstStyle/>
                    <a:p>
                      <a:r>
                        <a:rPr lang="pt-BR" sz="1800" kern="1200" dirty="0" smtClean="0">
                          <a:solidFill>
                            <a:schemeClr val="dk1"/>
                          </a:solidFill>
                          <a:effectLst/>
                          <a:latin typeface="+mn-lt"/>
                          <a:ea typeface="+mn-ea"/>
                          <a:cs typeface="+mn-cs"/>
                        </a:rPr>
                        <a:t>5. Preenche os campos e envia o formulário.</a:t>
                      </a:r>
                      <a:endParaRPr lang="pt-BR"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dirty="0" smtClean="0">
                          <a:solidFill>
                            <a:schemeClr val="dk1"/>
                          </a:solidFill>
                          <a:effectLst/>
                          <a:latin typeface="+mn-lt"/>
                          <a:ea typeface="+mn-ea"/>
                          <a:cs typeface="+mn-cs"/>
                        </a:rPr>
                        <a:t>6. Retorna ao passo 5 do fluxo principal.</a:t>
                      </a:r>
                    </a:p>
                    <a:p>
                      <a:endParaRPr lang="pt-BR"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48598638"/>
                  </a:ext>
                </a:extLst>
              </a:tr>
              <a:tr h="37084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600" b="1" dirty="0" smtClean="0">
                          <a:solidFill>
                            <a:schemeClr val="bg1"/>
                          </a:solidFill>
                        </a:rPr>
                        <a:t>Fluxo Alternativo</a:t>
                      </a:r>
                      <a:r>
                        <a:rPr lang="pt-BR" sz="1600" b="1" baseline="0" dirty="0" smtClean="0">
                          <a:solidFill>
                            <a:schemeClr val="bg1"/>
                          </a:solidFill>
                        </a:rPr>
                        <a:t> B – Usuário instituição</a:t>
                      </a:r>
                      <a:endParaRPr lang="pt-BR" sz="1600" b="1" dirty="0" smtClean="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9617059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dirty="0" smtClean="0">
                          <a:solidFill>
                            <a:schemeClr val="dk1"/>
                          </a:solidFill>
                          <a:effectLst/>
                          <a:latin typeface="+mn-lt"/>
                          <a:ea typeface="+mn-ea"/>
                          <a:cs typeface="+mn-cs"/>
                        </a:rPr>
                        <a:t>3.  Escolhe o tipo de usuário Instituição.</a:t>
                      </a:r>
                      <a:endParaRPr lang="pt-BR" sz="1600" b="1" dirty="0" smtClean="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800" kern="1200" dirty="0" smtClean="0">
                          <a:solidFill>
                            <a:schemeClr val="dk1"/>
                          </a:solidFill>
                          <a:effectLst/>
                          <a:latin typeface="+mn-lt"/>
                          <a:ea typeface="+mn-ea"/>
                          <a:cs typeface="+mn-cs"/>
                        </a:rPr>
                        <a:t>4.  Exibe novos campos para serem preenchidos:</a:t>
                      </a:r>
                    </a:p>
                    <a:p>
                      <a:r>
                        <a:rPr lang="pt-BR" sz="1800" kern="1200" dirty="0" smtClean="0">
                          <a:solidFill>
                            <a:schemeClr val="dk1"/>
                          </a:solidFill>
                          <a:effectLst/>
                          <a:latin typeface="+mn-lt"/>
                          <a:ea typeface="+mn-ea"/>
                          <a:cs typeface="+mn-cs"/>
                        </a:rPr>
                        <a:t>CNPJ da mesma. (Mascara: 00.000.000/0000-00)</a:t>
                      </a:r>
                    </a:p>
                    <a:p>
                      <a:r>
                        <a:rPr lang="pt-BR" sz="1800" kern="1200" dirty="0" smtClean="0">
                          <a:solidFill>
                            <a:schemeClr val="dk1"/>
                          </a:solidFill>
                          <a:effectLst/>
                          <a:latin typeface="+mn-lt"/>
                          <a:ea typeface="+mn-ea"/>
                          <a:cs typeface="+mn-cs"/>
                        </a:rPr>
                        <a:t>Razão Social. (Varchar 100)</a:t>
                      </a:r>
                    </a:p>
                    <a:p>
                      <a:r>
                        <a:rPr lang="pt-BR" sz="1800" kern="1200" dirty="0" smtClean="0">
                          <a:solidFill>
                            <a:schemeClr val="dk1"/>
                          </a:solidFill>
                          <a:effectLst/>
                          <a:latin typeface="+mn-lt"/>
                          <a:ea typeface="+mn-ea"/>
                          <a:cs typeface="+mn-cs"/>
                        </a:rPr>
                        <a:t>Nome Fantasia. (Varchar 100)</a:t>
                      </a:r>
                      <a:endParaRPr lang="pt-BR" sz="1600" b="1" dirty="0" smtClean="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6974306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dirty="0" smtClean="0">
                          <a:solidFill>
                            <a:schemeClr val="dk1"/>
                          </a:solidFill>
                          <a:effectLst/>
                          <a:latin typeface="+mn-lt"/>
                          <a:ea typeface="+mn-ea"/>
                          <a:cs typeface="+mn-cs"/>
                        </a:rPr>
                        <a:t>5. Preenche os campos e envia o formulário.</a:t>
                      </a:r>
                      <a:endParaRPr lang="pt-BR" sz="1600" b="1" dirty="0" smtClean="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800" kern="1200" dirty="0" smtClean="0">
                          <a:solidFill>
                            <a:schemeClr val="dk1"/>
                          </a:solidFill>
                          <a:effectLst/>
                          <a:latin typeface="+mn-lt"/>
                          <a:ea typeface="+mn-ea"/>
                          <a:cs typeface="+mn-cs"/>
                        </a:rPr>
                        <a:t>6. Retorna ao passo 5 do fluxo principal.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96687135"/>
                  </a:ext>
                </a:extLst>
              </a:tr>
            </a:tbl>
          </a:graphicData>
        </a:graphic>
      </p:graphicFrame>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73062531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Casos </a:t>
            </a:r>
            <a:r>
              <a:rPr lang="pt-BR" dirty="0"/>
              <a:t>de </a:t>
            </a:r>
            <a:r>
              <a:rPr lang="pt-BR" dirty="0" smtClean="0"/>
              <a:t>Uso </a:t>
            </a:r>
            <a:endParaRPr lang="pt-BR" dirty="0"/>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ext uri="{D42A27DB-BD31-4B8C-83A1-F6EECF244321}">
                <p14:modId xmlns:p14="http://schemas.microsoft.com/office/powerpoint/2010/main" val="2758473851"/>
              </p:ext>
            </p:extLst>
          </p:nvPr>
        </p:nvGraphicFramePr>
        <p:xfrm>
          <a:off x="1210501" y="2103120"/>
          <a:ext cx="8594726" cy="237744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184453126"/>
                    </a:ext>
                  </a:extLst>
                </a:gridCol>
                <a:gridCol w="4297363">
                  <a:extLst>
                    <a:ext uri="{9D8B030D-6E8A-4147-A177-3AD203B41FA5}">
                      <a16:colId xmlns:a16="http://schemas.microsoft.com/office/drawing/2014/main" val="996929071"/>
                    </a:ext>
                  </a:extLst>
                </a:gridCol>
              </a:tblGrid>
              <a:tr h="355249">
                <a:tc gridSpan="2">
                  <a:txBody>
                    <a:bodyPr/>
                    <a:lstStyle/>
                    <a:p>
                      <a:pPr algn="ctr"/>
                      <a:r>
                        <a:rPr lang="pt-BR" sz="1800" b="1" kern="1200" dirty="0" smtClean="0">
                          <a:solidFill>
                            <a:schemeClr val="lt1"/>
                          </a:solidFill>
                          <a:effectLst/>
                          <a:latin typeface="+mn-lt"/>
                          <a:ea typeface="+mn-ea"/>
                          <a:cs typeface="+mn-cs"/>
                        </a:rPr>
                        <a:t>Nome do Caso</a:t>
                      </a:r>
                      <a:r>
                        <a:rPr lang="pt-BR" sz="1800" b="1" kern="1200" baseline="0" dirty="0" smtClean="0">
                          <a:solidFill>
                            <a:schemeClr val="lt1"/>
                          </a:solidFill>
                          <a:effectLst/>
                          <a:latin typeface="+mn-lt"/>
                          <a:ea typeface="+mn-ea"/>
                          <a:cs typeface="+mn-cs"/>
                        </a:rPr>
                        <a:t> de Uso: </a:t>
                      </a:r>
                      <a:r>
                        <a:rPr lang="pt-BR" sz="1800" b="1" kern="1200" dirty="0" smtClean="0">
                          <a:solidFill>
                            <a:schemeClr val="lt1"/>
                          </a:solidFill>
                          <a:effectLst/>
                          <a:latin typeface="+mn-lt"/>
                          <a:ea typeface="+mn-ea"/>
                          <a:cs typeface="+mn-cs"/>
                        </a:rPr>
                        <a:t>Editar PCD</a:t>
                      </a:r>
                      <a:endParaRPr lang="pt-BR"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1091544215"/>
                  </a:ext>
                </a:extLst>
              </a:tr>
              <a:tr h="355249">
                <a:tc>
                  <a:txBody>
                    <a:bodyPr/>
                    <a:lstStyle/>
                    <a:p>
                      <a:pPr marL="0" algn="l" defTabSz="914400" rtl="0" eaLnBrk="1" latinLnBrk="0" hangingPunct="1"/>
                      <a:r>
                        <a:rPr lang="pt-BR" sz="1800" b="0" kern="1200" dirty="0" smtClean="0">
                          <a:solidFill>
                            <a:schemeClr val="tx1"/>
                          </a:solidFill>
                          <a:latin typeface="+mn-lt"/>
                          <a:ea typeface="+mn-ea"/>
                          <a:cs typeface="+mn-cs"/>
                        </a:rPr>
                        <a:t>Cenário</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algn="l" defTabSz="914400" rtl="0" eaLnBrk="1" latinLnBrk="0" hangingPunct="1"/>
                      <a:r>
                        <a:rPr lang="pt-BR" sz="1800" b="0" kern="1200" dirty="0" smtClean="0">
                          <a:solidFill>
                            <a:schemeClr val="tx1"/>
                          </a:solidFill>
                          <a:latin typeface="+mn-lt"/>
                          <a:ea typeface="+mn-ea"/>
                          <a:cs typeface="+mn-cs"/>
                        </a:rPr>
                        <a:t>Nome do cenário:</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387804155"/>
                  </a:ext>
                </a:extLst>
              </a:tr>
              <a:tr h="355249">
                <a:tc>
                  <a:txBody>
                    <a:bodyPr/>
                    <a:lstStyle/>
                    <a:p>
                      <a:pPr marL="0" algn="l" defTabSz="914400" rtl="0" eaLnBrk="1" latinLnBrk="0" hangingPunct="1"/>
                      <a:r>
                        <a:rPr lang="pt-BR" sz="1800" b="0" kern="1200" dirty="0" smtClean="0">
                          <a:solidFill>
                            <a:schemeClr val="tx1"/>
                          </a:solidFill>
                          <a:latin typeface="+mn-lt"/>
                          <a:ea typeface="+mn-ea"/>
                          <a:cs typeface="+mn-cs"/>
                        </a:rPr>
                        <a:t>01</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solidFill>
                            <a:schemeClr val="tx1"/>
                          </a:solidFill>
                        </a:rPr>
                        <a:t>Fluxo de sucesso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621685">
                <a:tc>
                  <a:txBody>
                    <a:bodyPr/>
                    <a:lstStyle/>
                    <a:p>
                      <a:pPr marL="0" algn="l" defTabSz="914400" rtl="0" eaLnBrk="1" latinLnBrk="0" hangingPunct="1"/>
                      <a:r>
                        <a:rPr lang="pt-BR" sz="1800" b="0" kern="1200" dirty="0" smtClean="0">
                          <a:solidFill>
                            <a:schemeClr val="tx1"/>
                          </a:solidFill>
                          <a:latin typeface="+mn-lt"/>
                          <a:ea typeface="+mn-ea"/>
                          <a:cs typeface="+mn-cs"/>
                        </a:rPr>
                        <a:t>02</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pt-BR" sz="1800" b="0" kern="1200" dirty="0" smtClean="0">
                          <a:solidFill>
                            <a:schemeClr val="tx1"/>
                          </a:solidFill>
                          <a:latin typeface="+mn-lt"/>
                          <a:ea typeface="+mn-ea"/>
                          <a:cs typeface="+mn-cs"/>
                        </a:rPr>
                        <a:t>Fluxo Alternativo A – Campo em branco.</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0635157"/>
                  </a:ext>
                </a:extLst>
              </a:tr>
              <a:tr h="621685">
                <a:tc>
                  <a:txBody>
                    <a:bodyPr/>
                    <a:lstStyle/>
                    <a:p>
                      <a:pPr marL="0" algn="l" defTabSz="914400" rtl="0" eaLnBrk="1" latinLnBrk="0" hangingPunct="1"/>
                      <a:r>
                        <a:rPr lang="pt-BR" sz="1800" b="0" kern="1200" dirty="0" smtClean="0">
                          <a:solidFill>
                            <a:schemeClr val="tx1"/>
                          </a:solidFill>
                          <a:latin typeface="+mn-lt"/>
                          <a:ea typeface="+mn-ea"/>
                          <a:cs typeface="+mn-cs"/>
                        </a:rPr>
                        <a:t>03</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pt-BR" sz="1800" b="0" kern="1200" dirty="0" smtClean="0">
                          <a:solidFill>
                            <a:schemeClr val="tx1"/>
                          </a:solidFill>
                          <a:latin typeface="+mn-lt"/>
                          <a:ea typeface="+mn-ea"/>
                          <a:cs typeface="+mn-cs"/>
                        </a:rPr>
                        <a:t>Fluxo Alternativo B – Executar o Botão Cancelar</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37030884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Casos </a:t>
            </a:r>
            <a:r>
              <a:rPr lang="pt-BR" dirty="0"/>
              <a:t>de </a:t>
            </a:r>
            <a:r>
              <a:rPr lang="pt-BR" dirty="0" smtClean="0"/>
              <a:t>Uso </a:t>
            </a:r>
            <a:endParaRPr lang="pt-BR" dirty="0"/>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ext uri="{D42A27DB-BD31-4B8C-83A1-F6EECF244321}">
                <p14:modId xmlns:p14="http://schemas.microsoft.com/office/powerpoint/2010/main" val="1234351645"/>
              </p:ext>
            </p:extLst>
          </p:nvPr>
        </p:nvGraphicFramePr>
        <p:xfrm>
          <a:off x="1200227" y="2077720"/>
          <a:ext cx="8594726" cy="238760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184453126"/>
                    </a:ext>
                  </a:extLst>
                </a:gridCol>
                <a:gridCol w="4297363">
                  <a:extLst>
                    <a:ext uri="{9D8B030D-6E8A-4147-A177-3AD203B41FA5}">
                      <a16:colId xmlns:a16="http://schemas.microsoft.com/office/drawing/2014/main" val="996929071"/>
                    </a:ext>
                  </a:extLst>
                </a:gridCol>
              </a:tblGrid>
              <a:tr h="273594">
                <a:tc gridSpan="2">
                  <a:txBody>
                    <a:bodyPr/>
                    <a:lstStyle/>
                    <a:p>
                      <a:pPr algn="ctr"/>
                      <a:r>
                        <a:rPr lang="pt-BR" sz="1800" b="1" kern="1200" dirty="0" smtClean="0">
                          <a:solidFill>
                            <a:schemeClr val="lt1"/>
                          </a:solidFill>
                          <a:effectLst/>
                          <a:latin typeface="+mn-lt"/>
                          <a:ea typeface="+mn-ea"/>
                          <a:cs typeface="+mn-cs"/>
                        </a:rPr>
                        <a:t>Nome do Caso</a:t>
                      </a:r>
                      <a:r>
                        <a:rPr lang="pt-BR" sz="1800" b="1" kern="1200" baseline="0" dirty="0" smtClean="0">
                          <a:solidFill>
                            <a:schemeClr val="lt1"/>
                          </a:solidFill>
                          <a:effectLst/>
                          <a:latin typeface="+mn-lt"/>
                          <a:ea typeface="+mn-ea"/>
                          <a:cs typeface="+mn-cs"/>
                        </a:rPr>
                        <a:t> de Uso: </a:t>
                      </a:r>
                      <a:r>
                        <a:rPr lang="pt-BR" sz="1800" b="1" kern="1200" dirty="0" smtClean="0">
                          <a:solidFill>
                            <a:schemeClr val="lt1"/>
                          </a:solidFill>
                          <a:latin typeface="+mn-lt"/>
                          <a:ea typeface="+mn-ea"/>
                          <a:cs typeface="+mn-cs"/>
                        </a:rPr>
                        <a:t>Listagem de </a:t>
                      </a:r>
                      <a:r>
                        <a:rPr lang="pt-BR" sz="1800" b="1" kern="1200" dirty="0" err="1" smtClean="0">
                          <a:solidFill>
                            <a:schemeClr val="lt1"/>
                          </a:solidFill>
                          <a:latin typeface="+mn-lt"/>
                          <a:ea typeface="+mn-ea"/>
                          <a:cs typeface="+mn-cs"/>
                        </a:rPr>
                        <a:t>PCDs</a:t>
                      </a:r>
                      <a:endParaRPr lang="pt-BR"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1091544215"/>
                  </a:ext>
                </a:extLst>
              </a:tr>
              <a:tr h="370840">
                <a:tc>
                  <a:txBody>
                    <a:bodyPr/>
                    <a:lstStyle/>
                    <a:p>
                      <a:r>
                        <a:rPr lang="pt-BR" b="0" dirty="0" smtClean="0">
                          <a:solidFill>
                            <a:schemeClr val="tx1"/>
                          </a:solidFill>
                        </a:rPr>
                        <a:t>Cenário</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b="0" dirty="0" smtClean="0">
                          <a:solidFill>
                            <a:schemeClr val="tx1"/>
                          </a:solidFill>
                        </a:rPr>
                        <a:t>Nome do cenário:</a:t>
                      </a:r>
                      <a:endParaRPr lang="pt-BR"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387804155"/>
                  </a:ext>
                </a:extLst>
              </a:tr>
              <a:tr h="370840">
                <a:tc>
                  <a:txBody>
                    <a:bodyPr/>
                    <a:lstStyle/>
                    <a:p>
                      <a:r>
                        <a:rPr lang="pt-BR" dirty="0" smtClean="0">
                          <a:solidFill>
                            <a:schemeClr val="tx1"/>
                          </a:solidFill>
                        </a:rPr>
                        <a:t>01</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 de sucesso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370840">
                <a:tc>
                  <a:txBody>
                    <a:bodyPr/>
                    <a:lstStyle/>
                    <a:p>
                      <a:r>
                        <a:rPr lang="pt-BR" dirty="0" smtClean="0">
                          <a:solidFill>
                            <a:schemeClr val="tx1"/>
                          </a:solidFill>
                        </a:rPr>
                        <a:t>02</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 Alternativo A – Resultado não Encontrado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0635157"/>
                  </a:ext>
                </a:extLst>
              </a:tr>
              <a:tr h="370840">
                <a:tc>
                  <a:txBody>
                    <a:bodyPr/>
                    <a:lstStyle/>
                    <a:p>
                      <a:r>
                        <a:rPr lang="pt-BR" dirty="0" smtClean="0">
                          <a:solidFill>
                            <a:schemeClr val="tx1"/>
                          </a:solidFill>
                        </a:rPr>
                        <a:t>03</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dirty="0" smtClean="0">
                          <a:solidFill>
                            <a:schemeClr val="tx1"/>
                          </a:solidFill>
                        </a:rPr>
                        <a:t>Fluxo Alternativo B – Pesquisa em Branco</a:t>
                      </a:r>
                      <a:endParaRPr lang="pt-BR"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55929573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Casos </a:t>
            </a:r>
            <a:r>
              <a:rPr lang="pt-BR" dirty="0"/>
              <a:t>de </a:t>
            </a:r>
            <a:r>
              <a:rPr lang="pt-BR" dirty="0" smtClean="0"/>
              <a:t>Uso </a:t>
            </a:r>
            <a:endParaRPr lang="pt-BR" dirty="0"/>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ext uri="{D42A27DB-BD31-4B8C-83A1-F6EECF244321}">
                <p14:modId xmlns:p14="http://schemas.microsoft.com/office/powerpoint/2010/main" val="3577537170"/>
              </p:ext>
            </p:extLst>
          </p:nvPr>
        </p:nvGraphicFramePr>
        <p:xfrm>
          <a:off x="1210501" y="2103120"/>
          <a:ext cx="8594726" cy="237744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184453126"/>
                    </a:ext>
                  </a:extLst>
                </a:gridCol>
                <a:gridCol w="4297363">
                  <a:extLst>
                    <a:ext uri="{9D8B030D-6E8A-4147-A177-3AD203B41FA5}">
                      <a16:colId xmlns:a16="http://schemas.microsoft.com/office/drawing/2014/main" val="996929071"/>
                    </a:ext>
                  </a:extLst>
                </a:gridCol>
              </a:tblGrid>
              <a:tr h="355249">
                <a:tc gridSpan="2">
                  <a:txBody>
                    <a:bodyPr/>
                    <a:lstStyle/>
                    <a:p>
                      <a:pPr algn="ctr"/>
                      <a:r>
                        <a:rPr lang="pt-BR" sz="1800" b="1" kern="1200" dirty="0" smtClean="0">
                          <a:solidFill>
                            <a:schemeClr val="lt1"/>
                          </a:solidFill>
                          <a:effectLst/>
                          <a:latin typeface="+mn-lt"/>
                          <a:ea typeface="+mn-ea"/>
                          <a:cs typeface="+mn-cs"/>
                        </a:rPr>
                        <a:t>Nome do Caso</a:t>
                      </a:r>
                      <a:r>
                        <a:rPr lang="pt-BR" sz="1800" b="1" kern="1200" baseline="0" dirty="0" smtClean="0">
                          <a:solidFill>
                            <a:schemeClr val="lt1"/>
                          </a:solidFill>
                          <a:effectLst/>
                          <a:latin typeface="+mn-lt"/>
                          <a:ea typeface="+mn-ea"/>
                          <a:cs typeface="+mn-cs"/>
                        </a:rPr>
                        <a:t> de Uso: </a:t>
                      </a:r>
                      <a:r>
                        <a:rPr lang="pt-BR" sz="1800" b="1" kern="1200" dirty="0" smtClean="0">
                          <a:solidFill>
                            <a:schemeClr val="lt1"/>
                          </a:solidFill>
                          <a:effectLst/>
                          <a:latin typeface="+mn-lt"/>
                          <a:ea typeface="+mn-ea"/>
                          <a:cs typeface="+mn-cs"/>
                        </a:rPr>
                        <a:t>Excluir PCD</a:t>
                      </a:r>
                      <a:endParaRPr lang="pt-BR"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1091544215"/>
                  </a:ext>
                </a:extLst>
              </a:tr>
              <a:tr h="355249">
                <a:tc>
                  <a:txBody>
                    <a:bodyPr/>
                    <a:lstStyle/>
                    <a:p>
                      <a:pPr marL="0" algn="l" defTabSz="914400" rtl="0" eaLnBrk="1" latinLnBrk="0" hangingPunct="1"/>
                      <a:r>
                        <a:rPr lang="pt-BR" sz="1800" b="0" kern="1200" dirty="0" smtClean="0">
                          <a:solidFill>
                            <a:schemeClr val="tx1"/>
                          </a:solidFill>
                          <a:latin typeface="+mn-lt"/>
                          <a:ea typeface="+mn-ea"/>
                          <a:cs typeface="+mn-cs"/>
                        </a:rPr>
                        <a:t>Cenário</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algn="l" defTabSz="914400" rtl="0" eaLnBrk="1" latinLnBrk="0" hangingPunct="1"/>
                      <a:r>
                        <a:rPr lang="pt-BR" sz="1800" b="0" kern="1200" dirty="0" smtClean="0">
                          <a:solidFill>
                            <a:schemeClr val="tx1"/>
                          </a:solidFill>
                          <a:latin typeface="+mn-lt"/>
                          <a:ea typeface="+mn-ea"/>
                          <a:cs typeface="+mn-cs"/>
                        </a:rPr>
                        <a:t>Nome do cenário:</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387804155"/>
                  </a:ext>
                </a:extLst>
              </a:tr>
              <a:tr h="355249">
                <a:tc>
                  <a:txBody>
                    <a:bodyPr/>
                    <a:lstStyle/>
                    <a:p>
                      <a:pPr marL="0" algn="l" defTabSz="914400" rtl="0" eaLnBrk="1" latinLnBrk="0" hangingPunct="1"/>
                      <a:r>
                        <a:rPr lang="pt-BR" sz="1800" b="0" kern="1200" dirty="0" smtClean="0">
                          <a:solidFill>
                            <a:schemeClr val="tx1"/>
                          </a:solidFill>
                          <a:latin typeface="+mn-lt"/>
                          <a:ea typeface="+mn-ea"/>
                          <a:cs typeface="+mn-cs"/>
                        </a:rPr>
                        <a:t>01</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solidFill>
                            <a:schemeClr val="tx1"/>
                          </a:solidFill>
                        </a:rPr>
                        <a:t>Fluxo de sucesso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621685">
                <a:tc>
                  <a:txBody>
                    <a:bodyPr/>
                    <a:lstStyle/>
                    <a:p>
                      <a:pPr marL="0" algn="l" defTabSz="914400" rtl="0" eaLnBrk="1" latinLnBrk="0" hangingPunct="1"/>
                      <a:r>
                        <a:rPr lang="pt-BR" sz="1800" b="0" kern="1200" dirty="0" smtClean="0">
                          <a:solidFill>
                            <a:schemeClr val="tx1"/>
                          </a:solidFill>
                          <a:latin typeface="+mn-lt"/>
                          <a:ea typeface="+mn-ea"/>
                          <a:cs typeface="+mn-cs"/>
                        </a:rPr>
                        <a:t>02</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pt-BR" sz="1800" b="0" kern="1200" dirty="0" smtClean="0">
                          <a:solidFill>
                            <a:schemeClr val="tx1"/>
                          </a:solidFill>
                          <a:latin typeface="+mn-lt"/>
                          <a:ea typeface="+mn-ea"/>
                          <a:cs typeface="+mn-cs"/>
                        </a:rPr>
                        <a:t>Fluxo Alternativo A – Executar o Botão de Não</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0635157"/>
                  </a:ext>
                </a:extLst>
              </a:tr>
              <a:tr h="621685">
                <a:tc>
                  <a:txBody>
                    <a:bodyPr/>
                    <a:lstStyle/>
                    <a:p>
                      <a:pPr marL="0" algn="l" defTabSz="914400" rtl="0" eaLnBrk="1" latinLnBrk="0" hangingPunct="1"/>
                      <a:r>
                        <a:rPr lang="pt-BR" sz="1800" b="0" kern="1200" dirty="0" smtClean="0">
                          <a:solidFill>
                            <a:schemeClr val="tx1"/>
                          </a:solidFill>
                          <a:latin typeface="+mn-lt"/>
                          <a:ea typeface="+mn-ea"/>
                          <a:cs typeface="+mn-cs"/>
                        </a:rPr>
                        <a:t>03</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pt-BR" sz="1800" b="0" kern="1200" dirty="0" smtClean="0">
                          <a:solidFill>
                            <a:schemeClr val="tx1"/>
                          </a:solidFill>
                          <a:latin typeface="+mn-lt"/>
                          <a:ea typeface="+mn-ea"/>
                          <a:cs typeface="+mn-cs"/>
                        </a:rPr>
                        <a:t>Fluxo Alternativo B – Não é possível Excluir PCD Selecionada </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626048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Casos </a:t>
            </a:r>
            <a:r>
              <a:rPr lang="pt-BR" dirty="0"/>
              <a:t>de </a:t>
            </a:r>
            <a:r>
              <a:rPr lang="pt-BR" dirty="0" smtClean="0"/>
              <a:t>Uso </a:t>
            </a:r>
            <a:endParaRPr lang="pt-BR" dirty="0"/>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ext uri="{D42A27DB-BD31-4B8C-83A1-F6EECF244321}">
                <p14:modId xmlns:p14="http://schemas.microsoft.com/office/powerpoint/2010/main" val="1545682111"/>
              </p:ext>
            </p:extLst>
          </p:nvPr>
        </p:nvGraphicFramePr>
        <p:xfrm>
          <a:off x="1210501" y="2103120"/>
          <a:ext cx="8594726" cy="3328095"/>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184453126"/>
                    </a:ext>
                  </a:extLst>
                </a:gridCol>
                <a:gridCol w="4297363">
                  <a:extLst>
                    <a:ext uri="{9D8B030D-6E8A-4147-A177-3AD203B41FA5}">
                      <a16:colId xmlns:a16="http://schemas.microsoft.com/office/drawing/2014/main" val="996929071"/>
                    </a:ext>
                  </a:extLst>
                </a:gridCol>
              </a:tblGrid>
              <a:tr h="355249">
                <a:tc gridSpan="2">
                  <a:txBody>
                    <a:bodyPr/>
                    <a:lstStyle/>
                    <a:p>
                      <a:pPr algn="ctr"/>
                      <a:r>
                        <a:rPr lang="pt-BR" sz="1800" b="1" kern="1200" dirty="0" smtClean="0">
                          <a:solidFill>
                            <a:schemeClr val="lt1"/>
                          </a:solidFill>
                          <a:effectLst/>
                          <a:latin typeface="+mn-lt"/>
                          <a:ea typeface="+mn-ea"/>
                          <a:cs typeface="+mn-cs"/>
                        </a:rPr>
                        <a:t>Nome do Caso de Uso: Gerenciamento de Tipos de Sensores	</a:t>
                      </a:r>
                      <a:endParaRPr lang="pt-BR"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1091544215"/>
                  </a:ext>
                </a:extLst>
              </a:tr>
              <a:tr h="355249">
                <a:tc>
                  <a:txBody>
                    <a:bodyPr/>
                    <a:lstStyle/>
                    <a:p>
                      <a:pPr marL="0" algn="l" defTabSz="914400" rtl="0" eaLnBrk="1" latinLnBrk="0" hangingPunct="1"/>
                      <a:r>
                        <a:rPr lang="pt-BR" sz="1800" b="0" kern="1200" dirty="0" smtClean="0">
                          <a:solidFill>
                            <a:schemeClr val="tx1"/>
                          </a:solidFill>
                          <a:latin typeface="+mn-lt"/>
                          <a:ea typeface="+mn-ea"/>
                          <a:cs typeface="+mn-cs"/>
                        </a:rPr>
                        <a:t>Cenário</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algn="l" defTabSz="914400" rtl="0" eaLnBrk="1" latinLnBrk="0" hangingPunct="1"/>
                      <a:r>
                        <a:rPr lang="pt-BR" sz="1800" b="0" kern="1200" dirty="0" smtClean="0">
                          <a:solidFill>
                            <a:schemeClr val="tx1"/>
                          </a:solidFill>
                          <a:latin typeface="+mn-lt"/>
                          <a:ea typeface="+mn-ea"/>
                          <a:cs typeface="+mn-cs"/>
                        </a:rPr>
                        <a:t>Nome do cenário:</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387804155"/>
                  </a:ext>
                </a:extLst>
              </a:tr>
              <a:tr h="355249">
                <a:tc>
                  <a:txBody>
                    <a:bodyPr/>
                    <a:lstStyle/>
                    <a:p>
                      <a:pPr marL="0" algn="l" defTabSz="914400" rtl="0" eaLnBrk="1" latinLnBrk="0" hangingPunct="1"/>
                      <a:r>
                        <a:rPr lang="pt-BR" sz="1800" b="0" kern="1200" dirty="0" smtClean="0">
                          <a:solidFill>
                            <a:schemeClr val="tx1"/>
                          </a:solidFill>
                          <a:latin typeface="+mn-lt"/>
                          <a:ea typeface="+mn-ea"/>
                          <a:cs typeface="+mn-cs"/>
                        </a:rPr>
                        <a:t>01</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solidFill>
                            <a:schemeClr val="tx1"/>
                          </a:solidFill>
                        </a:rPr>
                        <a:t>Fluxo de sucesso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621685">
                <a:tc>
                  <a:txBody>
                    <a:bodyPr/>
                    <a:lstStyle/>
                    <a:p>
                      <a:pPr marL="0" algn="l" defTabSz="914400" rtl="0" eaLnBrk="1" latinLnBrk="0" hangingPunct="1"/>
                      <a:r>
                        <a:rPr lang="pt-BR" sz="1800" b="0" kern="1200" dirty="0" smtClean="0">
                          <a:solidFill>
                            <a:schemeClr val="tx1"/>
                          </a:solidFill>
                          <a:latin typeface="+mn-lt"/>
                          <a:ea typeface="+mn-ea"/>
                          <a:cs typeface="+mn-cs"/>
                        </a:rPr>
                        <a:t>02</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pt-BR" sz="1800" b="0" kern="1200" dirty="0" smtClean="0">
                          <a:solidFill>
                            <a:schemeClr val="tx1"/>
                          </a:solidFill>
                          <a:latin typeface="+mn-lt"/>
                          <a:ea typeface="+mn-ea"/>
                          <a:cs typeface="+mn-cs"/>
                        </a:rPr>
                        <a:t>Fluxo Alternativo A – Botão Novo</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0635157"/>
                  </a:ext>
                </a:extLst>
              </a:tr>
              <a:tr h="621685">
                <a:tc>
                  <a:txBody>
                    <a:bodyPr/>
                    <a:lstStyle/>
                    <a:p>
                      <a:pPr marL="0" algn="l" defTabSz="914400" rtl="0" eaLnBrk="1" latinLnBrk="0" hangingPunct="1"/>
                      <a:r>
                        <a:rPr lang="pt-BR" sz="1800" b="0" kern="1200" dirty="0" smtClean="0">
                          <a:solidFill>
                            <a:schemeClr val="tx1"/>
                          </a:solidFill>
                          <a:latin typeface="+mn-lt"/>
                          <a:ea typeface="+mn-ea"/>
                          <a:cs typeface="+mn-cs"/>
                        </a:rPr>
                        <a:t>03</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pt-BR" sz="1800" b="0" kern="1200" dirty="0" smtClean="0">
                          <a:solidFill>
                            <a:schemeClr val="tx1"/>
                          </a:solidFill>
                          <a:latin typeface="+mn-lt"/>
                          <a:ea typeface="+mn-ea"/>
                          <a:cs typeface="+mn-cs"/>
                        </a:rPr>
                        <a:t>Fluxo Alternativo B – Procurar</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55249">
                <a:tc>
                  <a:txBody>
                    <a:bodyPr/>
                    <a:lstStyle/>
                    <a:p>
                      <a:pPr marL="0" algn="l" defTabSz="914400" rtl="0" eaLnBrk="1" latinLnBrk="0" hangingPunct="1"/>
                      <a:r>
                        <a:rPr lang="pt-BR" sz="1800" b="0" kern="1200" dirty="0" smtClean="0">
                          <a:solidFill>
                            <a:schemeClr val="tx1"/>
                          </a:solidFill>
                          <a:latin typeface="+mn-lt"/>
                          <a:ea typeface="+mn-ea"/>
                          <a:cs typeface="+mn-cs"/>
                        </a:rPr>
                        <a:t>04</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solidFill>
                            <a:schemeClr val="tx1"/>
                          </a:solidFill>
                        </a:rPr>
                        <a:t>Fluxo Alternativo C – Botão Editar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621685">
                <a:tc>
                  <a:txBody>
                    <a:bodyPr/>
                    <a:lstStyle/>
                    <a:p>
                      <a:pPr marL="0" algn="l" defTabSz="914400" rtl="0" eaLnBrk="1" latinLnBrk="0" hangingPunct="1"/>
                      <a:r>
                        <a:rPr lang="pt-BR" sz="1800" b="0" kern="1200" dirty="0" smtClean="0">
                          <a:solidFill>
                            <a:schemeClr val="tx1"/>
                          </a:solidFill>
                          <a:latin typeface="+mn-lt"/>
                          <a:ea typeface="+mn-ea"/>
                          <a:cs typeface="+mn-cs"/>
                        </a:rPr>
                        <a:t>05</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pt-BR" sz="1800" b="0" kern="1200" dirty="0" smtClean="0">
                          <a:solidFill>
                            <a:schemeClr val="tx1"/>
                          </a:solidFill>
                          <a:latin typeface="+mn-lt"/>
                          <a:ea typeface="+mn-ea"/>
                          <a:cs typeface="+mn-cs"/>
                        </a:rPr>
                        <a:t>Fluxo Alternativo D – Botão Excluir</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3249008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Casos </a:t>
            </a:r>
            <a:r>
              <a:rPr lang="pt-BR" dirty="0"/>
              <a:t>de </a:t>
            </a:r>
            <a:r>
              <a:rPr lang="pt-BR" dirty="0" smtClean="0"/>
              <a:t>Uso </a:t>
            </a:r>
            <a:endParaRPr lang="pt-BR" dirty="0"/>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ext uri="{D42A27DB-BD31-4B8C-83A1-F6EECF244321}">
                <p14:modId xmlns:p14="http://schemas.microsoft.com/office/powerpoint/2010/main" val="828523036"/>
              </p:ext>
            </p:extLst>
          </p:nvPr>
        </p:nvGraphicFramePr>
        <p:xfrm>
          <a:off x="1210501" y="1959281"/>
          <a:ext cx="8594726" cy="475488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184453126"/>
                    </a:ext>
                  </a:extLst>
                </a:gridCol>
                <a:gridCol w="4297363">
                  <a:extLst>
                    <a:ext uri="{9D8B030D-6E8A-4147-A177-3AD203B41FA5}">
                      <a16:colId xmlns:a16="http://schemas.microsoft.com/office/drawing/2014/main" val="996929071"/>
                    </a:ext>
                  </a:extLst>
                </a:gridCol>
              </a:tblGrid>
              <a:tr h="309252">
                <a:tc gridSpan="2">
                  <a:txBody>
                    <a:bodyPr/>
                    <a:lstStyle/>
                    <a:p>
                      <a:pPr algn="ctr"/>
                      <a:r>
                        <a:rPr lang="pt-BR" sz="1800" b="1" kern="1200" dirty="0" smtClean="0">
                          <a:solidFill>
                            <a:schemeClr val="lt1"/>
                          </a:solidFill>
                          <a:effectLst/>
                          <a:latin typeface="+mn-lt"/>
                          <a:ea typeface="+mn-ea"/>
                          <a:cs typeface="+mn-cs"/>
                        </a:rPr>
                        <a:t>Nome do Caso de Uso: Cadastrar Tipo Sensor</a:t>
                      </a:r>
                      <a:endParaRPr lang="pt-BR"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1091544215"/>
                  </a:ext>
                </a:extLst>
              </a:tr>
              <a:tr h="309252">
                <a:tc>
                  <a:txBody>
                    <a:bodyPr/>
                    <a:lstStyle/>
                    <a:p>
                      <a:pPr marL="0" algn="l" defTabSz="914400" rtl="0" eaLnBrk="1" latinLnBrk="0" hangingPunct="1"/>
                      <a:r>
                        <a:rPr lang="pt-BR" sz="1800" b="0" kern="1200" dirty="0" smtClean="0">
                          <a:solidFill>
                            <a:schemeClr val="tx1"/>
                          </a:solidFill>
                          <a:latin typeface="+mn-lt"/>
                          <a:ea typeface="+mn-ea"/>
                          <a:cs typeface="+mn-cs"/>
                        </a:rPr>
                        <a:t>Cenário</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algn="l" defTabSz="914400" rtl="0" eaLnBrk="1" latinLnBrk="0" hangingPunct="1"/>
                      <a:r>
                        <a:rPr lang="pt-BR" sz="1800" b="0" kern="1200" dirty="0" smtClean="0">
                          <a:solidFill>
                            <a:schemeClr val="tx1"/>
                          </a:solidFill>
                          <a:latin typeface="+mn-lt"/>
                          <a:ea typeface="+mn-ea"/>
                          <a:cs typeface="+mn-cs"/>
                        </a:rPr>
                        <a:t>Nome do cenário:</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387804155"/>
                  </a:ext>
                </a:extLst>
              </a:tr>
              <a:tr h="309252">
                <a:tc>
                  <a:txBody>
                    <a:bodyPr/>
                    <a:lstStyle/>
                    <a:p>
                      <a:pPr marL="0" algn="l" defTabSz="914400" rtl="0" eaLnBrk="1" latinLnBrk="0" hangingPunct="1"/>
                      <a:r>
                        <a:rPr lang="pt-BR" sz="1800" b="0" kern="1200" dirty="0" smtClean="0">
                          <a:solidFill>
                            <a:schemeClr val="tx1"/>
                          </a:solidFill>
                          <a:latin typeface="+mn-lt"/>
                          <a:ea typeface="+mn-ea"/>
                          <a:cs typeface="+mn-cs"/>
                        </a:rPr>
                        <a:t>01</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solidFill>
                            <a:schemeClr val="tx1"/>
                          </a:solidFill>
                        </a:rPr>
                        <a:t>Fluxo de sucesso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541191">
                <a:tc>
                  <a:txBody>
                    <a:bodyPr/>
                    <a:lstStyle/>
                    <a:p>
                      <a:pPr marL="0" algn="l" defTabSz="914400" rtl="0" eaLnBrk="1" latinLnBrk="0" hangingPunct="1"/>
                      <a:r>
                        <a:rPr lang="pt-BR" sz="1800" b="0" kern="1200" dirty="0" smtClean="0">
                          <a:solidFill>
                            <a:schemeClr val="tx1"/>
                          </a:solidFill>
                          <a:latin typeface="+mn-lt"/>
                          <a:ea typeface="+mn-ea"/>
                          <a:cs typeface="+mn-cs"/>
                        </a:rPr>
                        <a:t>02</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pt-BR" sz="1800" b="0" kern="1200" dirty="0" smtClean="0">
                          <a:solidFill>
                            <a:schemeClr val="tx1"/>
                          </a:solidFill>
                          <a:latin typeface="+mn-lt"/>
                          <a:ea typeface="+mn-ea"/>
                          <a:cs typeface="+mn-cs"/>
                        </a:rPr>
                        <a:t>Fluxo Alternativo A – Campo em Branco.</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0635157"/>
                  </a:ext>
                </a:extLst>
              </a:tr>
              <a:tr h="541191">
                <a:tc>
                  <a:txBody>
                    <a:bodyPr/>
                    <a:lstStyle/>
                    <a:p>
                      <a:pPr marL="0" algn="l" defTabSz="914400" rtl="0" eaLnBrk="1" latinLnBrk="0" hangingPunct="1"/>
                      <a:r>
                        <a:rPr lang="pt-BR" sz="1800" b="0" kern="1200" dirty="0" smtClean="0">
                          <a:solidFill>
                            <a:schemeClr val="tx1"/>
                          </a:solidFill>
                          <a:latin typeface="+mn-lt"/>
                          <a:ea typeface="+mn-ea"/>
                          <a:cs typeface="+mn-cs"/>
                        </a:rPr>
                        <a:t>03</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pt-BR" sz="1800" b="0" kern="1200" dirty="0" smtClean="0">
                          <a:solidFill>
                            <a:schemeClr val="tx1"/>
                          </a:solidFill>
                          <a:latin typeface="+mn-lt"/>
                          <a:ea typeface="+mn-ea"/>
                          <a:cs typeface="+mn-cs"/>
                        </a:rPr>
                        <a:t>Fluxo Alternativo B – Executar o Botão Cancelar</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09252">
                <a:tc gridSpan="2">
                  <a:txBody>
                    <a:bodyPr/>
                    <a:lstStyle/>
                    <a:p>
                      <a:pPr algn="ctr"/>
                      <a:r>
                        <a:rPr lang="pt-BR" sz="1800" b="1" kern="1200" dirty="0" smtClean="0">
                          <a:solidFill>
                            <a:schemeClr val="lt1"/>
                          </a:solidFill>
                          <a:effectLst/>
                          <a:latin typeface="+mn-lt"/>
                          <a:ea typeface="+mn-ea"/>
                          <a:cs typeface="+mn-cs"/>
                        </a:rPr>
                        <a:t>Nome do Caso de Uso: Listagem dos Tipos de Sensores</a:t>
                      </a:r>
                      <a:endParaRPr lang="pt-BR"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D2843"/>
                    </a:solidFill>
                  </a:tcPr>
                </a:tc>
                <a:tc hMerge="1">
                  <a:txBody>
                    <a:bodyPr/>
                    <a:lstStyle/>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09252">
                <a:tc>
                  <a:txBody>
                    <a:bodyPr/>
                    <a:lstStyle/>
                    <a:p>
                      <a:pPr marL="0" algn="l" defTabSz="914400" rtl="0" eaLnBrk="1" latinLnBrk="0" hangingPunct="1"/>
                      <a:r>
                        <a:rPr lang="pt-BR" sz="1800" b="0" kern="1200" dirty="0" smtClean="0">
                          <a:solidFill>
                            <a:schemeClr val="tx1"/>
                          </a:solidFill>
                          <a:latin typeface="+mn-lt"/>
                          <a:ea typeface="+mn-ea"/>
                          <a:cs typeface="+mn-cs"/>
                        </a:rPr>
                        <a:t>Cenário</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algn="l" defTabSz="914400" rtl="0" eaLnBrk="1" latinLnBrk="0" hangingPunct="1"/>
                      <a:r>
                        <a:rPr lang="pt-BR" sz="1800" b="0" kern="1200" dirty="0" smtClean="0">
                          <a:solidFill>
                            <a:schemeClr val="tx1"/>
                          </a:solidFill>
                          <a:latin typeface="+mn-lt"/>
                          <a:ea typeface="+mn-ea"/>
                          <a:cs typeface="+mn-cs"/>
                        </a:rPr>
                        <a:t>Nome do cenário:</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10006"/>
                  </a:ext>
                </a:extLst>
              </a:tr>
              <a:tr h="309252">
                <a:tc>
                  <a:txBody>
                    <a:bodyPr/>
                    <a:lstStyle/>
                    <a:p>
                      <a:pPr marL="0" algn="l" defTabSz="914400" rtl="0" eaLnBrk="1" latinLnBrk="0" hangingPunct="1"/>
                      <a:r>
                        <a:rPr lang="pt-BR" sz="1800" b="0" kern="1200" dirty="0" smtClean="0">
                          <a:solidFill>
                            <a:schemeClr val="tx1"/>
                          </a:solidFill>
                          <a:latin typeface="+mn-lt"/>
                          <a:ea typeface="+mn-ea"/>
                          <a:cs typeface="+mn-cs"/>
                        </a:rPr>
                        <a:t>01</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solidFill>
                            <a:schemeClr val="tx1"/>
                          </a:solidFill>
                        </a:rPr>
                        <a:t>Fluxo de sucesso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541191">
                <a:tc>
                  <a:txBody>
                    <a:bodyPr/>
                    <a:lstStyle/>
                    <a:p>
                      <a:pPr marL="0" algn="l" defTabSz="914400" rtl="0" eaLnBrk="1" latinLnBrk="0" hangingPunct="1"/>
                      <a:r>
                        <a:rPr lang="pt-BR" sz="1800" b="0" kern="1200" dirty="0" smtClean="0">
                          <a:solidFill>
                            <a:schemeClr val="tx1"/>
                          </a:solidFill>
                          <a:latin typeface="+mn-lt"/>
                          <a:ea typeface="+mn-ea"/>
                          <a:cs typeface="+mn-cs"/>
                        </a:rPr>
                        <a:t>02</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pt-BR" sz="1800" b="0" kern="1200" dirty="0" smtClean="0">
                          <a:solidFill>
                            <a:schemeClr val="tx1"/>
                          </a:solidFill>
                          <a:latin typeface="+mn-lt"/>
                          <a:ea typeface="+mn-ea"/>
                          <a:cs typeface="+mn-cs"/>
                        </a:rPr>
                        <a:t>Fluxo Alternativo A – Resultado não Encontrado</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541191">
                <a:tc>
                  <a:txBody>
                    <a:bodyPr/>
                    <a:lstStyle/>
                    <a:p>
                      <a:pPr marL="0" algn="l" defTabSz="914400" rtl="0" eaLnBrk="1" latinLnBrk="0" hangingPunct="1"/>
                      <a:r>
                        <a:rPr lang="pt-BR" sz="1800" b="0" kern="1200" dirty="0" smtClean="0">
                          <a:solidFill>
                            <a:schemeClr val="tx1"/>
                          </a:solidFill>
                          <a:latin typeface="+mn-lt"/>
                          <a:ea typeface="+mn-ea"/>
                          <a:cs typeface="+mn-cs"/>
                        </a:rPr>
                        <a:t>03</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pt-BR" sz="1800" b="0" kern="1200" dirty="0" smtClean="0">
                          <a:solidFill>
                            <a:schemeClr val="tx1"/>
                          </a:solidFill>
                          <a:latin typeface="+mn-lt"/>
                          <a:ea typeface="+mn-ea"/>
                          <a:cs typeface="+mn-cs"/>
                        </a:rPr>
                        <a:t>Fluxo Alternativo B – Pesquisa em Branco</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50977220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Casos </a:t>
            </a:r>
            <a:r>
              <a:rPr lang="pt-BR" dirty="0"/>
              <a:t>de </a:t>
            </a:r>
            <a:r>
              <a:rPr lang="pt-BR" dirty="0" smtClean="0"/>
              <a:t>Uso</a:t>
            </a:r>
            <a:endParaRPr lang="pt-BR" dirty="0"/>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ext uri="{D42A27DB-BD31-4B8C-83A1-F6EECF244321}">
                <p14:modId xmlns:p14="http://schemas.microsoft.com/office/powerpoint/2010/main" val="442711647"/>
              </p:ext>
            </p:extLst>
          </p:nvPr>
        </p:nvGraphicFramePr>
        <p:xfrm>
          <a:off x="1210501" y="1959281"/>
          <a:ext cx="8594726" cy="475488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184453126"/>
                    </a:ext>
                  </a:extLst>
                </a:gridCol>
                <a:gridCol w="4297363">
                  <a:extLst>
                    <a:ext uri="{9D8B030D-6E8A-4147-A177-3AD203B41FA5}">
                      <a16:colId xmlns:a16="http://schemas.microsoft.com/office/drawing/2014/main" val="996929071"/>
                    </a:ext>
                  </a:extLst>
                </a:gridCol>
              </a:tblGrid>
              <a:tr h="309252">
                <a:tc gridSpan="2">
                  <a:txBody>
                    <a:bodyPr/>
                    <a:lstStyle/>
                    <a:p>
                      <a:pPr algn="ctr"/>
                      <a:r>
                        <a:rPr lang="pt-BR" sz="1800" b="1" kern="1200" dirty="0" smtClean="0">
                          <a:solidFill>
                            <a:schemeClr val="lt1"/>
                          </a:solidFill>
                          <a:effectLst/>
                          <a:latin typeface="+mn-lt"/>
                          <a:ea typeface="+mn-ea"/>
                          <a:cs typeface="+mn-cs"/>
                        </a:rPr>
                        <a:t>Nome do Caso de Uso: Editar Tipos de Sensores</a:t>
                      </a:r>
                      <a:endParaRPr lang="pt-BR"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1091544215"/>
                  </a:ext>
                </a:extLst>
              </a:tr>
              <a:tr h="309252">
                <a:tc>
                  <a:txBody>
                    <a:bodyPr/>
                    <a:lstStyle/>
                    <a:p>
                      <a:pPr marL="0" algn="l" defTabSz="914400" rtl="0" eaLnBrk="1" latinLnBrk="0" hangingPunct="1"/>
                      <a:r>
                        <a:rPr lang="pt-BR" sz="1800" b="0" kern="1200" dirty="0" smtClean="0">
                          <a:solidFill>
                            <a:schemeClr val="tx1"/>
                          </a:solidFill>
                          <a:latin typeface="+mn-lt"/>
                          <a:ea typeface="+mn-ea"/>
                          <a:cs typeface="+mn-cs"/>
                        </a:rPr>
                        <a:t>Cenário</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algn="l" defTabSz="914400" rtl="0" eaLnBrk="1" latinLnBrk="0" hangingPunct="1"/>
                      <a:r>
                        <a:rPr lang="pt-BR" sz="1800" b="0" kern="1200" dirty="0" smtClean="0">
                          <a:solidFill>
                            <a:schemeClr val="tx1"/>
                          </a:solidFill>
                          <a:latin typeface="+mn-lt"/>
                          <a:ea typeface="+mn-ea"/>
                          <a:cs typeface="+mn-cs"/>
                        </a:rPr>
                        <a:t>Nome do cenário:</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387804155"/>
                  </a:ext>
                </a:extLst>
              </a:tr>
              <a:tr h="309252">
                <a:tc>
                  <a:txBody>
                    <a:bodyPr/>
                    <a:lstStyle/>
                    <a:p>
                      <a:pPr marL="0" algn="l" defTabSz="914400" rtl="0" eaLnBrk="1" latinLnBrk="0" hangingPunct="1"/>
                      <a:r>
                        <a:rPr lang="pt-BR" sz="1800" b="0" kern="1200" dirty="0" smtClean="0">
                          <a:solidFill>
                            <a:schemeClr val="tx1"/>
                          </a:solidFill>
                          <a:latin typeface="+mn-lt"/>
                          <a:ea typeface="+mn-ea"/>
                          <a:cs typeface="+mn-cs"/>
                        </a:rPr>
                        <a:t>01</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solidFill>
                            <a:schemeClr val="tx1"/>
                          </a:solidFill>
                        </a:rPr>
                        <a:t>Fluxo de sucesso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541191">
                <a:tc>
                  <a:txBody>
                    <a:bodyPr/>
                    <a:lstStyle/>
                    <a:p>
                      <a:pPr marL="0" algn="l" defTabSz="914400" rtl="0" eaLnBrk="1" latinLnBrk="0" hangingPunct="1"/>
                      <a:r>
                        <a:rPr lang="pt-BR" sz="1800" b="0" kern="1200" dirty="0" smtClean="0">
                          <a:solidFill>
                            <a:schemeClr val="tx1"/>
                          </a:solidFill>
                          <a:latin typeface="+mn-lt"/>
                          <a:ea typeface="+mn-ea"/>
                          <a:cs typeface="+mn-cs"/>
                        </a:rPr>
                        <a:t>02</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pt-BR" sz="1800" b="0" kern="1200" dirty="0" smtClean="0">
                          <a:solidFill>
                            <a:schemeClr val="tx1"/>
                          </a:solidFill>
                          <a:latin typeface="+mn-lt"/>
                          <a:ea typeface="+mn-ea"/>
                          <a:cs typeface="+mn-cs"/>
                        </a:rPr>
                        <a:t>Fluxo Alternativo A – Campo em Branco</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0635157"/>
                  </a:ext>
                </a:extLst>
              </a:tr>
              <a:tr h="541191">
                <a:tc>
                  <a:txBody>
                    <a:bodyPr/>
                    <a:lstStyle/>
                    <a:p>
                      <a:pPr marL="0" algn="l" defTabSz="914400" rtl="0" eaLnBrk="1" latinLnBrk="0" hangingPunct="1"/>
                      <a:r>
                        <a:rPr lang="pt-BR" sz="1800" b="0" kern="1200" dirty="0" smtClean="0">
                          <a:solidFill>
                            <a:schemeClr val="tx1"/>
                          </a:solidFill>
                          <a:latin typeface="+mn-lt"/>
                          <a:ea typeface="+mn-ea"/>
                          <a:cs typeface="+mn-cs"/>
                        </a:rPr>
                        <a:t>03</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pt-BR" sz="1800" b="0" kern="1200" dirty="0" smtClean="0">
                          <a:solidFill>
                            <a:schemeClr val="tx1"/>
                          </a:solidFill>
                          <a:latin typeface="+mn-lt"/>
                          <a:ea typeface="+mn-ea"/>
                          <a:cs typeface="+mn-cs"/>
                        </a:rPr>
                        <a:t>Fluxo Alternativo B – Executar o Botão Cancelar</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09252">
                <a:tc gridSpan="2">
                  <a:txBody>
                    <a:bodyPr/>
                    <a:lstStyle/>
                    <a:p>
                      <a:pPr algn="ctr"/>
                      <a:r>
                        <a:rPr lang="pt-BR" sz="1800" b="1" kern="1200" dirty="0" smtClean="0">
                          <a:solidFill>
                            <a:schemeClr val="lt1"/>
                          </a:solidFill>
                          <a:effectLst/>
                          <a:latin typeface="+mn-lt"/>
                          <a:ea typeface="+mn-ea"/>
                          <a:cs typeface="+mn-cs"/>
                        </a:rPr>
                        <a:t>Nome do Caso de Uso: Excluir Tipos de Sensores</a:t>
                      </a:r>
                      <a:endParaRPr lang="pt-BR"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D2843"/>
                    </a:solidFill>
                  </a:tcPr>
                </a:tc>
                <a:tc hMerge="1">
                  <a:txBody>
                    <a:bodyPr/>
                    <a:lstStyle/>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09252">
                <a:tc>
                  <a:txBody>
                    <a:bodyPr/>
                    <a:lstStyle/>
                    <a:p>
                      <a:pPr marL="0" algn="l" defTabSz="914400" rtl="0" eaLnBrk="1" latinLnBrk="0" hangingPunct="1"/>
                      <a:r>
                        <a:rPr lang="pt-BR" sz="1800" b="0" kern="1200" dirty="0" smtClean="0">
                          <a:solidFill>
                            <a:schemeClr val="tx1"/>
                          </a:solidFill>
                          <a:latin typeface="+mn-lt"/>
                          <a:ea typeface="+mn-ea"/>
                          <a:cs typeface="+mn-cs"/>
                        </a:rPr>
                        <a:t>Cenário</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algn="l" defTabSz="914400" rtl="0" eaLnBrk="1" latinLnBrk="0" hangingPunct="1"/>
                      <a:r>
                        <a:rPr lang="pt-BR" sz="1800" b="0" kern="1200" dirty="0" smtClean="0">
                          <a:solidFill>
                            <a:schemeClr val="tx1"/>
                          </a:solidFill>
                          <a:latin typeface="+mn-lt"/>
                          <a:ea typeface="+mn-ea"/>
                          <a:cs typeface="+mn-cs"/>
                        </a:rPr>
                        <a:t>Nome do cenário:</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10006"/>
                  </a:ext>
                </a:extLst>
              </a:tr>
              <a:tr h="309252">
                <a:tc>
                  <a:txBody>
                    <a:bodyPr/>
                    <a:lstStyle/>
                    <a:p>
                      <a:pPr marL="0" algn="l" defTabSz="914400" rtl="0" eaLnBrk="1" latinLnBrk="0" hangingPunct="1"/>
                      <a:r>
                        <a:rPr lang="pt-BR" sz="1800" b="0" kern="1200" dirty="0" smtClean="0">
                          <a:solidFill>
                            <a:schemeClr val="tx1"/>
                          </a:solidFill>
                          <a:latin typeface="+mn-lt"/>
                          <a:ea typeface="+mn-ea"/>
                          <a:cs typeface="+mn-cs"/>
                        </a:rPr>
                        <a:t>01</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solidFill>
                            <a:schemeClr val="tx1"/>
                          </a:solidFill>
                        </a:rPr>
                        <a:t>Fluxo de sucesso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541191">
                <a:tc>
                  <a:txBody>
                    <a:bodyPr/>
                    <a:lstStyle/>
                    <a:p>
                      <a:pPr marL="0" algn="l" defTabSz="914400" rtl="0" eaLnBrk="1" latinLnBrk="0" hangingPunct="1"/>
                      <a:r>
                        <a:rPr lang="pt-BR" sz="1800" b="0" kern="1200" dirty="0" smtClean="0">
                          <a:solidFill>
                            <a:schemeClr val="tx1"/>
                          </a:solidFill>
                          <a:latin typeface="+mn-lt"/>
                          <a:ea typeface="+mn-ea"/>
                          <a:cs typeface="+mn-cs"/>
                        </a:rPr>
                        <a:t>02</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pt-BR" sz="1800" b="0" kern="1200" dirty="0" smtClean="0">
                          <a:solidFill>
                            <a:schemeClr val="tx1"/>
                          </a:solidFill>
                          <a:latin typeface="+mn-lt"/>
                          <a:ea typeface="+mn-ea"/>
                          <a:cs typeface="+mn-cs"/>
                        </a:rPr>
                        <a:t>Fluxo Alternativo A –Executar o Botão Não</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541191">
                <a:tc>
                  <a:txBody>
                    <a:bodyPr/>
                    <a:lstStyle/>
                    <a:p>
                      <a:pPr marL="0" algn="l" defTabSz="914400" rtl="0" eaLnBrk="1" latinLnBrk="0" hangingPunct="1"/>
                      <a:r>
                        <a:rPr lang="pt-BR" sz="1800" b="0" kern="1200" dirty="0" smtClean="0">
                          <a:solidFill>
                            <a:schemeClr val="tx1"/>
                          </a:solidFill>
                          <a:latin typeface="+mn-lt"/>
                          <a:ea typeface="+mn-ea"/>
                          <a:cs typeface="+mn-cs"/>
                        </a:rPr>
                        <a:t>03</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pt-BR" sz="1800" b="0" kern="1200" dirty="0" smtClean="0">
                          <a:solidFill>
                            <a:schemeClr val="tx1"/>
                          </a:solidFill>
                          <a:latin typeface="+mn-lt"/>
                          <a:ea typeface="+mn-ea"/>
                          <a:cs typeface="+mn-cs"/>
                        </a:rPr>
                        <a:t>Fluxo Alternativo B – Não é possível Excluir o Tipo de Sensor Selecionado.</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86510960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Casos </a:t>
            </a:r>
            <a:r>
              <a:rPr lang="pt-BR" dirty="0"/>
              <a:t>de </a:t>
            </a:r>
            <a:r>
              <a:rPr lang="pt-BR" dirty="0" smtClean="0"/>
              <a:t>Uso</a:t>
            </a:r>
            <a:endParaRPr lang="pt-BR" dirty="0"/>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ext uri="{D42A27DB-BD31-4B8C-83A1-F6EECF244321}">
                <p14:modId xmlns:p14="http://schemas.microsoft.com/office/powerpoint/2010/main" val="2432867630"/>
              </p:ext>
            </p:extLst>
          </p:nvPr>
        </p:nvGraphicFramePr>
        <p:xfrm>
          <a:off x="1210501" y="2103120"/>
          <a:ext cx="8594726" cy="3328095"/>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184453126"/>
                    </a:ext>
                  </a:extLst>
                </a:gridCol>
                <a:gridCol w="4297363">
                  <a:extLst>
                    <a:ext uri="{9D8B030D-6E8A-4147-A177-3AD203B41FA5}">
                      <a16:colId xmlns:a16="http://schemas.microsoft.com/office/drawing/2014/main" val="996929071"/>
                    </a:ext>
                  </a:extLst>
                </a:gridCol>
              </a:tblGrid>
              <a:tr h="355249">
                <a:tc gridSpan="2">
                  <a:txBody>
                    <a:bodyPr/>
                    <a:lstStyle/>
                    <a:p>
                      <a:pPr algn="ctr"/>
                      <a:r>
                        <a:rPr lang="pt-BR" sz="1800" b="1" kern="1200" dirty="0" smtClean="0">
                          <a:solidFill>
                            <a:schemeClr val="lt1"/>
                          </a:solidFill>
                          <a:effectLst/>
                          <a:latin typeface="+mn-lt"/>
                          <a:ea typeface="+mn-ea"/>
                          <a:cs typeface="+mn-cs"/>
                        </a:rPr>
                        <a:t>Nome do Caso de Uso: Gerenciamento dos</a:t>
                      </a:r>
                      <a:r>
                        <a:rPr lang="pt-BR" sz="1800" b="1" kern="1200" baseline="0" dirty="0" smtClean="0">
                          <a:solidFill>
                            <a:schemeClr val="lt1"/>
                          </a:solidFill>
                          <a:effectLst/>
                          <a:latin typeface="+mn-lt"/>
                          <a:ea typeface="+mn-ea"/>
                          <a:cs typeface="+mn-cs"/>
                        </a:rPr>
                        <a:t> </a:t>
                      </a:r>
                      <a:r>
                        <a:rPr lang="pt-BR" sz="1800" b="1" kern="1200" dirty="0" smtClean="0">
                          <a:solidFill>
                            <a:schemeClr val="lt1"/>
                          </a:solidFill>
                          <a:effectLst/>
                          <a:latin typeface="+mn-lt"/>
                          <a:ea typeface="+mn-ea"/>
                          <a:cs typeface="+mn-cs"/>
                        </a:rPr>
                        <a:t>Sensores	</a:t>
                      </a:r>
                      <a:endParaRPr lang="pt-BR"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1091544215"/>
                  </a:ext>
                </a:extLst>
              </a:tr>
              <a:tr h="355249">
                <a:tc>
                  <a:txBody>
                    <a:bodyPr/>
                    <a:lstStyle/>
                    <a:p>
                      <a:pPr marL="0" algn="l" defTabSz="914400" rtl="0" eaLnBrk="1" latinLnBrk="0" hangingPunct="1"/>
                      <a:r>
                        <a:rPr lang="pt-BR" sz="1800" b="0" kern="1200" dirty="0" smtClean="0">
                          <a:solidFill>
                            <a:schemeClr val="tx1"/>
                          </a:solidFill>
                          <a:latin typeface="+mn-lt"/>
                          <a:ea typeface="+mn-ea"/>
                          <a:cs typeface="+mn-cs"/>
                        </a:rPr>
                        <a:t>Cenário</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algn="l" defTabSz="914400" rtl="0" eaLnBrk="1" latinLnBrk="0" hangingPunct="1"/>
                      <a:r>
                        <a:rPr lang="pt-BR" sz="1800" b="0" kern="1200" dirty="0" smtClean="0">
                          <a:solidFill>
                            <a:schemeClr val="tx1"/>
                          </a:solidFill>
                          <a:latin typeface="+mn-lt"/>
                          <a:ea typeface="+mn-ea"/>
                          <a:cs typeface="+mn-cs"/>
                        </a:rPr>
                        <a:t>Nome do cenário:</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387804155"/>
                  </a:ext>
                </a:extLst>
              </a:tr>
              <a:tr h="355249">
                <a:tc>
                  <a:txBody>
                    <a:bodyPr/>
                    <a:lstStyle/>
                    <a:p>
                      <a:pPr marL="0" algn="l" defTabSz="914400" rtl="0" eaLnBrk="1" latinLnBrk="0" hangingPunct="1"/>
                      <a:r>
                        <a:rPr lang="pt-BR" sz="1800" b="0" kern="1200" dirty="0" smtClean="0">
                          <a:solidFill>
                            <a:schemeClr val="tx1"/>
                          </a:solidFill>
                          <a:latin typeface="+mn-lt"/>
                          <a:ea typeface="+mn-ea"/>
                          <a:cs typeface="+mn-cs"/>
                        </a:rPr>
                        <a:t>01</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solidFill>
                            <a:schemeClr val="tx1"/>
                          </a:solidFill>
                        </a:rPr>
                        <a:t>Fluxo de sucesso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621685">
                <a:tc>
                  <a:txBody>
                    <a:bodyPr/>
                    <a:lstStyle/>
                    <a:p>
                      <a:pPr marL="0" algn="l" defTabSz="914400" rtl="0" eaLnBrk="1" latinLnBrk="0" hangingPunct="1"/>
                      <a:r>
                        <a:rPr lang="pt-BR" sz="1800" b="0" kern="1200" dirty="0" smtClean="0">
                          <a:solidFill>
                            <a:schemeClr val="tx1"/>
                          </a:solidFill>
                          <a:latin typeface="+mn-lt"/>
                          <a:ea typeface="+mn-ea"/>
                          <a:cs typeface="+mn-cs"/>
                        </a:rPr>
                        <a:t>02</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pt-BR" sz="1800" b="0" kern="1200" dirty="0" smtClean="0">
                          <a:solidFill>
                            <a:schemeClr val="tx1"/>
                          </a:solidFill>
                          <a:latin typeface="+mn-lt"/>
                          <a:ea typeface="+mn-ea"/>
                          <a:cs typeface="+mn-cs"/>
                        </a:rPr>
                        <a:t>Fluxo Alternativo A – Botão Novo</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0635157"/>
                  </a:ext>
                </a:extLst>
              </a:tr>
              <a:tr h="621685">
                <a:tc>
                  <a:txBody>
                    <a:bodyPr/>
                    <a:lstStyle/>
                    <a:p>
                      <a:pPr marL="0" algn="l" defTabSz="914400" rtl="0" eaLnBrk="1" latinLnBrk="0" hangingPunct="1"/>
                      <a:r>
                        <a:rPr lang="pt-BR" sz="1800" b="0" kern="1200" dirty="0" smtClean="0">
                          <a:solidFill>
                            <a:schemeClr val="tx1"/>
                          </a:solidFill>
                          <a:latin typeface="+mn-lt"/>
                          <a:ea typeface="+mn-ea"/>
                          <a:cs typeface="+mn-cs"/>
                        </a:rPr>
                        <a:t>03</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pt-BR" sz="1800" b="0" kern="1200" dirty="0" smtClean="0">
                          <a:solidFill>
                            <a:schemeClr val="tx1"/>
                          </a:solidFill>
                          <a:latin typeface="+mn-lt"/>
                          <a:ea typeface="+mn-ea"/>
                          <a:cs typeface="+mn-cs"/>
                        </a:rPr>
                        <a:t>Fluxo Alternativo B – Procurar</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55249">
                <a:tc>
                  <a:txBody>
                    <a:bodyPr/>
                    <a:lstStyle/>
                    <a:p>
                      <a:pPr marL="0" algn="l" defTabSz="914400" rtl="0" eaLnBrk="1" latinLnBrk="0" hangingPunct="1"/>
                      <a:r>
                        <a:rPr lang="pt-BR" sz="1800" b="0" kern="1200" dirty="0" smtClean="0">
                          <a:solidFill>
                            <a:schemeClr val="tx1"/>
                          </a:solidFill>
                          <a:latin typeface="+mn-lt"/>
                          <a:ea typeface="+mn-ea"/>
                          <a:cs typeface="+mn-cs"/>
                        </a:rPr>
                        <a:t>04</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solidFill>
                            <a:schemeClr val="tx1"/>
                          </a:solidFill>
                        </a:rPr>
                        <a:t>Fluxo Alternativo C – Botão Editar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621685">
                <a:tc>
                  <a:txBody>
                    <a:bodyPr/>
                    <a:lstStyle/>
                    <a:p>
                      <a:pPr marL="0" algn="l" defTabSz="914400" rtl="0" eaLnBrk="1" latinLnBrk="0" hangingPunct="1"/>
                      <a:r>
                        <a:rPr lang="pt-BR" sz="1800" b="0" kern="1200" dirty="0" smtClean="0">
                          <a:solidFill>
                            <a:schemeClr val="tx1"/>
                          </a:solidFill>
                          <a:latin typeface="+mn-lt"/>
                          <a:ea typeface="+mn-ea"/>
                          <a:cs typeface="+mn-cs"/>
                        </a:rPr>
                        <a:t>05</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pt-BR" sz="1800" b="0" kern="1200" dirty="0" smtClean="0">
                          <a:solidFill>
                            <a:schemeClr val="tx1"/>
                          </a:solidFill>
                          <a:latin typeface="+mn-lt"/>
                          <a:ea typeface="+mn-ea"/>
                          <a:cs typeface="+mn-cs"/>
                        </a:rPr>
                        <a:t>Fluxo Alternativo D – Botão Excluir</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11727327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Casos </a:t>
            </a:r>
            <a:r>
              <a:rPr lang="pt-BR" dirty="0"/>
              <a:t>de </a:t>
            </a:r>
            <a:r>
              <a:rPr lang="pt-BR" dirty="0" smtClean="0"/>
              <a:t>Uso</a:t>
            </a:r>
            <a:endParaRPr lang="pt-BR" dirty="0"/>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ext uri="{D42A27DB-BD31-4B8C-83A1-F6EECF244321}">
                <p14:modId xmlns:p14="http://schemas.microsoft.com/office/powerpoint/2010/main" val="1622402197"/>
              </p:ext>
            </p:extLst>
          </p:nvPr>
        </p:nvGraphicFramePr>
        <p:xfrm>
          <a:off x="1210501" y="1959281"/>
          <a:ext cx="8594726" cy="475488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184453126"/>
                    </a:ext>
                  </a:extLst>
                </a:gridCol>
                <a:gridCol w="4297363">
                  <a:extLst>
                    <a:ext uri="{9D8B030D-6E8A-4147-A177-3AD203B41FA5}">
                      <a16:colId xmlns:a16="http://schemas.microsoft.com/office/drawing/2014/main" val="996929071"/>
                    </a:ext>
                  </a:extLst>
                </a:gridCol>
              </a:tblGrid>
              <a:tr h="309252">
                <a:tc gridSpan="2">
                  <a:txBody>
                    <a:bodyPr/>
                    <a:lstStyle/>
                    <a:p>
                      <a:pPr algn="ctr"/>
                      <a:r>
                        <a:rPr lang="pt-BR" sz="1800" b="1" kern="1200" dirty="0" smtClean="0">
                          <a:solidFill>
                            <a:schemeClr val="lt1"/>
                          </a:solidFill>
                          <a:effectLst/>
                          <a:latin typeface="+mn-lt"/>
                          <a:ea typeface="+mn-ea"/>
                          <a:cs typeface="+mn-cs"/>
                        </a:rPr>
                        <a:t>Nome do Caso de Uso: Cadastrar Sensor</a:t>
                      </a:r>
                      <a:endParaRPr lang="pt-BR"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1091544215"/>
                  </a:ext>
                </a:extLst>
              </a:tr>
              <a:tr h="309252">
                <a:tc>
                  <a:txBody>
                    <a:bodyPr/>
                    <a:lstStyle/>
                    <a:p>
                      <a:pPr marL="0" algn="l" defTabSz="914400" rtl="0" eaLnBrk="1" latinLnBrk="0" hangingPunct="1"/>
                      <a:r>
                        <a:rPr lang="pt-BR" sz="1800" b="0" kern="1200" dirty="0" smtClean="0">
                          <a:solidFill>
                            <a:schemeClr val="tx1"/>
                          </a:solidFill>
                          <a:latin typeface="+mn-lt"/>
                          <a:ea typeface="+mn-ea"/>
                          <a:cs typeface="+mn-cs"/>
                        </a:rPr>
                        <a:t>Cenário</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algn="l" defTabSz="914400" rtl="0" eaLnBrk="1" latinLnBrk="0" hangingPunct="1"/>
                      <a:r>
                        <a:rPr lang="pt-BR" sz="1800" b="0" kern="1200" dirty="0" smtClean="0">
                          <a:solidFill>
                            <a:schemeClr val="tx1"/>
                          </a:solidFill>
                          <a:latin typeface="+mn-lt"/>
                          <a:ea typeface="+mn-ea"/>
                          <a:cs typeface="+mn-cs"/>
                        </a:rPr>
                        <a:t>Nome do cenário:</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387804155"/>
                  </a:ext>
                </a:extLst>
              </a:tr>
              <a:tr h="309252">
                <a:tc>
                  <a:txBody>
                    <a:bodyPr/>
                    <a:lstStyle/>
                    <a:p>
                      <a:pPr marL="0" algn="l" defTabSz="914400" rtl="0" eaLnBrk="1" latinLnBrk="0" hangingPunct="1"/>
                      <a:r>
                        <a:rPr lang="pt-BR" sz="1800" b="0" kern="1200" dirty="0" smtClean="0">
                          <a:solidFill>
                            <a:schemeClr val="tx1"/>
                          </a:solidFill>
                          <a:latin typeface="+mn-lt"/>
                          <a:ea typeface="+mn-ea"/>
                          <a:cs typeface="+mn-cs"/>
                        </a:rPr>
                        <a:t>01</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solidFill>
                            <a:schemeClr val="tx1"/>
                          </a:solidFill>
                        </a:rPr>
                        <a:t>Fluxo de sucesso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541191">
                <a:tc>
                  <a:txBody>
                    <a:bodyPr/>
                    <a:lstStyle/>
                    <a:p>
                      <a:pPr marL="0" algn="l" defTabSz="914400" rtl="0" eaLnBrk="1" latinLnBrk="0" hangingPunct="1"/>
                      <a:r>
                        <a:rPr lang="pt-BR" sz="1800" b="0" kern="1200" dirty="0" smtClean="0">
                          <a:solidFill>
                            <a:schemeClr val="tx1"/>
                          </a:solidFill>
                          <a:latin typeface="+mn-lt"/>
                          <a:ea typeface="+mn-ea"/>
                          <a:cs typeface="+mn-cs"/>
                        </a:rPr>
                        <a:t>02</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pt-BR" sz="1800" b="0" kern="1200" dirty="0" smtClean="0">
                          <a:solidFill>
                            <a:schemeClr val="tx1"/>
                          </a:solidFill>
                          <a:latin typeface="+mn-lt"/>
                          <a:ea typeface="+mn-ea"/>
                          <a:cs typeface="+mn-cs"/>
                        </a:rPr>
                        <a:t>Fluxo Alternativo A – Campo em Branco.</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0635157"/>
                  </a:ext>
                </a:extLst>
              </a:tr>
              <a:tr h="541191">
                <a:tc>
                  <a:txBody>
                    <a:bodyPr/>
                    <a:lstStyle/>
                    <a:p>
                      <a:pPr marL="0" algn="l" defTabSz="914400" rtl="0" eaLnBrk="1" latinLnBrk="0" hangingPunct="1"/>
                      <a:r>
                        <a:rPr lang="pt-BR" sz="1800" b="0" kern="1200" dirty="0" smtClean="0">
                          <a:solidFill>
                            <a:schemeClr val="tx1"/>
                          </a:solidFill>
                          <a:latin typeface="+mn-lt"/>
                          <a:ea typeface="+mn-ea"/>
                          <a:cs typeface="+mn-cs"/>
                        </a:rPr>
                        <a:t>03</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pt-BR" sz="1800" b="0" kern="1200" dirty="0" smtClean="0">
                          <a:solidFill>
                            <a:schemeClr val="tx1"/>
                          </a:solidFill>
                          <a:latin typeface="+mn-lt"/>
                          <a:ea typeface="+mn-ea"/>
                          <a:cs typeface="+mn-cs"/>
                        </a:rPr>
                        <a:t>Fluxo Alternativo B – Executar o Botão Cancelar</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09252">
                <a:tc gridSpan="2">
                  <a:txBody>
                    <a:bodyPr/>
                    <a:lstStyle/>
                    <a:p>
                      <a:pPr algn="ctr"/>
                      <a:r>
                        <a:rPr lang="pt-BR" sz="1800" b="1" kern="1200" dirty="0" smtClean="0">
                          <a:solidFill>
                            <a:schemeClr val="lt1"/>
                          </a:solidFill>
                          <a:effectLst/>
                          <a:latin typeface="+mn-lt"/>
                          <a:ea typeface="+mn-ea"/>
                          <a:cs typeface="+mn-cs"/>
                        </a:rPr>
                        <a:t>Nome do Caso de Uso: Listagem dos Sensores</a:t>
                      </a:r>
                      <a:endParaRPr lang="pt-BR"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D2843"/>
                    </a:solidFill>
                  </a:tcPr>
                </a:tc>
                <a:tc hMerge="1">
                  <a:txBody>
                    <a:bodyPr/>
                    <a:lstStyle/>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09252">
                <a:tc>
                  <a:txBody>
                    <a:bodyPr/>
                    <a:lstStyle/>
                    <a:p>
                      <a:pPr marL="0" algn="l" defTabSz="914400" rtl="0" eaLnBrk="1" latinLnBrk="0" hangingPunct="1"/>
                      <a:r>
                        <a:rPr lang="pt-BR" sz="1800" b="0" kern="1200" dirty="0" smtClean="0">
                          <a:solidFill>
                            <a:schemeClr val="tx1"/>
                          </a:solidFill>
                          <a:latin typeface="+mn-lt"/>
                          <a:ea typeface="+mn-ea"/>
                          <a:cs typeface="+mn-cs"/>
                        </a:rPr>
                        <a:t>Cenário</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algn="l" defTabSz="914400" rtl="0" eaLnBrk="1" latinLnBrk="0" hangingPunct="1"/>
                      <a:r>
                        <a:rPr lang="pt-BR" sz="1800" b="0" kern="1200" dirty="0" smtClean="0">
                          <a:solidFill>
                            <a:schemeClr val="tx1"/>
                          </a:solidFill>
                          <a:latin typeface="+mn-lt"/>
                          <a:ea typeface="+mn-ea"/>
                          <a:cs typeface="+mn-cs"/>
                        </a:rPr>
                        <a:t>Nome do cenário:</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10006"/>
                  </a:ext>
                </a:extLst>
              </a:tr>
              <a:tr h="309252">
                <a:tc>
                  <a:txBody>
                    <a:bodyPr/>
                    <a:lstStyle/>
                    <a:p>
                      <a:pPr marL="0" algn="l" defTabSz="914400" rtl="0" eaLnBrk="1" latinLnBrk="0" hangingPunct="1"/>
                      <a:r>
                        <a:rPr lang="pt-BR" sz="1800" b="0" kern="1200" dirty="0" smtClean="0">
                          <a:solidFill>
                            <a:schemeClr val="tx1"/>
                          </a:solidFill>
                          <a:latin typeface="+mn-lt"/>
                          <a:ea typeface="+mn-ea"/>
                          <a:cs typeface="+mn-cs"/>
                        </a:rPr>
                        <a:t>01</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solidFill>
                            <a:schemeClr val="tx1"/>
                          </a:solidFill>
                        </a:rPr>
                        <a:t>Fluxo de sucesso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541191">
                <a:tc>
                  <a:txBody>
                    <a:bodyPr/>
                    <a:lstStyle/>
                    <a:p>
                      <a:pPr marL="0" algn="l" defTabSz="914400" rtl="0" eaLnBrk="1" latinLnBrk="0" hangingPunct="1"/>
                      <a:r>
                        <a:rPr lang="pt-BR" sz="1800" b="0" kern="1200" dirty="0" smtClean="0">
                          <a:solidFill>
                            <a:schemeClr val="tx1"/>
                          </a:solidFill>
                          <a:latin typeface="+mn-lt"/>
                          <a:ea typeface="+mn-ea"/>
                          <a:cs typeface="+mn-cs"/>
                        </a:rPr>
                        <a:t>02</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pt-BR" sz="1800" b="0" kern="1200" dirty="0" smtClean="0">
                          <a:solidFill>
                            <a:schemeClr val="tx1"/>
                          </a:solidFill>
                          <a:latin typeface="+mn-lt"/>
                          <a:ea typeface="+mn-ea"/>
                          <a:cs typeface="+mn-cs"/>
                        </a:rPr>
                        <a:t>Fluxo Alternativo A – Resultado não Encontrado</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541191">
                <a:tc>
                  <a:txBody>
                    <a:bodyPr/>
                    <a:lstStyle/>
                    <a:p>
                      <a:pPr marL="0" algn="l" defTabSz="914400" rtl="0" eaLnBrk="1" latinLnBrk="0" hangingPunct="1"/>
                      <a:r>
                        <a:rPr lang="pt-BR" sz="1800" b="0" kern="1200" dirty="0" smtClean="0">
                          <a:solidFill>
                            <a:schemeClr val="tx1"/>
                          </a:solidFill>
                          <a:latin typeface="+mn-lt"/>
                          <a:ea typeface="+mn-ea"/>
                          <a:cs typeface="+mn-cs"/>
                        </a:rPr>
                        <a:t>03</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pt-BR" sz="1800" b="0" kern="1200" dirty="0" smtClean="0">
                          <a:solidFill>
                            <a:schemeClr val="tx1"/>
                          </a:solidFill>
                          <a:latin typeface="+mn-lt"/>
                          <a:ea typeface="+mn-ea"/>
                          <a:cs typeface="+mn-cs"/>
                        </a:rPr>
                        <a:t>Fluxo Alternativo B – Pesquisa em Branco</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30953637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Casos </a:t>
            </a:r>
            <a:r>
              <a:rPr lang="pt-BR" dirty="0"/>
              <a:t>de </a:t>
            </a:r>
            <a:r>
              <a:rPr lang="pt-BR" dirty="0" smtClean="0"/>
              <a:t>Uso</a:t>
            </a:r>
            <a:endParaRPr lang="pt-BR" dirty="0"/>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ext uri="{D42A27DB-BD31-4B8C-83A1-F6EECF244321}">
                <p14:modId xmlns:p14="http://schemas.microsoft.com/office/powerpoint/2010/main" val="2048825950"/>
              </p:ext>
            </p:extLst>
          </p:nvPr>
        </p:nvGraphicFramePr>
        <p:xfrm>
          <a:off x="1210501" y="1959281"/>
          <a:ext cx="8594726" cy="475488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184453126"/>
                    </a:ext>
                  </a:extLst>
                </a:gridCol>
                <a:gridCol w="4297363">
                  <a:extLst>
                    <a:ext uri="{9D8B030D-6E8A-4147-A177-3AD203B41FA5}">
                      <a16:colId xmlns:a16="http://schemas.microsoft.com/office/drawing/2014/main" val="996929071"/>
                    </a:ext>
                  </a:extLst>
                </a:gridCol>
              </a:tblGrid>
              <a:tr h="309252">
                <a:tc gridSpan="2">
                  <a:txBody>
                    <a:bodyPr/>
                    <a:lstStyle/>
                    <a:p>
                      <a:pPr algn="ctr"/>
                      <a:r>
                        <a:rPr lang="pt-BR" sz="1800" b="1" kern="1200" dirty="0" smtClean="0">
                          <a:solidFill>
                            <a:schemeClr val="lt1"/>
                          </a:solidFill>
                          <a:effectLst/>
                          <a:latin typeface="+mn-lt"/>
                          <a:ea typeface="+mn-ea"/>
                          <a:cs typeface="+mn-cs"/>
                        </a:rPr>
                        <a:t>Nome do Caso de Uso: Editar Sensores</a:t>
                      </a:r>
                      <a:endParaRPr lang="pt-BR"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1091544215"/>
                  </a:ext>
                </a:extLst>
              </a:tr>
              <a:tr h="309252">
                <a:tc>
                  <a:txBody>
                    <a:bodyPr/>
                    <a:lstStyle/>
                    <a:p>
                      <a:pPr marL="0" algn="l" defTabSz="914400" rtl="0" eaLnBrk="1" latinLnBrk="0" hangingPunct="1"/>
                      <a:r>
                        <a:rPr lang="pt-BR" sz="1800" b="0" kern="1200" dirty="0" smtClean="0">
                          <a:solidFill>
                            <a:schemeClr val="tx1"/>
                          </a:solidFill>
                          <a:latin typeface="+mn-lt"/>
                          <a:ea typeface="+mn-ea"/>
                          <a:cs typeface="+mn-cs"/>
                        </a:rPr>
                        <a:t>Cenário</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algn="l" defTabSz="914400" rtl="0" eaLnBrk="1" latinLnBrk="0" hangingPunct="1"/>
                      <a:r>
                        <a:rPr lang="pt-BR" sz="1800" b="0" kern="1200" dirty="0" smtClean="0">
                          <a:solidFill>
                            <a:schemeClr val="tx1"/>
                          </a:solidFill>
                          <a:latin typeface="+mn-lt"/>
                          <a:ea typeface="+mn-ea"/>
                          <a:cs typeface="+mn-cs"/>
                        </a:rPr>
                        <a:t>Nome do cenário:</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387804155"/>
                  </a:ext>
                </a:extLst>
              </a:tr>
              <a:tr h="309252">
                <a:tc>
                  <a:txBody>
                    <a:bodyPr/>
                    <a:lstStyle/>
                    <a:p>
                      <a:pPr marL="0" algn="l" defTabSz="914400" rtl="0" eaLnBrk="1" latinLnBrk="0" hangingPunct="1"/>
                      <a:r>
                        <a:rPr lang="pt-BR" sz="1800" b="0" kern="1200" dirty="0" smtClean="0">
                          <a:solidFill>
                            <a:schemeClr val="tx1"/>
                          </a:solidFill>
                          <a:latin typeface="+mn-lt"/>
                          <a:ea typeface="+mn-ea"/>
                          <a:cs typeface="+mn-cs"/>
                        </a:rPr>
                        <a:t>01</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solidFill>
                            <a:schemeClr val="tx1"/>
                          </a:solidFill>
                        </a:rPr>
                        <a:t>Fluxo de sucesso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541191">
                <a:tc>
                  <a:txBody>
                    <a:bodyPr/>
                    <a:lstStyle/>
                    <a:p>
                      <a:pPr marL="0" algn="l" defTabSz="914400" rtl="0" eaLnBrk="1" latinLnBrk="0" hangingPunct="1"/>
                      <a:r>
                        <a:rPr lang="pt-BR" sz="1800" b="0" kern="1200" dirty="0" smtClean="0">
                          <a:solidFill>
                            <a:schemeClr val="tx1"/>
                          </a:solidFill>
                          <a:latin typeface="+mn-lt"/>
                          <a:ea typeface="+mn-ea"/>
                          <a:cs typeface="+mn-cs"/>
                        </a:rPr>
                        <a:t>02</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pt-BR" sz="1800" b="0" kern="1200" dirty="0" smtClean="0">
                          <a:solidFill>
                            <a:schemeClr val="tx1"/>
                          </a:solidFill>
                          <a:latin typeface="+mn-lt"/>
                          <a:ea typeface="+mn-ea"/>
                          <a:cs typeface="+mn-cs"/>
                        </a:rPr>
                        <a:t>Fluxo Alternativo A – Campo em Branco</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0635157"/>
                  </a:ext>
                </a:extLst>
              </a:tr>
              <a:tr h="541191">
                <a:tc>
                  <a:txBody>
                    <a:bodyPr/>
                    <a:lstStyle/>
                    <a:p>
                      <a:pPr marL="0" algn="l" defTabSz="914400" rtl="0" eaLnBrk="1" latinLnBrk="0" hangingPunct="1"/>
                      <a:r>
                        <a:rPr lang="pt-BR" sz="1800" b="0" kern="1200" dirty="0" smtClean="0">
                          <a:solidFill>
                            <a:schemeClr val="tx1"/>
                          </a:solidFill>
                          <a:latin typeface="+mn-lt"/>
                          <a:ea typeface="+mn-ea"/>
                          <a:cs typeface="+mn-cs"/>
                        </a:rPr>
                        <a:t>03</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pt-BR" sz="1800" b="0" kern="1200" dirty="0" smtClean="0">
                          <a:solidFill>
                            <a:schemeClr val="tx1"/>
                          </a:solidFill>
                          <a:latin typeface="+mn-lt"/>
                          <a:ea typeface="+mn-ea"/>
                          <a:cs typeface="+mn-cs"/>
                        </a:rPr>
                        <a:t>Fluxo Alternativo B – Executar o Botão Cancelar</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09252">
                <a:tc gridSpan="2">
                  <a:txBody>
                    <a:bodyPr/>
                    <a:lstStyle/>
                    <a:p>
                      <a:pPr algn="ctr"/>
                      <a:r>
                        <a:rPr lang="pt-BR" sz="1800" b="1" kern="1200" dirty="0" smtClean="0">
                          <a:solidFill>
                            <a:schemeClr val="lt1"/>
                          </a:solidFill>
                          <a:effectLst/>
                          <a:latin typeface="+mn-lt"/>
                          <a:ea typeface="+mn-ea"/>
                          <a:cs typeface="+mn-cs"/>
                        </a:rPr>
                        <a:t>Nome do Caso de Uso: Excluir Sensores</a:t>
                      </a:r>
                      <a:endParaRPr lang="pt-BR"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D2843"/>
                    </a:solidFill>
                  </a:tcPr>
                </a:tc>
                <a:tc hMerge="1">
                  <a:txBody>
                    <a:bodyPr/>
                    <a:lstStyle/>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09252">
                <a:tc>
                  <a:txBody>
                    <a:bodyPr/>
                    <a:lstStyle/>
                    <a:p>
                      <a:pPr marL="0" algn="l" defTabSz="914400" rtl="0" eaLnBrk="1" latinLnBrk="0" hangingPunct="1"/>
                      <a:r>
                        <a:rPr lang="pt-BR" sz="1800" b="0" kern="1200" dirty="0" smtClean="0">
                          <a:solidFill>
                            <a:schemeClr val="tx1"/>
                          </a:solidFill>
                          <a:latin typeface="+mn-lt"/>
                          <a:ea typeface="+mn-ea"/>
                          <a:cs typeface="+mn-cs"/>
                        </a:rPr>
                        <a:t>Cenário</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algn="l" defTabSz="914400" rtl="0" eaLnBrk="1" latinLnBrk="0" hangingPunct="1"/>
                      <a:r>
                        <a:rPr lang="pt-BR" sz="1800" b="0" kern="1200" dirty="0" smtClean="0">
                          <a:solidFill>
                            <a:schemeClr val="tx1"/>
                          </a:solidFill>
                          <a:latin typeface="+mn-lt"/>
                          <a:ea typeface="+mn-ea"/>
                          <a:cs typeface="+mn-cs"/>
                        </a:rPr>
                        <a:t>Nome do cenário:</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10006"/>
                  </a:ext>
                </a:extLst>
              </a:tr>
              <a:tr h="309252">
                <a:tc>
                  <a:txBody>
                    <a:bodyPr/>
                    <a:lstStyle/>
                    <a:p>
                      <a:pPr marL="0" algn="l" defTabSz="914400" rtl="0" eaLnBrk="1" latinLnBrk="0" hangingPunct="1"/>
                      <a:r>
                        <a:rPr lang="pt-BR" sz="1800" b="0" kern="1200" dirty="0" smtClean="0">
                          <a:solidFill>
                            <a:schemeClr val="tx1"/>
                          </a:solidFill>
                          <a:latin typeface="+mn-lt"/>
                          <a:ea typeface="+mn-ea"/>
                          <a:cs typeface="+mn-cs"/>
                        </a:rPr>
                        <a:t>01</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solidFill>
                            <a:schemeClr val="tx1"/>
                          </a:solidFill>
                        </a:rPr>
                        <a:t>Fluxo de sucesso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541191">
                <a:tc>
                  <a:txBody>
                    <a:bodyPr/>
                    <a:lstStyle/>
                    <a:p>
                      <a:pPr marL="0" algn="l" defTabSz="914400" rtl="0" eaLnBrk="1" latinLnBrk="0" hangingPunct="1"/>
                      <a:r>
                        <a:rPr lang="pt-BR" sz="1800" b="0" kern="1200" dirty="0" smtClean="0">
                          <a:solidFill>
                            <a:schemeClr val="tx1"/>
                          </a:solidFill>
                          <a:latin typeface="+mn-lt"/>
                          <a:ea typeface="+mn-ea"/>
                          <a:cs typeface="+mn-cs"/>
                        </a:rPr>
                        <a:t>02</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pt-BR" sz="1800" b="0" kern="1200" dirty="0" smtClean="0">
                          <a:solidFill>
                            <a:schemeClr val="tx1"/>
                          </a:solidFill>
                          <a:latin typeface="+mn-lt"/>
                          <a:ea typeface="+mn-ea"/>
                          <a:cs typeface="+mn-cs"/>
                        </a:rPr>
                        <a:t>Fluxo Alternativo A –Executar o Botão Não</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541191">
                <a:tc>
                  <a:txBody>
                    <a:bodyPr/>
                    <a:lstStyle/>
                    <a:p>
                      <a:pPr marL="0" algn="l" defTabSz="914400" rtl="0" eaLnBrk="1" latinLnBrk="0" hangingPunct="1"/>
                      <a:r>
                        <a:rPr lang="pt-BR" sz="1800" b="0" kern="1200" dirty="0" smtClean="0">
                          <a:solidFill>
                            <a:schemeClr val="tx1"/>
                          </a:solidFill>
                          <a:latin typeface="+mn-lt"/>
                          <a:ea typeface="+mn-ea"/>
                          <a:cs typeface="+mn-cs"/>
                        </a:rPr>
                        <a:t>03</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pt-BR" sz="1800" b="0" kern="1200" dirty="0" smtClean="0">
                          <a:solidFill>
                            <a:schemeClr val="tx1"/>
                          </a:solidFill>
                          <a:latin typeface="+mn-lt"/>
                          <a:ea typeface="+mn-ea"/>
                          <a:cs typeface="+mn-cs"/>
                        </a:rPr>
                        <a:t>Fluxo Alternativo B – Não é possível Excluir o Sensor Selecionado.</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75203848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Casos </a:t>
            </a:r>
            <a:r>
              <a:rPr lang="pt-BR" dirty="0"/>
              <a:t>de </a:t>
            </a:r>
            <a:r>
              <a:rPr lang="pt-BR" dirty="0" smtClean="0"/>
              <a:t>Uso</a:t>
            </a:r>
            <a:endParaRPr lang="pt-BR" dirty="0"/>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ext uri="{D42A27DB-BD31-4B8C-83A1-F6EECF244321}">
                <p14:modId xmlns:p14="http://schemas.microsoft.com/office/powerpoint/2010/main" val="158110575"/>
              </p:ext>
            </p:extLst>
          </p:nvPr>
        </p:nvGraphicFramePr>
        <p:xfrm>
          <a:off x="1210501" y="2103120"/>
          <a:ext cx="8594726" cy="2962335"/>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184453126"/>
                    </a:ext>
                  </a:extLst>
                </a:gridCol>
                <a:gridCol w="4297363">
                  <a:extLst>
                    <a:ext uri="{9D8B030D-6E8A-4147-A177-3AD203B41FA5}">
                      <a16:colId xmlns:a16="http://schemas.microsoft.com/office/drawing/2014/main" val="996929071"/>
                    </a:ext>
                  </a:extLst>
                </a:gridCol>
              </a:tblGrid>
              <a:tr h="355249">
                <a:tc gridSpan="2">
                  <a:txBody>
                    <a:bodyPr/>
                    <a:lstStyle/>
                    <a:p>
                      <a:pPr algn="ctr"/>
                      <a:r>
                        <a:rPr lang="pt-BR" sz="1800" b="1" kern="1200" dirty="0" smtClean="0">
                          <a:solidFill>
                            <a:schemeClr val="lt1"/>
                          </a:solidFill>
                          <a:effectLst/>
                          <a:latin typeface="+mn-lt"/>
                          <a:ea typeface="+mn-ea"/>
                          <a:cs typeface="+mn-cs"/>
                        </a:rPr>
                        <a:t>Nome do Caso de Uso: Processar Imagens de </a:t>
                      </a:r>
                      <a:r>
                        <a:rPr lang="pt-BR" sz="1800" b="1" kern="1200" dirty="0" err="1" smtClean="0">
                          <a:solidFill>
                            <a:schemeClr val="lt1"/>
                          </a:solidFill>
                          <a:effectLst/>
                          <a:latin typeface="+mn-lt"/>
                          <a:ea typeface="+mn-ea"/>
                          <a:cs typeface="+mn-cs"/>
                        </a:rPr>
                        <a:t>PCD’s</a:t>
                      </a:r>
                      <a:endParaRPr lang="pt-BR"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1091544215"/>
                  </a:ext>
                </a:extLst>
              </a:tr>
              <a:tr h="355249">
                <a:tc>
                  <a:txBody>
                    <a:bodyPr/>
                    <a:lstStyle/>
                    <a:p>
                      <a:pPr marL="0" algn="l" defTabSz="914400" rtl="0" eaLnBrk="1" latinLnBrk="0" hangingPunct="1"/>
                      <a:r>
                        <a:rPr lang="pt-BR" sz="1800" b="0" kern="1200" dirty="0" smtClean="0">
                          <a:solidFill>
                            <a:schemeClr val="tx1"/>
                          </a:solidFill>
                          <a:latin typeface="+mn-lt"/>
                          <a:ea typeface="+mn-ea"/>
                          <a:cs typeface="+mn-cs"/>
                        </a:rPr>
                        <a:t>Cenário</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algn="l" defTabSz="914400" rtl="0" eaLnBrk="1" latinLnBrk="0" hangingPunct="1"/>
                      <a:r>
                        <a:rPr lang="pt-BR" sz="1800" b="0" kern="1200" dirty="0" smtClean="0">
                          <a:solidFill>
                            <a:schemeClr val="tx1"/>
                          </a:solidFill>
                          <a:latin typeface="+mn-lt"/>
                          <a:ea typeface="+mn-ea"/>
                          <a:cs typeface="+mn-cs"/>
                        </a:rPr>
                        <a:t>Nome do cenário:</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387804155"/>
                  </a:ext>
                </a:extLst>
              </a:tr>
              <a:tr h="355249">
                <a:tc>
                  <a:txBody>
                    <a:bodyPr/>
                    <a:lstStyle/>
                    <a:p>
                      <a:pPr marL="0" algn="l" defTabSz="914400" rtl="0" eaLnBrk="1" latinLnBrk="0" hangingPunct="1"/>
                      <a:r>
                        <a:rPr lang="pt-BR" sz="1800" b="0" kern="1200" dirty="0" smtClean="0">
                          <a:solidFill>
                            <a:schemeClr val="tx1"/>
                          </a:solidFill>
                          <a:latin typeface="+mn-lt"/>
                          <a:ea typeface="+mn-ea"/>
                          <a:cs typeface="+mn-cs"/>
                        </a:rPr>
                        <a:t>01</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solidFill>
                            <a:schemeClr val="tx1"/>
                          </a:solidFill>
                        </a:rPr>
                        <a:t>Fluxo de sucesso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621685">
                <a:tc>
                  <a:txBody>
                    <a:bodyPr/>
                    <a:lstStyle/>
                    <a:p>
                      <a:pPr marL="0" algn="l" defTabSz="914400" rtl="0" eaLnBrk="1" latinLnBrk="0" hangingPunct="1"/>
                      <a:r>
                        <a:rPr lang="pt-BR" sz="1800" b="0" kern="1200" dirty="0" smtClean="0">
                          <a:solidFill>
                            <a:schemeClr val="tx1"/>
                          </a:solidFill>
                          <a:latin typeface="+mn-lt"/>
                          <a:ea typeface="+mn-ea"/>
                          <a:cs typeface="+mn-cs"/>
                        </a:rPr>
                        <a:t>02</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pt-BR" sz="1800" b="0" kern="1200" dirty="0" smtClean="0">
                          <a:solidFill>
                            <a:schemeClr val="tx1"/>
                          </a:solidFill>
                          <a:latin typeface="+mn-lt"/>
                          <a:ea typeface="+mn-ea"/>
                          <a:cs typeface="+mn-cs"/>
                        </a:rPr>
                        <a:t>Fluxo Alternativo A – Nova</a:t>
                      </a:r>
                      <a:r>
                        <a:rPr lang="pt-BR" sz="1800" b="0" kern="1200" baseline="0" dirty="0" smtClean="0">
                          <a:solidFill>
                            <a:schemeClr val="tx1"/>
                          </a:solidFill>
                          <a:latin typeface="+mn-lt"/>
                          <a:ea typeface="+mn-ea"/>
                          <a:cs typeface="+mn-cs"/>
                        </a:rPr>
                        <a:t> Imagem</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0635157"/>
                  </a:ext>
                </a:extLst>
              </a:tr>
              <a:tr h="621685">
                <a:tc>
                  <a:txBody>
                    <a:bodyPr/>
                    <a:lstStyle/>
                    <a:p>
                      <a:pPr marL="0" algn="l" defTabSz="914400" rtl="0" eaLnBrk="1" latinLnBrk="0" hangingPunct="1"/>
                      <a:r>
                        <a:rPr lang="pt-BR" sz="1800" b="0" kern="1200" dirty="0" smtClean="0">
                          <a:solidFill>
                            <a:schemeClr val="tx1"/>
                          </a:solidFill>
                          <a:latin typeface="+mn-lt"/>
                          <a:ea typeface="+mn-ea"/>
                          <a:cs typeface="+mn-cs"/>
                        </a:rPr>
                        <a:t>03</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pt-BR" sz="1800" b="0" kern="1200" dirty="0" smtClean="0">
                          <a:solidFill>
                            <a:schemeClr val="tx1"/>
                          </a:solidFill>
                          <a:latin typeface="+mn-lt"/>
                          <a:ea typeface="+mn-ea"/>
                          <a:cs typeface="+mn-cs"/>
                        </a:rPr>
                        <a:t>Fluxo Alternativo B – Procurar</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621685">
                <a:tc>
                  <a:txBody>
                    <a:bodyPr/>
                    <a:lstStyle/>
                    <a:p>
                      <a:pPr marL="0" algn="l" defTabSz="914400" rtl="0" eaLnBrk="1" latinLnBrk="0" hangingPunct="1"/>
                      <a:r>
                        <a:rPr lang="pt-BR" sz="1800" b="0" kern="1200" dirty="0" smtClean="0">
                          <a:solidFill>
                            <a:schemeClr val="tx1"/>
                          </a:solidFill>
                          <a:latin typeface="+mn-lt"/>
                          <a:ea typeface="+mn-ea"/>
                          <a:cs typeface="+mn-cs"/>
                        </a:rPr>
                        <a:t>04</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pt-BR" sz="1800" b="0" kern="1200" dirty="0" smtClean="0">
                          <a:solidFill>
                            <a:schemeClr val="tx1"/>
                          </a:solidFill>
                          <a:latin typeface="+mn-lt"/>
                          <a:ea typeface="+mn-ea"/>
                          <a:cs typeface="+mn-cs"/>
                        </a:rPr>
                        <a:t>Fluxo Alternativo C – Botão Excluir</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1817551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Caso de Uso </a:t>
            </a:r>
            <a:r>
              <a:rPr lang="pt-BR" dirty="0" smtClean="0"/>
              <a:t>1 </a:t>
            </a:r>
            <a:r>
              <a:rPr lang="pt-BR" dirty="0"/>
              <a:t>- Documentação</a:t>
            </a:r>
          </a:p>
        </p:txBody>
      </p:sp>
      <p:graphicFrame>
        <p:nvGraphicFramePr>
          <p:cNvPr id="4" name="Tabela 3"/>
          <p:cNvGraphicFramePr>
            <a:graphicFrameLocks noGrp="1"/>
          </p:cNvGraphicFramePr>
          <p:nvPr>
            <p:extLst>
              <p:ext uri="{D42A27DB-BD31-4B8C-83A1-F6EECF244321}">
                <p14:modId xmlns:p14="http://schemas.microsoft.com/office/powerpoint/2010/main" val="1348203051"/>
              </p:ext>
            </p:extLst>
          </p:nvPr>
        </p:nvGraphicFramePr>
        <p:xfrm>
          <a:off x="1810829" y="1998894"/>
          <a:ext cx="8594726" cy="384556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2772646873"/>
                    </a:ext>
                  </a:extLst>
                </a:gridCol>
                <a:gridCol w="4297363">
                  <a:extLst>
                    <a:ext uri="{9D8B030D-6E8A-4147-A177-3AD203B41FA5}">
                      <a16:colId xmlns:a16="http://schemas.microsoft.com/office/drawing/2014/main" val="824427298"/>
                    </a:ext>
                  </a:extLst>
                </a:gridCol>
              </a:tblGrid>
              <a:tr h="370840">
                <a:tc gridSpan="2">
                  <a:txBody>
                    <a:bodyPr/>
                    <a:lstStyle/>
                    <a:p>
                      <a:r>
                        <a:rPr lang="pt-BR" sz="1400" b="1" dirty="0" smtClean="0">
                          <a:solidFill>
                            <a:schemeClr val="bg1"/>
                          </a:solidFill>
                        </a:rPr>
                        <a:t>Fluxo Alternativo</a:t>
                      </a:r>
                      <a:r>
                        <a:rPr lang="pt-BR" sz="1400" b="1" baseline="0" dirty="0" smtClean="0">
                          <a:solidFill>
                            <a:schemeClr val="bg1"/>
                          </a:solidFill>
                        </a:rPr>
                        <a:t> C – Usuário </a:t>
                      </a:r>
                      <a:r>
                        <a:rPr lang="pt-BR" sz="1400" b="1" kern="1200" dirty="0" smtClean="0">
                          <a:solidFill>
                            <a:schemeClr val="lt1"/>
                          </a:solidFill>
                          <a:effectLst/>
                          <a:latin typeface="+mn-lt"/>
                          <a:ea typeface="+mn-ea"/>
                          <a:cs typeface="+mn-cs"/>
                        </a:rPr>
                        <a:t>Usuário não preencheu todos os campos obrigatórios ou preencheu com informações incorretas.</a:t>
                      </a:r>
                    </a:p>
                    <a:p>
                      <a:r>
                        <a:rPr lang="pt-BR" sz="1400" b="1" kern="1200" dirty="0" smtClean="0">
                          <a:solidFill>
                            <a:schemeClr val="lt1"/>
                          </a:solidFill>
                          <a:effectLst/>
                          <a:latin typeface="+mn-lt"/>
                          <a:ea typeface="+mn-ea"/>
                          <a:cs typeface="+mn-cs"/>
                        </a:rPr>
                        <a:t>(usuário comum, Especialista e Instituição).</a:t>
                      </a:r>
                      <a:endParaRPr lang="pt-BR" sz="14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3177210904"/>
                  </a:ext>
                </a:extLst>
              </a:tr>
              <a:tr h="370840">
                <a:tc>
                  <a:txBody>
                    <a:bodyPr/>
                    <a:lstStyle/>
                    <a:p>
                      <a:r>
                        <a:rPr lang="pt-BR" sz="1400" b="0" dirty="0" smtClean="0">
                          <a:solidFill>
                            <a:schemeClr val="tx1"/>
                          </a:solidFill>
                        </a:rPr>
                        <a:t>Ações</a:t>
                      </a:r>
                      <a:r>
                        <a:rPr lang="pt-BR" sz="1400" b="0" baseline="0" dirty="0" smtClean="0">
                          <a:solidFill>
                            <a:schemeClr val="tx1"/>
                          </a:solidFill>
                        </a:rPr>
                        <a:t> dos atores:</a:t>
                      </a:r>
                      <a:endParaRPr lang="pt-BR"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r>
                        <a:rPr lang="pt-BR" sz="1400" b="0" dirty="0" smtClean="0">
                          <a:solidFill>
                            <a:schemeClr val="tx1"/>
                          </a:solidFill>
                        </a:rPr>
                        <a:t>Ações do sistema:</a:t>
                      </a:r>
                      <a:endParaRPr lang="pt-BR"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3032349519"/>
                  </a:ext>
                </a:extLst>
              </a:tr>
              <a:tr h="370840">
                <a:tc>
                  <a:txBody>
                    <a:bodyPr/>
                    <a:lstStyle/>
                    <a:p>
                      <a:r>
                        <a:rPr lang="pt-BR" sz="1400" kern="1200" dirty="0" smtClean="0">
                          <a:solidFill>
                            <a:schemeClr val="dk1"/>
                          </a:solidFill>
                          <a:effectLst/>
                          <a:latin typeface="+mn-lt"/>
                          <a:ea typeface="+mn-ea"/>
                          <a:cs typeface="+mn-cs"/>
                        </a:rPr>
                        <a:t>5. Não preenche todos os campos ou preenche de forma incorreta e envia o formulário</a:t>
                      </a:r>
                      <a:endParaRPr lang="pt-BR"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400" kern="1200" dirty="0" smtClean="0">
                          <a:solidFill>
                            <a:schemeClr val="dk1"/>
                          </a:solidFill>
                          <a:effectLst/>
                          <a:latin typeface="+mn-lt"/>
                          <a:ea typeface="+mn-ea"/>
                          <a:cs typeface="+mn-cs"/>
                        </a:rPr>
                        <a:t>6. Verificar se o usuário preencheu todos os campos obrigatórios e de forma correta.</a:t>
                      </a:r>
                    </a:p>
                    <a:p>
                      <a:endParaRPr lang="pt-BR"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4859863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t-BR" sz="1400" b="1" dirty="0" smtClean="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pt-BR" sz="1400" kern="1200" dirty="0" smtClean="0">
                          <a:solidFill>
                            <a:schemeClr val="dk1"/>
                          </a:solidFill>
                          <a:effectLst/>
                          <a:latin typeface="+mn-lt"/>
                          <a:ea typeface="+mn-ea"/>
                          <a:cs typeface="+mn-cs"/>
                        </a:rPr>
                        <a:t>7. Exibe mensagem “todos os campos devem ser preenchidos” e retoma o passo 5 do fluxo:</a:t>
                      </a:r>
                    </a:p>
                    <a:p>
                      <a:r>
                        <a:rPr lang="pt-BR" sz="1400" kern="1200" dirty="0" smtClean="0">
                          <a:solidFill>
                            <a:schemeClr val="dk1"/>
                          </a:solidFill>
                          <a:effectLst/>
                          <a:latin typeface="+mn-lt"/>
                          <a:ea typeface="+mn-ea"/>
                          <a:cs typeface="+mn-cs"/>
                        </a:rPr>
                        <a:t>Principal, caso tenha selecionado usuário comum.</a:t>
                      </a:r>
                    </a:p>
                    <a:p>
                      <a:r>
                        <a:rPr lang="pt-BR" sz="1400" kern="1200" dirty="0" smtClean="0">
                          <a:solidFill>
                            <a:schemeClr val="dk1"/>
                          </a:solidFill>
                          <a:effectLst/>
                          <a:latin typeface="+mn-lt"/>
                          <a:ea typeface="+mn-ea"/>
                          <a:cs typeface="+mn-cs"/>
                        </a:rPr>
                        <a:t>Alternativo A,caso tenha selecionado a opção Especialista, com os campos já informados preenchidos ou retorna ao fluxo.</a:t>
                      </a:r>
                    </a:p>
                    <a:p>
                      <a:r>
                        <a:rPr lang="pt-BR" sz="1400" kern="1200" dirty="0" smtClean="0">
                          <a:solidFill>
                            <a:schemeClr val="dk1"/>
                          </a:solidFill>
                          <a:effectLst/>
                          <a:latin typeface="+mn-lt"/>
                          <a:ea typeface="+mn-ea"/>
                          <a:cs typeface="+mn-cs"/>
                        </a:rPr>
                        <a:t>Alternativo B, caso tenha selecionado a opção Instituição, com os campos já fornecidos preenchidos</a:t>
                      </a:r>
                      <a:endParaRPr lang="pt-BR" sz="1400" b="1" dirty="0" smtClean="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69743061"/>
                  </a:ext>
                </a:extLst>
              </a:tr>
            </a:tbl>
          </a:graphicData>
        </a:graphic>
      </p:graphicFrame>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221582319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Casos </a:t>
            </a:r>
            <a:r>
              <a:rPr lang="pt-BR" dirty="0"/>
              <a:t>de </a:t>
            </a:r>
            <a:r>
              <a:rPr lang="pt-BR" dirty="0" smtClean="0"/>
              <a:t>Uso</a:t>
            </a:r>
            <a:endParaRPr lang="pt-BR" dirty="0"/>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ext uri="{D42A27DB-BD31-4B8C-83A1-F6EECF244321}">
                <p14:modId xmlns:p14="http://schemas.microsoft.com/office/powerpoint/2010/main" val="161334461"/>
              </p:ext>
            </p:extLst>
          </p:nvPr>
        </p:nvGraphicFramePr>
        <p:xfrm>
          <a:off x="1210501" y="2103120"/>
          <a:ext cx="8594726" cy="301752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184453126"/>
                    </a:ext>
                  </a:extLst>
                </a:gridCol>
                <a:gridCol w="4297363">
                  <a:extLst>
                    <a:ext uri="{9D8B030D-6E8A-4147-A177-3AD203B41FA5}">
                      <a16:colId xmlns:a16="http://schemas.microsoft.com/office/drawing/2014/main" val="996929071"/>
                    </a:ext>
                  </a:extLst>
                </a:gridCol>
              </a:tblGrid>
              <a:tr h="355249">
                <a:tc gridSpan="2">
                  <a:txBody>
                    <a:bodyPr/>
                    <a:lstStyle/>
                    <a:p>
                      <a:pPr algn="ctr"/>
                      <a:r>
                        <a:rPr lang="pt-BR" sz="1800" b="1" kern="1200" dirty="0" smtClean="0">
                          <a:solidFill>
                            <a:schemeClr val="lt1"/>
                          </a:solidFill>
                          <a:effectLst/>
                          <a:latin typeface="+mn-lt"/>
                          <a:ea typeface="+mn-ea"/>
                          <a:cs typeface="+mn-cs"/>
                        </a:rPr>
                        <a:t>Nome do Caso de Uso: Cadastrar Imagens</a:t>
                      </a:r>
                      <a:endParaRPr lang="pt-BR"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1091544215"/>
                  </a:ext>
                </a:extLst>
              </a:tr>
              <a:tr h="355249">
                <a:tc>
                  <a:txBody>
                    <a:bodyPr/>
                    <a:lstStyle/>
                    <a:p>
                      <a:pPr marL="0" algn="l" defTabSz="914400" rtl="0" eaLnBrk="1" latinLnBrk="0" hangingPunct="1"/>
                      <a:r>
                        <a:rPr lang="pt-BR" sz="1800" b="0" kern="1200" dirty="0" smtClean="0">
                          <a:solidFill>
                            <a:schemeClr val="tx1"/>
                          </a:solidFill>
                          <a:latin typeface="+mn-lt"/>
                          <a:ea typeface="+mn-ea"/>
                          <a:cs typeface="+mn-cs"/>
                        </a:rPr>
                        <a:t>Cenário</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algn="l" defTabSz="914400" rtl="0" eaLnBrk="1" latinLnBrk="0" hangingPunct="1"/>
                      <a:r>
                        <a:rPr lang="pt-BR" sz="1800" b="0" kern="1200" dirty="0" smtClean="0">
                          <a:solidFill>
                            <a:schemeClr val="tx1"/>
                          </a:solidFill>
                          <a:latin typeface="+mn-lt"/>
                          <a:ea typeface="+mn-ea"/>
                          <a:cs typeface="+mn-cs"/>
                        </a:rPr>
                        <a:t>Nome do cenário:</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387804155"/>
                  </a:ext>
                </a:extLst>
              </a:tr>
              <a:tr h="355249">
                <a:tc>
                  <a:txBody>
                    <a:bodyPr/>
                    <a:lstStyle/>
                    <a:p>
                      <a:pPr marL="0" algn="l" defTabSz="914400" rtl="0" eaLnBrk="1" latinLnBrk="0" hangingPunct="1"/>
                      <a:r>
                        <a:rPr lang="pt-BR" sz="1800" b="0" kern="1200" dirty="0" smtClean="0">
                          <a:solidFill>
                            <a:schemeClr val="tx1"/>
                          </a:solidFill>
                          <a:latin typeface="+mn-lt"/>
                          <a:ea typeface="+mn-ea"/>
                          <a:cs typeface="+mn-cs"/>
                        </a:rPr>
                        <a:t>01</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solidFill>
                            <a:schemeClr val="tx1"/>
                          </a:solidFill>
                        </a:rPr>
                        <a:t>Fluxo de sucesso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621685">
                <a:tc>
                  <a:txBody>
                    <a:bodyPr/>
                    <a:lstStyle/>
                    <a:p>
                      <a:pPr marL="0" algn="l" defTabSz="914400" rtl="0" eaLnBrk="1" latinLnBrk="0" hangingPunct="1"/>
                      <a:r>
                        <a:rPr lang="pt-BR" sz="1800" b="0" kern="1200" dirty="0" smtClean="0">
                          <a:solidFill>
                            <a:schemeClr val="tx1"/>
                          </a:solidFill>
                          <a:latin typeface="+mn-lt"/>
                          <a:ea typeface="+mn-ea"/>
                          <a:cs typeface="+mn-cs"/>
                        </a:rPr>
                        <a:t>02</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pt-BR" sz="1800" b="0" kern="1200" dirty="0" smtClean="0">
                          <a:solidFill>
                            <a:schemeClr val="tx1"/>
                          </a:solidFill>
                          <a:latin typeface="+mn-lt"/>
                          <a:ea typeface="+mn-ea"/>
                          <a:cs typeface="+mn-cs"/>
                        </a:rPr>
                        <a:t>Fluxo Alternativo A – Nenhuma Imagem for Selecionada.</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0635157"/>
                  </a:ext>
                </a:extLst>
              </a:tr>
              <a:tr h="621685">
                <a:tc>
                  <a:txBody>
                    <a:bodyPr/>
                    <a:lstStyle/>
                    <a:p>
                      <a:pPr marL="0" algn="l" defTabSz="914400" rtl="0" eaLnBrk="1" latinLnBrk="0" hangingPunct="1"/>
                      <a:r>
                        <a:rPr lang="pt-BR" sz="1800" b="0" kern="1200" dirty="0" smtClean="0">
                          <a:solidFill>
                            <a:schemeClr val="tx1"/>
                          </a:solidFill>
                          <a:latin typeface="+mn-lt"/>
                          <a:ea typeface="+mn-ea"/>
                          <a:cs typeface="+mn-cs"/>
                        </a:rPr>
                        <a:t>03</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pt-BR" sz="1800" b="0" kern="1200" dirty="0" smtClean="0">
                          <a:solidFill>
                            <a:schemeClr val="tx1"/>
                          </a:solidFill>
                          <a:latin typeface="+mn-lt"/>
                          <a:ea typeface="+mn-ea"/>
                          <a:cs typeface="+mn-cs"/>
                        </a:rPr>
                        <a:t>Fluxo Alternativo B – Executar o Botão Cancelar</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621685">
                <a:tc>
                  <a:txBody>
                    <a:bodyPr/>
                    <a:lstStyle/>
                    <a:p>
                      <a:pPr marL="0" algn="l" defTabSz="914400" rtl="0" eaLnBrk="1" latinLnBrk="0" hangingPunct="1"/>
                      <a:r>
                        <a:rPr lang="pt-BR" sz="1800" b="0" kern="1200" dirty="0" smtClean="0">
                          <a:solidFill>
                            <a:schemeClr val="tx1"/>
                          </a:solidFill>
                          <a:latin typeface="+mn-lt"/>
                          <a:ea typeface="+mn-ea"/>
                          <a:cs typeface="+mn-cs"/>
                        </a:rPr>
                        <a:t>04</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pt-BR" sz="1800" b="0" kern="1200" dirty="0" smtClean="0">
                          <a:solidFill>
                            <a:schemeClr val="tx1"/>
                          </a:solidFill>
                          <a:latin typeface="+mn-lt"/>
                          <a:ea typeface="+mn-ea"/>
                          <a:cs typeface="+mn-cs"/>
                        </a:rPr>
                        <a:t>Fluxo Alternativo C – Limite de Imagens por PCD ultrapassado.</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6596290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Casos </a:t>
            </a:r>
            <a:r>
              <a:rPr lang="pt-BR" dirty="0"/>
              <a:t>de </a:t>
            </a:r>
            <a:r>
              <a:rPr lang="pt-BR" dirty="0" smtClean="0"/>
              <a:t>Uso</a:t>
            </a:r>
            <a:endParaRPr lang="pt-BR" dirty="0"/>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9" name="Tabela 8"/>
          <p:cNvGraphicFramePr>
            <a:graphicFrameLocks noGrp="1"/>
          </p:cNvGraphicFramePr>
          <p:nvPr>
            <p:extLst>
              <p:ext uri="{D42A27DB-BD31-4B8C-83A1-F6EECF244321}">
                <p14:modId xmlns:p14="http://schemas.microsoft.com/office/powerpoint/2010/main" val="501183455"/>
              </p:ext>
            </p:extLst>
          </p:nvPr>
        </p:nvGraphicFramePr>
        <p:xfrm>
          <a:off x="1210501" y="1959281"/>
          <a:ext cx="8594726" cy="4114800"/>
        </p:xfrm>
        <a:graphic>
          <a:graphicData uri="http://schemas.openxmlformats.org/drawingml/2006/table">
            <a:tbl>
              <a:tblPr firstRow="1" bandRow="1">
                <a:tableStyleId>{5C22544A-7EE6-4342-B048-85BDC9FD1C3A}</a:tableStyleId>
              </a:tblPr>
              <a:tblGrid>
                <a:gridCol w="4297363">
                  <a:extLst>
                    <a:ext uri="{9D8B030D-6E8A-4147-A177-3AD203B41FA5}">
                      <a16:colId xmlns:a16="http://schemas.microsoft.com/office/drawing/2014/main" val="3184453126"/>
                    </a:ext>
                  </a:extLst>
                </a:gridCol>
                <a:gridCol w="4297363">
                  <a:extLst>
                    <a:ext uri="{9D8B030D-6E8A-4147-A177-3AD203B41FA5}">
                      <a16:colId xmlns:a16="http://schemas.microsoft.com/office/drawing/2014/main" val="996929071"/>
                    </a:ext>
                  </a:extLst>
                </a:gridCol>
              </a:tblGrid>
              <a:tr h="309252">
                <a:tc gridSpan="2">
                  <a:txBody>
                    <a:bodyPr/>
                    <a:lstStyle/>
                    <a:p>
                      <a:pPr algn="ctr"/>
                      <a:r>
                        <a:rPr lang="pt-BR" sz="1800" b="1" kern="1200" dirty="0" smtClean="0">
                          <a:solidFill>
                            <a:schemeClr val="lt1"/>
                          </a:solidFill>
                          <a:effectLst/>
                          <a:latin typeface="+mn-lt"/>
                          <a:ea typeface="+mn-ea"/>
                          <a:cs typeface="+mn-cs"/>
                        </a:rPr>
                        <a:t>Nome do Caso de Uso: Listagem de Imagens	</a:t>
                      </a:r>
                      <a:endParaRPr lang="pt-BR"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dirty="0"/>
                    </a:p>
                  </a:txBody>
                  <a:tcPr/>
                </a:tc>
                <a:extLst>
                  <a:ext uri="{0D108BD9-81ED-4DB2-BD59-A6C34878D82A}">
                    <a16:rowId xmlns:a16="http://schemas.microsoft.com/office/drawing/2014/main" val="1091544215"/>
                  </a:ext>
                </a:extLst>
              </a:tr>
              <a:tr h="309252">
                <a:tc>
                  <a:txBody>
                    <a:bodyPr/>
                    <a:lstStyle/>
                    <a:p>
                      <a:pPr marL="0" algn="l" defTabSz="914400" rtl="0" eaLnBrk="1" latinLnBrk="0" hangingPunct="1"/>
                      <a:r>
                        <a:rPr lang="pt-BR" sz="1800" b="0" kern="1200" dirty="0" smtClean="0">
                          <a:solidFill>
                            <a:schemeClr val="tx1"/>
                          </a:solidFill>
                          <a:latin typeface="+mn-lt"/>
                          <a:ea typeface="+mn-ea"/>
                          <a:cs typeface="+mn-cs"/>
                        </a:rPr>
                        <a:t>Cenário</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algn="l" defTabSz="914400" rtl="0" eaLnBrk="1" latinLnBrk="0" hangingPunct="1"/>
                      <a:r>
                        <a:rPr lang="pt-BR" sz="1800" b="0" kern="1200" dirty="0" smtClean="0">
                          <a:solidFill>
                            <a:schemeClr val="tx1"/>
                          </a:solidFill>
                          <a:latin typeface="+mn-lt"/>
                          <a:ea typeface="+mn-ea"/>
                          <a:cs typeface="+mn-cs"/>
                        </a:rPr>
                        <a:t>Nome do cenário:</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387804155"/>
                  </a:ext>
                </a:extLst>
              </a:tr>
              <a:tr h="309252">
                <a:tc>
                  <a:txBody>
                    <a:bodyPr/>
                    <a:lstStyle/>
                    <a:p>
                      <a:pPr marL="0" algn="l" defTabSz="914400" rtl="0" eaLnBrk="1" latinLnBrk="0" hangingPunct="1"/>
                      <a:r>
                        <a:rPr lang="pt-BR" sz="1800" b="0" kern="1200" dirty="0" smtClean="0">
                          <a:solidFill>
                            <a:schemeClr val="tx1"/>
                          </a:solidFill>
                          <a:latin typeface="+mn-lt"/>
                          <a:ea typeface="+mn-ea"/>
                          <a:cs typeface="+mn-cs"/>
                        </a:rPr>
                        <a:t>01</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solidFill>
                            <a:schemeClr val="tx1"/>
                          </a:solidFill>
                        </a:rPr>
                        <a:t>Fluxo de sucesso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4283349"/>
                  </a:ext>
                </a:extLst>
              </a:tr>
              <a:tr h="541191">
                <a:tc>
                  <a:txBody>
                    <a:bodyPr/>
                    <a:lstStyle/>
                    <a:p>
                      <a:pPr marL="0" algn="l" defTabSz="914400" rtl="0" eaLnBrk="1" latinLnBrk="0" hangingPunct="1"/>
                      <a:r>
                        <a:rPr lang="pt-BR" sz="1800" b="0" kern="1200" dirty="0" smtClean="0">
                          <a:solidFill>
                            <a:schemeClr val="tx1"/>
                          </a:solidFill>
                          <a:latin typeface="+mn-lt"/>
                          <a:ea typeface="+mn-ea"/>
                          <a:cs typeface="+mn-cs"/>
                        </a:rPr>
                        <a:t>02</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pt-BR" sz="1800" b="0" kern="1200" dirty="0" smtClean="0">
                          <a:solidFill>
                            <a:schemeClr val="tx1"/>
                          </a:solidFill>
                          <a:latin typeface="+mn-lt"/>
                          <a:ea typeface="+mn-ea"/>
                          <a:cs typeface="+mn-cs"/>
                        </a:rPr>
                        <a:t>Fluxo Alternativo A – Resultado não Encontrado</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0635157"/>
                  </a:ext>
                </a:extLst>
              </a:tr>
              <a:tr h="541191">
                <a:tc>
                  <a:txBody>
                    <a:bodyPr/>
                    <a:lstStyle/>
                    <a:p>
                      <a:pPr marL="0" algn="l" defTabSz="914400" rtl="0" eaLnBrk="1" latinLnBrk="0" hangingPunct="1"/>
                      <a:r>
                        <a:rPr lang="pt-BR" sz="1800" b="0" kern="1200" dirty="0" smtClean="0">
                          <a:solidFill>
                            <a:schemeClr val="tx1"/>
                          </a:solidFill>
                          <a:latin typeface="+mn-lt"/>
                          <a:ea typeface="+mn-ea"/>
                          <a:cs typeface="+mn-cs"/>
                        </a:rPr>
                        <a:t>03</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pt-BR" sz="1800" b="0" kern="1200" dirty="0" smtClean="0">
                          <a:solidFill>
                            <a:schemeClr val="tx1"/>
                          </a:solidFill>
                          <a:latin typeface="+mn-lt"/>
                          <a:ea typeface="+mn-ea"/>
                          <a:cs typeface="+mn-cs"/>
                        </a:rPr>
                        <a:t>Fluxo Alternativo B – Pesquisa em Branco</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09252">
                <a:tc gridSpan="2">
                  <a:txBody>
                    <a:bodyPr/>
                    <a:lstStyle/>
                    <a:p>
                      <a:pPr algn="ctr"/>
                      <a:r>
                        <a:rPr lang="pt-BR" sz="1800" b="1" kern="1200" dirty="0" smtClean="0">
                          <a:solidFill>
                            <a:schemeClr val="lt1"/>
                          </a:solidFill>
                          <a:effectLst/>
                          <a:latin typeface="+mn-lt"/>
                          <a:ea typeface="+mn-ea"/>
                          <a:cs typeface="+mn-cs"/>
                        </a:rPr>
                        <a:t>Nome do Caso de Uso: Excluir Imagens de </a:t>
                      </a:r>
                      <a:r>
                        <a:rPr lang="pt-BR" sz="1800" b="1" kern="1200" dirty="0" err="1" smtClean="0">
                          <a:solidFill>
                            <a:schemeClr val="lt1"/>
                          </a:solidFill>
                          <a:effectLst/>
                          <a:latin typeface="+mn-lt"/>
                          <a:ea typeface="+mn-ea"/>
                          <a:cs typeface="+mn-cs"/>
                        </a:rPr>
                        <a:t>PCDs</a:t>
                      </a:r>
                      <a:endParaRPr lang="pt-BR"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D2843"/>
                    </a:solidFill>
                  </a:tcPr>
                </a:tc>
                <a:tc hMerge="1">
                  <a:txBody>
                    <a:bodyPr/>
                    <a:lstStyle/>
                    <a:p>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09252">
                <a:tc>
                  <a:txBody>
                    <a:bodyPr/>
                    <a:lstStyle/>
                    <a:p>
                      <a:pPr marL="0" algn="l" defTabSz="914400" rtl="0" eaLnBrk="1" latinLnBrk="0" hangingPunct="1"/>
                      <a:r>
                        <a:rPr lang="pt-BR" sz="1800" b="0" kern="1200" dirty="0" smtClean="0">
                          <a:solidFill>
                            <a:schemeClr val="tx1"/>
                          </a:solidFill>
                          <a:latin typeface="+mn-lt"/>
                          <a:ea typeface="+mn-ea"/>
                          <a:cs typeface="+mn-cs"/>
                        </a:rPr>
                        <a:t>Cenário</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marL="0" algn="l" defTabSz="914400" rtl="0" eaLnBrk="1" latinLnBrk="0" hangingPunct="1"/>
                      <a:r>
                        <a:rPr lang="pt-BR" sz="1800" b="0" kern="1200" dirty="0" smtClean="0">
                          <a:solidFill>
                            <a:schemeClr val="tx1"/>
                          </a:solidFill>
                          <a:latin typeface="+mn-lt"/>
                          <a:ea typeface="+mn-ea"/>
                          <a:cs typeface="+mn-cs"/>
                        </a:rPr>
                        <a:t>Nome do cenário:</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10006"/>
                  </a:ext>
                </a:extLst>
              </a:tr>
              <a:tr h="309252">
                <a:tc>
                  <a:txBody>
                    <a:bodyPr/>
                    <a:lstStyle/>
                    <a:p>
                      <a:pPr marL="0" algn="l" defTabSz="914400" rtl="0" eaLnBrk="1" latinLnBrk="0" hangingPunct="1"/>
                      <a:r>
                        <a:rPr lang="pt-BR" sz="1800" b="0" kern="1200" dirty="0" smtClean="0">
                          <a:solidFill>
                            <a:schemeClr val="tx1"/>
                          </a:solidFill>
                          <a:latin typeface="+mn-lt"/>
                          <a:ea typeface="+mn-ea"/>
                          <a:cs typeface="+mn-cs"/>
                        </a:rPr>
                        <a:t>01</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solidFill>
                            <a:schemeClr val="tx1"/>
                          </a:solidFill>
                        </a:rPr>
                        <a:t>Fluxo de sucesso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541191">
                <a:tc>
                  <a:txBody>
                    <a:bodyPr/>
                    <a:lstStyle/>
                    <a:p>
                      <a:pPr marL="0" algn="l" defTabSz="914400" rtl="0" eaLnBrk="1" latinLnBrk="0" hangingPunct="1"/>
                      <a:r>
                        <a:rPr lang="pt-BR" sz="1800" b="0" kern="1200" dirty="0" smtClean="0">
                          <a:solidFill>
                            <a:schemeClr val="tx1"/>
                          </a:solidFill>
                          <a:latin typeface="+mn-lt"/>
                          <a:ea typeface="+mn-ea"/>
                          <a:cs typeface="+mn-cs"/>
                        </a:rPr>
                        <a:t>02</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pt-BR" sz="1800" b="0" kern="1200" dirty="0" smtClean="0">
                          <a:solidFill>
                            <a:schemeClr val="tx1"/>
                          </a:solidFill>
                          <a:latin typeface="+mn-lt"/>
                          <a:ea typeface="+mn-ea"/>
                          <a:cs typeface="+mn-cs"/>
                        </a:rPr>
                        <a:t>Fluxo Alternativo A – Executar o Botão Não</a:t>
                      </a:r>
                      <a:endParaRPr lang="pt-BR"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90963939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72" y="415834"/>
            <a:ext cx="2961785" cy="704351"/>
          </a:xfrm>
        </p:spPr>
        <p:txBody>
          <a:bodyPr>
            <a:normAutofit fontScale="90000"/>
          </a:bodyPr>
          <a:lstStyle/>
          <a:p>
            <a:r>
              <a:rPr lang="pt-BR" dirty="0" smtClean="0"/>
              <a:t>Estimativa</a:t>
            </a:r>
            <a:endParaRPr lang="pt-BR" dirty="0"/>
          </a:p>
        </p:txBody>
      </p:sp>
      <p:pic>
        <p:nvPicPr>
          <p:cNvPr id="5" name="Espaço Reservado para Conteúdo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4821" y="1016000"/>
            <a:ext cx="8451542" cy="5486400"/>
          </a:xfrm>
        </p:spPr>
      </p:pic>
      <p:pic>
        <p:nvPicPr>
          <p:cNvPr id="4" name="Imagem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Tree>
    <p:extLst>
      <p:ext uri="{BB962C8B-B14F-4D97-AF65-F5344CB8AC3E}">
        <p14:creationId xmlns:p14="http://schemas.microsoft.com/office/powerpoint/2010/main" val="11721810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872" y="415834"/>
            <a:ext cx="2961785" cy="704351"/>
          </a:xfrm>
        </p:spPr>
        <p:txBody>
          <a:bodyPr>
            <a:normAutofit fontScale="90000"/>
          </a:bodyPr>
          <a:lstStyle/>
          <a:p>
            <a:r>
              <a:rPr lang="pt-BR" dirty="0" smtClean="0"/>
              <a:t>Estimativa</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8" name="Espaço Reservado para Conteúdo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91273" y="1389344"/>
            <a:ext cx="2840156" cy="3814010"/>
          </a:xfrm>
        </p:spPr>
      </p:pic>
      <p:sp>
        <p:nvSpPr>
          <p:cNvPr id="3" name="Retângulo 2"/>
          <p:cNvSpPr/>
          <p:nvPr/>
        </p:nvSpPr>
        <p:spPr>
          <a:xfrm>
            <a:off x="1384664" y="5472513"/>
            <a:ext cx="8948057" cy="553998"/>
          </a:xfrm>
          <a:prstGeom prst="rect">
            <a:avLst/>
          </a:prstGeom>
        </p:spPr>
        <p:txBody>
          <a:bodyPr wrap="square">
            <a:spAutoFit/>
          </a:bodyPr>
          <a:lstStyle/>
          <a:p>
            <a:pPr hangingPunct="0">
              <a:lnSpc>
                <a:spcPts val="1200"/>
              </a:lnSpc>
              <a:spcAft>
                <a:spcPts val="0"/>
              </a:spcAft>
            </a:pPr>
            <a:r>
              <a:rPr lang="pt-BR" dirty="0">
                <a:latin typeface="Times New Roman" panose="02020603050405020304" pitchFamily="18" charset="0"/>
                <a:ea typeface="Times New Roman" panose="02020603050405020304" pitchFamily="18" charset="0"/>
              </a:rPr>
              <a:t>Quantidade de meses trabalhados =&gt; 117,531*20 = 2350,62*1,15 = 2703,213/378=7,15 </a:t>
            </a:r>
            <a:r>
              <a:rPr lang="pt-BR" dirty="0" smtClean="0">
                <a:latin typeface="Times New Roman" panose="02020603050405020304" pitchFamily="18" charset="0"/>
                <a:ea typeface="Times New Roman" panose="02020603050405020304" pitchFamily="18" charset="0"/>
              </a:rPr>
              <a:t>meses</a:t>
            </a:r>
          </a:p>
          <a:p>
            <a:pPr hangingPunct="0">
              <a:lnSpc>
                <a:spcPts val="1200"/>
              </a:lnSpc>
              <a:spcAft>
                <a:spcPts val="0"/>
              </a:spcAft>
            </a:pPr>
            <a:r>
              <a:rPr lang="pt-BR" dirty="0" smtClean="0">
                <a:latin typeface="Times New Roman" panose="02020603050405020304" pitchFamily="18" charset="0"/>
                <a:ea typeface="Times New Roman" panose="02020603050405020304" pitchFamily="18" charset="0"/>
              </a:rPr>
              <a:t> </a:t>
            </a:r>
            <a:endParaRPr lang="pt-BR" dirty="0">
              <a:latin typeface="Times New Roman" panose="02020603050405020304" pitchFamily="18" charset="0"/>
              <a:ea typeface="Times New Roman" panose="02020603050405020304" pitchFamily="18" charset="0"/>
            </a:endParaRPr>
          </a:p>
          <a:p>
            <a:pPr hangingPunct="0">
              <a:lnSpc>
                <a:spcPts val="1200"/>
              </a:lnSpc>
              <a:spcAft>
                <a:spcPts val="0"/>
              </a:spcAft>
            </a:pPr>
            <a:r>
              <a:rPr lang="pt-BR" dirty="0">
                <a:latin typeface="Times New Roman" panose="02020603050405020304" pitchFamily="18" charset="0"/>
                <a:ea typeface="Times New Roman" panose="02020603050405020304" pitchFamily="18" charset="0"/>
              </a:rPr>
              <a:t>Orçamento do Módulo 02 =&gt; 4.231,12*9 = 38.080,08</a:t>
            </a:r>
          </a:p>
        </p:txBody>
      </p:sp>
    </p:spTree>
    <p:extLst>
      <p:ext uri="{BB962C8B-B14F-4D97-AF65-F5344CB8AC3E}">
        <p14:creationId xmlns:p14="http://schemas.microsoft.com/office/powerpoint/2010/main" val="373567689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Diagrama Conceitual (MER)</a:t>
            </a:r>
          </a:p>
        </p:txBody>
      </p:sp>
      <p:pic>
        <p:nvPicPr>
          <p:cNvPr id="6" name="Marcador de Posição de Conteúdo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1872" y="1691322"/>
            <a:ext cx="8713210" cy="4372830"/>
          </a:xfrm>
        </p:spPr>
      </p:pic>
      <p:pic>
        <p:nvPicPr>
          <p:cNvPr id="4" name="Imagem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sp>
        <p:nvSpPr>
          <p:cNvPr id="5" name="CaixaDeTexto 4"/>
          <p:cNvSpPr txBox="1"/>
          <p:nvPr/>
        </p:nvSpPr>
        <p:spPr>
          <a:xfrm>
            <a:off x="6097064" y="5949138"/>
            <a:ext cx="5190845" cy="923330"/>
          </a:xfrm>
          <a:prstGeom prst="rect">
            <a:avLst/>
          </a:prstGeom>
          <a:noFill/>
        </p:spPr>
        <p:txBody>
          <a:bodyPr wrap="none" rtlCol="0">
            <a:spAutoFit/>
          </a:bodyPr>
          <a:lstStyle/>
          <a:p>
            <a:pPr algn="just"/>
            <a:r>
              <a:rPr lang="pt-BR" dirty="0" smtClean="0"/>
              <a:t>Quantidade de entidades: </a:t>
            </a:r>
            <a:r>
              <a:rPr lang="pt-BR" dirty="0"/>
              <a:t>7</a:t>
            </a:r>
            <a:endParaRPr lang="pt-BR" dirty="0" smtClean="0"/>
          </a:p>
          <a:p>
            <a:pPr algn="just"/>
            <a:r>
              <a:rPr lang="pt-BR" dirty="0" smtClean="0"/>
              <a:t>Quantidade de atributos: 22</a:t>
            </a:r>
            <a:br>
              <a:rPr lang="pt-BR" dirty="0" smtClean="0"/>
            </a:br>
            <a:r>
              <a:rPr lang="pt-BR" dirty="0" smtClean="0"/>
              <a:t>Quantidade de relacionamentos (0,n) – (0.n) : 1</a:t>
            </a:r>
            <a:endParaRPr lang="pt-BR" dirty="0"/>
          </a:p>
        </p:txBody>
      </p:sp>
    </p:spTree>
    <p:extLst>
      <p:ext uri="{BB962C8B-B14F-4D97-AF65-F5344CB8AC3E}">
        <p14:creationId xmlns:p14="http://schemas.microsoft.com/office/powerpoint/2010/main" val="53571571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Dicionário do Banco de Dados</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Marcador de Posição de Conteúdo 5"/>
          <p:cNvGraphicFramePr>
            <a:graphicFrameLocks noGrp="1"/>
          </p:cNvGraphicFramePr>
          <p:nvPr>
            <p:ph idx="1"/>
            <p:extLst>
              <p:ext uri="{D42A27DB-BD31-4B8C-83A1-F6EECF244321}">
                <p14:modId xmlns:p14="http://schemas.microsoft.com/office/powerpoint/2010/main" val="3104597184"/>
              </p:ext>
            </p:extLst>
          </p:nvPr>
        </p:nvGraphicFramePr>
        <p:xfrm>
          <a:off x="1261872" y="2132596"/>
          <a:ext cx="8594724" cy="2838304"/>
        </p:xfrm>
        <a:graphic>
          <a:graphicData uri="http://schemas.openxmlformats.org/drawingml/2006/table">
            <a:tbl>
              <a:tblPr>
                <a:tableStyleId>{5C22544A-7EE6-4342-B048-85BDC9FD1C3A}</a:tableStyleId>
              </a:tblPr>
              <a:tblGrid>
                <a:gridCol w="1507846">
                  <a:extLst>
                    <a:ext uri="{9D8B030D-6E8A-4147-A177-3AD203B41FA5}">
                      <a16:colId xmlns:a16="http://schemas.microsoft.com/office/drawing/2014/main" val="1317933368"/>
                    </a:ext>
                  </a:extLst>
                </a:gridCol>
                <a:gridCol w="2240229">
                  <a:extLst>
                    <a:ext uri="{9D8B030D-6E8A-4147-A177-3AD203B41FA5}">
                      <a16:colId xmlns:a16="http://schemas.microsoft.com/office/drawing/2014/main" val="4101726001"/>
                    </a:ext>
                  </a:extLst>
                </a:gridCol>
                <a:gridCol w="4846649">
                  <a:extLst>
                    <a:ext uri="{9D8B030D-6E8A-4147-A177-3AD203B41FA5}">
                      <a16:colId xmlns:a16="http://schemas.microsoft.com/office/drawing/2014/main" val="580254374"/>
                    </a:ext>
                  </a:extLst>
                </a:gridCol>
              </a:tblGrid>
              <a:tr h="177710">
                <a:tc gridSpan="3">
                  <a:txBody>
                    <a:bodyPr/>
                    <a:lstStyle/>
                    <a:p>
                      <a:pPr algn="l" fontAlgn="b"/>
                      <a:r>
                        <a:rPr lang="pt-BR" sz="1800" b="1" u="none" strike="noStrike" dirty="0">
                          <a:solidFill>
                            <a:schemeClr val="bg1"/>
                          </a:solidFill>
                          <a:effectLst/>
                        </a:rPr>
                        <a:t>Entidade: PCD</a:t>
                      </a:r>
                      <a:endParaRPr lang="pt-BR" sz="1800" b="1" i="0" u="none" strike="noStrike" dirty="0">
                        <a:solidFill>
                          <a:schemeClr val="bg1"/>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865435837"/>
                  </a:ext>
                </a:extLst>
              </a:tr>
              <a:tr h="177710">
                <a:tc gridSpan="3">
                  <a:txBody>
                    <a:bodyPr/>
                    <a:lstStyle/>
                    <a:p>
                      <a:pPr algn="l" fontAlgn="b"/>
                      <a:r>
                        <a:rPr lang="pt-BR" sz="1800" b="1" u="none" strike="noStrike" dirty="0">
                          <a:solidFill>
                            <a:schemeClr val="bg1"/>
                          </a:solidFill>
                          <a:effectLst/>
                        </a:rPr>
                        <a:t>Trigrama: PCD</a:t>
                      </a:r>
                      <a:endParaRPr lang="pt-BR" sz="1800" b="1" i="0" u="none" strike="noStrike" dirty="0">
                        <a:solidFill>
                          <a:schemeClr val="bg1"/>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452605429"/>
                  </a:ext>
                </a:extLst>
              </a:tr>
              <a:tr h="169633">
                <a:tc>
                  <a:txBody>
                    <a:bodyPr/>
                    <a:lstStyle/>
                    <a:p>
                      <a:pPr algn="ctr" fontAlgn="b"/>
                      <a:r>
                        <a:rPr lang="pt-BR" sz="1800" u="none" strike="noStrike" dirty="0">
                          <a:effectLst/>
                        </a:rPr>
                        <a:t>Atributo</a:t>
                      </a:r>
                      <a:endParaRPr lang="pt-BR" sz="1800" b="1" i="0" u="none" strike="noStrike" dirty="0">
                        <a:solidFill>
                          <a:srgbClr val="000000"/>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fontAlgn="b"/>
                      <a:r>
                        <a:rPr lang="pt-BR" sz="1800" u="none" strike="noStrike" dirty="0">
                          <a:effectLst/>
                        </a:rPr>
                        <a:t>Domínio(Tamanho)</a:t>
                      </a:r>
                      <a:endParaRPr lang="pt-BR" sz="1800" b="1" i="0" u="none" strike="noStrike" dirty="0">
                        <a:solidFill>
                          <a:srgbClr val="000000"/>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tc>
                  <a:txBody>
                    <a:bodyPr/>
                    <a:lstStyle/>
                    <a:p>
                      <a:pPr algn="ctr" fontAlgn="b"/>
                      <a:r>
                        <a:rPr lang="pt-BR" sz="1800" u="none" strike="noStrike" dirty="0">
                          <a:effectLst/>
                        </a:rPr>
                        <a:t>Descrição</a:t>
                      </a:r>
                      <a:endParaRPr lang="pt-BR" sz="1800" b="1" i="0" u="none" strike="noStrike" dirty="0">
                        <a:solidFill>
                          <a:srgbClr val="000000"/>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EDD"/>
                    </a:solidFill>
                  </a:tcPr>
                </a:tc>
                <a:extLst>
                  <a:ext uri="{0D108BD9-81ED-4DB2-BD59-A6C34878D82A}">
                    <a16:rowId xmlns:a16="http://schemas.microsoft.com/office/drawing/2014/main" val="2738847759"/>
                  </a:ext>
                </a:extLst>
              </a:tr>
              <a:tr h="161555">
                <a:tc>
                  <a:txBody>
                    <a:bodyPr/>
                    <a:lstStyle/>
                    <a:p>
                      <a:pPr algn="l" fontAlgn="b"/>
                      <a:r>
                        <a:rPr lang="pt-BR" sz="1600" u="none" strike="noStrike" dirty="0">
                          <a:effectLst/>
                        </a:rPr>
                        <a:t>ID</a:t>
                      </a:r>
                      <a:endParaRPr lang="pt-BR" sz="1600" b="0" i="0" u="none" strike="noStrike" dirty="0">
                        <a:solidFill>
                          <a:srgbClr val="000000"/>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pt-BR" sz="1600" u="none" strike="noStrike" dirty="0">
                          <a:effectLst/>
                        </a:rPr>
                        <a:t>INTEGER AUTO_INCREMENT</a:t>
                      </a:r>
                      <a:endParaRPr lang="pt-BR" sz="1600" b="0" i="0" u="none" strike="noStrike" dirty="0">
                        <a:solidFill>
                          <a:srgbClr val="000000"/>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pt-BR" sz="1600" u="none" strike="noStrike" dirty="0">
                          <a:effectLst/>
                        </a:rPr>
                        <a:t>Código da PDC. Chave primária da tabela.</a:t>
                      </a:r>
                      <a:endParaRPr lang="pt-BR" sz="1600" b="0" i="0" u="none" strike="noStrike" dirty="0">
                        <a:solidFill>
                          <a:srgbClr val="000000"/>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10660667"/>
                  </a:ext>
                </a:extLst>
              </a:tr>
              <a:tr h="161555">
                <a:tc>
                  <a:txBody>
                    <a:bodyPr/>
                    <a:lstStyle/>
                    <a:p>
                      <a:pPr algn="l" fontAlgn="b"/>
                      <a:r>
                        <a:rPr lang="pt-BR" sz="1600" u="none" strike="noStrike">
                          <a:effectLst/>
                        </a:rPr>
                        <a:t>CIDADE</a:t>
                      </a:r>
                      <a:endParaRPr lang="pt-BR" sz="1600" b="0" i="0" u="none" strike="noStrike">
                        <a:solidFill>
                          <a:srgbClr val="000000"/>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pt-BR" sz="1600" u="none" strike="noStrike" dirty="0">
                          <a:effectLst/>
                        </a:rPr>
                        <a:t>VARCHAR(30) NOT NULL</a:t>
                      </a:r>
                      <a:endParaRPr lang="pt-BR" sz="1600" b="0" i="0" u="none" strike="noStrike" dirty="0">
                        <a:solidFill>
                          <a:srgbClr val="000000"/>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pt-BR" sz="1600" u="none" strike="noStrike" dirty="0">
                          <a:effectLst/>
                        </a:rPr>
                        <a:t>Cidade em que se localiza a PCD.</a:t>
                      </a:r>
                      <a:endParaRPr lang="pt-BR" sz="1600" b="0" i="0" u="none" strike="noStrike" dirty="0">
                        <a:solidFill>
                          <a:srgbClr val="000000"/>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6103494"/>
                  </a:ext>
                </a:extLst>
              </a:tr>
              <a:tr h="161555">
                <a:tc>
                  <a:txBody>
                    <a:bodyPr/>
                    <a:lstStyle/>
                    <a:p>
                      <a:pPr algn="l" fontAlgn="b"/>
                      <a:r>
                        <a:rPr lang="pt-BR" sz="1600" u="none" strike="noStrike">
                          <a:effectLst/>
                        </a:rPr>
                        <a:t>ESTADO</a:t>
                      </a:r>
                      <a:endParaRPr lang="pt-BR" sz="1600" b="0" i="0" u="none" strike="noStrike">
                        <a:solidFill>
                          <a:srgbClr val="000000"/>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pt-BR" sz="1600" u="none" strike="noStrike" dirty="0">
                          <a:effectLst/>
                        </a:rPr>
                        <a:t>VARCHAR(20) NOT NULL</a:t>
                      </a:r>
                      <a:endParaRPr lang="pt-BR" sz="1600" b="0" i="0" u="none" strike="noStrike" dirty="0">
                        <a:solidFill>
                          <a:srgbClr val="000000"/>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pt-BR" sz="1600" u="none" strike="noStrike" dirty="0">
                          <a:effectLst/>
                        </a:rPr>
                        <a:t>Estado em que se localiza a a cidade da PCD.</a:t>
                      </a:r>
                      <a:endParaRPr lang="pt-BR" sz="1600" b="0" i="0" u="none" strike="noStrike" dirty="0">
                        <a:solidFill>
                          <a:srgbClr val="000000"/>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61109716"/>
                  </a:ext>
                </a:extLst>
              </a:tr>
              <a:tr h="161555">
                <a:tc>
                  <a:txBody>
                    <a:bodyPr/>
                    <a:lstStyle/>
                    <a:p>
                      <a:pPr algn="l" fontAlgn="b"/>
                      <a:r>
                        <a:rPr lang="pt-BR" sz="1600" u="none" strike="noStrike">
                          <a:effectLst/>
                        </a:rPr>
                        <a:t>LONGITUDE</a:t>
                      </a:r>
                      <a:endParaRPr lang="pt-BR" sz="1600" b="0" i="0" u="none" strike="noStrike">
                        <a:solidFill>
                          <a:srgbClr val="000000"/>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pt-BR" sz="1600" u="none" strike="noStrike" dirty="0">
                          <a:effectLst/>
                        </a:rPr>
                        <a:t>INTEGER NOT NULL</a:t>
                      </a:r>
                      <a:endParaRPr lang="pt-BR" sz="1600" b="0" i="0" u="none" strike="noStrike" dirty="0">
                        <a:solidFill>
                          <a:srgbClr val="000000"/>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pt-BR" sz="1600" u="none" strike="noStrike" dirty="0">
                          <a:effectLst/>
                        </a:rPr>
                        <a:t>Longitude em que se localiza a PCD.</a:t>
                      </a:r>
                      <a:endParaRPr lang="pt-BR" sz="1600" b="0" i="0" u="none" strike="noStrike" dirty="0">
                        <a:solidFill>
                          <a:srgbClr val="000000"/>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4456765"/>
                  </a:ext>
                </a:extLst>
              </a:tr>
              <a:tr h="169633">
                <a:tc>
                  <a:txBody>
                    <a:bodyPr/>
                    <a:lstStyle/>
                    <a:p>
                      <a:pPr algn="l" fontAlgn="b"/>
                      <a:r>
                        <a:rPr lang="pt-BR" sz="1600" u="none" strike="noStrike">
                          <a:effectLst/>
                        </a:rPr>
                        <a:t>LATITUDE</a:t>
                      </a:r>
                      <a:endParaRPr lang="pt-BR" sz="1600" b="0" i="0" u="none" strike="noStrike">
                        <a:solidFill>
                          <a:srgbClr val="000000"/>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pt-BR" sz="1600" u="none" strike="noStrike">
                          <a:effectLst/>
                        </a:rPr>
                        <a:t>INTEGER NOT NULL</a:t>
                      </a:r>
                      <a:endParaRPr lang="pt-BR" sz="1600" b="0" i="0" u="none" strike="noStrike">
                        <a:solidFill>
                          <a:srgbClr val="000000"/>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pt-BR" sz="1600" u="none" strike="noStrike" dirty="0">
                          <a:effectLst/>
                        </a:rPr>
                        <a:t>Latitude em que se localiza a PCD.</a:t>
                      </a:r>
                      <a:endParaRPr lang="pt-BR" sz="1600" b="0" i="0" u="none" strike="noStrike" dirty="0">
                        <a:solidFill>
                          <a:srgbClr val="000000"/>
                        </a:solidFill>
                        <a:effectLst/>
                        <a:latin typeface="Calibri" panose="020F0502020204030204" pitchFamily="34" charset="0"/>
                      </a:endParaRPr>
                    </a:p>
                  </a:txBody>
                  <a:tcPr marL="8078" marR="8078" marT="807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05457037"/>
                  </a:ext>
                </a:extLst>
              </a:tr>
            </a:tbl>
          </a:graphicData>
        </a:graphic>
      </p:graphicFrame>
      <p:sp>
        <p:nvSpPr>
          <p:cNvPr id="7" name="CaixaDeTexto 6"/>
          <p:cNvSpPr txBox="1"/>
          <p:nvPr/>
        </p:nvSpPr>
        <p:spPr>
          <a:xfrm>
            <a:off x="8113642" y="6211669"/>
            <a:ext cx="3233578" cy="646331"/>
          </a:xfrm>
          <a:prstGeom prst="rect">
            <a:avLst/>
          </a:prstGeom>
          <a:noFill/>
        </p:spPr>
        <p:txBody>
          <a:bodyPr wrap="none" rtlCol="0">
            <a:spAutoFit/>
          </a:bodyPr>
          <a:lstStyle/>
          <a:p>
            <a:r>
              <a:rPr lang="pt-BR" dirty="0" smtClean="0"/>
              <a:t>Quantidade de atributos: 22</a:t>
            </a:r>
            <a:br>
              <a:rPr lang="pt-BR" dirty="0" smtClean="0"/>
            </a:br>
            <a:r>
              <a:rPr lang="pt-BR" dirty="0" smtClean="0"/>
              <a:t>Quantidade de entidades: 7</a:t>
            </a:r>
            <a:endParaRPr lang="pt-BR" dirty="0"/>
          </a:p>
        </p:txBody>
      </p:sp>
    </p:spTree>
    <p:extLst>
      <p:ext uri="{BB962C8B-B14F-4D97-AF65-F5344CB8AC3E}">
        <p14:creationId xmlns:p14="http://schemas.microsoft.com/office/powerpoint/2010/main" val="269292329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Diagrama de Classes</a:t>
            </a:r>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pic>
        <p:nvPicPr>
          <p:cNvPr id="6" name="Marcador de Posição de Conteúdo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04981" y="1828800"/>
            <a:ext cx="8108889" cy="4351338"/>
          </a:xfrm>
        </p:spPr>
      </p:pic>
      <p:sp>
        <p:nvSpPr>
          <p:cNvPr id="3" name="CaixaDeTexto 2"/>
          <p:cNvSpPr txBox="1"/>
          <p:nvPr/>
        </p:nvSpPr>
        <p:spPr>
          <a:xfrm>
            <a:off x="8200205" y="5934670"/>
            <a:ext cx="3147015" cy="923330"/>
          </a:xfrm>
          <a:prstGeom prst="rect">
            <a:avLst/>
          </a:prstGeom>
          <a:noFill/>
        </p:spPr>
        <p:txBody>
          <a:bodyPr wrap="none" rtlCol="0">
            <a:spAutoFit/>
          </a:bodyPr>
          <a:lstStyle/>
          <a:p>
            <a:r>
              <a:rPr lang="pt-BR" dirty="0" smtClean="0"/>
              <a:t>Quantidade de classes: </a:t>
            </a:r>
            <a:r>
              <a:rPr lang="pt-BR" dirty="0"/>
              <a:t>6</a:t>
            </a:r>
            <a:r>
              <a:rPr lang="pt-BR" dirty="0" smtClean="0"/>
              <a:t/>
            </a:r>
            <a:br>
              <a:rPr lang="pt-BR" dirty="0" smtClean="0"/>
            </a:br>
            <a:r>
              <a:rPr lang="pt-BR" dirty="0" smtClean="0"/>
              <a:t>Quantidade de métodos: 47</a:t>
            </a:r>
          </a:p>
          <a:p>
            <a:r>
              <a:rPr lang="pt-BR" dirty="0" smtClean="0"/>
              <a:t>Quantiades de atributos: 21</a:t>
            </a:r>
            <a:endParaRPr lang="pt-BR" dirty="0"/>
          </a:p>
        </p:txBody>
      </p:sp>
    </p:spTree>
    <p:extLst>
      <p:ext uri="{BB962C8B-B14F-4D97-AF65-F5344CB8AC3E}">
        <p14:creationId xmlns:p14="http://schemas.microsoft.com/office/powerpoint/2010/main" val="375490275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88573" y="229325"/>
            <a:ext cx="9706283" cy="762408"/>
          </a:xfrm>
        </p:spPr>
        <p:txBody>
          <a:bodyPr/>
          <a:lstStyle/>
          <a:p>
            <a:r>
              <a:rPr lang="pt-BR" dirty="0" smtClean="0"/>
              <a:t>Caso de Teste</a:t>
            </a:r>
            <a:endParaRPr lang="pt-BR" dirty="0"/>
          </a:p>
        </p:txBody>
      </p:sp>
      <p:sp>
        <p:nvSpPr>
          <p:cNvPr id="3" name="Marcador de Posição de Conteúdo 2"/>
          <p:cNvSpPr>
            <a:spLocks noGrp="1"/>
          </p:cNvSpPr>
          <p:nvPr>
            <p:ph idx="1"/>
          </p:nvPr>
        </p:nvSpPr>
        <p:spPr>
          <a:xfrm>
            <a:off x="1203815" y="1248228"/>
            <a:ext cx="8595360" cy="4351337"/>
          </a:xfrm>
        </p:spPr>
        <p:txBody>
          <a:bodyPr/>
          <a:lstStyle/>
          <a:p>
            <a:r>
              <a:rPr lang="pt-BR" b="1" dirty="0" smtClean="0"/>
              <a:t>Selecionar Opção: </a:t>
            </a:r>
            <a:r>
              <a:rPr lang="pt-BR" dirty="0" smtClean="0"/>
              <a:t>Descrição</a:t>
            </a:r>
          </a:p>
          <a:p>
            <a:pPr marL="0" indent="0">
              <a:buNone/>
            </a:pPr>
            <a:endParaRPr lang="pt-BR" dirty="0" smtClean="0"/>
          </a:p>
          <a:p>
            <a:endParaRPr lang="pt-BR" b="1" dirty="0"/>
          </a:p>
          <a:p>
            <a:endParaRPr lang="pt-BR" b="1" dirty="0" smtClean="0"/>
          </a:p>
        </p:txBody>
      </p:sp>
      <p:pic>
        <p:nvPicPr>
          <p:cNvPr id="4" name="Imagem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ext uri="{D42A27DB-BD31-4B8C-83A1-F6EECF244321}">
                <p14:modId xmlns:p14="http://schemas.microsoft.com/office/powerpoint/2010/main" val="3182108574"/>
              </p:ext>
            </p:extLst>
          </p:nvPr>
        </p:nvGraphicFramePr>
        <p:xfrm>
          <a:off x="1350409" y="1814286"/>
          <a:ext cx="8127999" cy="44832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2709333">
                  <a:extLst>
                    <a:ext uri="{9D8B030D-6E8A-4147-A177-3AD203B41FA5}">
                      <a16:colId xmlns:a16="http://schemas.microsoft.com/office/drawing/2014/main" val="2113526664"/>
                    </a:ext>
                  </a:extLst>
                </a:gridCol>
                <a:gridCol w="2709333">
                  <a:extLst>
                    <a:ext uri="{9D8B030D-6E8A-4147-A177-3AD203B41FA5}">
                      <a16:colId xmlns:a16="http://schemas.microsoft.com/office/drawing/2014/main" val="1496732803"/>
                    </a:ext>
                  </a:extLst>
                </a:gridCol>
              </a:tblGrid>
              <a:tr h="642740">
                <a:tc>
                  <a:txBody>
                    <a:bodyPr/>
                    <a:lstStyle/>
                    <a:p>
                      <a:pPr marL="0" algn="ctr" defTabSz="914400" rtl="0" eaLnBrk="1" latinLnBrk="0" hangingPunct="1"/>
                      <a:r>
                        <a:rPr lang="pt-BR" sz="1600" kern="1200" dirty="0" smtClean="0">
                          <a:solidFill>
                            <a:schemeClr val="bg1"/>
                          </a:solidFill>
                          <a:latin typeface="+mn-lt"/>
                          <a:ea typeface="+mn-ea"/>
                          <a:cs typeface="+mn-cs"/>
                        </a:rPr>
                        <a:t>Casos de Teste</a:t>
                      </a:r>
                      <a:endParaRPr lang="pt-BR" sz="1600" kern="1200" dirty="0">
                        <a:solidFill>
                          <a:schemeClr val="bg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algn="ctr" defTabSz="914400" rtl="0" eaLnBrk="1" latinLnBrk="0" hangingPunct="1"/>
                      <a:r>
                        <a:rPr lang="pt-BR" sz="1600" kern="1200" dirty="0" smtClean="0">
                          <a:solidFill>
                            <a:schemeClr val="bg1"/>
                          </a:solidFill>
                          <a:latin typeface="+mn-lt"/>
                          <a:ea typeface="+mn-ea"/>
                          <a:cs typeface="+mn-cs"/>
                        </a:rPr>
                        <a:t>Descrição do </a:t>
                      </a:r>
                    </a:p>
                    <a:p>
                      <a:pPr marL="0" algn="ctr" defTabSz="914400" rtl="0" eaLnBrk="1" latinLnBrk="0" hangingPunct="1"/>
                      <a:r>
                        <a:rPr lang="pt-BR" sz="1600" kern="1200" dirty="0" smtClean="0">
                          <a:solidFill>
                            <a:schemeClr val="bg1"/>
                          </a:solidFill>
                          <a:latin typeface="+mn-lt"/>
                          <a:ea typeface="+mn-ea"/>
                          <a:cs typeface="+mn-cs"/>
                        </a:rPr>
                        <a:t>Caso de Teste</a:t>
                      </a:r>
                      <a:endParaRPr lang="pt-BR" sz="1600" kern="1200" dirty="0">
                        <a:solidFill>
                          <a:schemeClr val="bg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algn="ctr" defTabSz="914400" rtl="0" eaLnBrk="1" latinLnBrk="0" hangingPunct="1"/>
                      <a:r>
                        <a:rPr lang="pt-BR" sz="1600" kern="1200" dirty="0" smtClean="0">
                          <a:solidFill>
                            <a:schemeClr val="bg1"/>
                          </a:solidFill>
                          <a:latin typeface="+mn-lt"/>
                          <a:ea typeface="+mn-ea"/>
                          <a:cs typeface="+mn-cs"/>
                        </a:rPr>
                        <a:t>Resultado Esperado</a:t>
                      </a:r>
                      <a:endParaRPr lang="pt-BR" sz="1600" kern="1200" dirty="0">
                        <a:solidFill>
                          <a:schemeClr val="bg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370840">
                <a:tc>
                  <a:txBody>
                    <a:bodyPr/>
                    <a:lstStyle/>
                    <a:p>
                      <a:pPr marL="0" algn="ctr" defTabSz="914400" rtl="0" eaLnBrk="1" latinLnBrk="0" hangingPunct="1"/>
                      <a:r>
                        <a:rPr lang="pt-BR" sz="1600" kern="1200" dirty="0" smtClean="0">
                          <a:solidFill>
                            <a:schemeClr val="dk1"/>
                          </a:solidFill>
                          <a:latin typeface="+mn-lt"/>
                          <a:ea typeface="+mn-ea"/>
                          <a:cs typeface="+mn-cs"/>
                        </a:rPr>
                        <a:t>CT #01</a:t>
                      </a:r>
                      <a:endParaRPr lang="pt-BR" sz="16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pt-BR" sz="1600" kern="1200" dirty="0" smtClean="0">
                          <a:solidFill>
                            <a:schemeClr val="dk1"/>
                          </a:solidFill>
                          <a:latin typeface="+mn-lt"/>
                          <a:ea typeface="+mn-ea"/>
                          <a:cs typeface="+mn-cs"/>
                        </a:rPr>
                        <a:t>Verifica se todos os tópicos relacionados a PCDs estão apresentados na página.</a:t>
                      </a:r>
                      <a:endParaRPr lang="pt-BR" sz="16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pt-BR" sz="1600" kern="1200" dirty="0" smtClean="0">
                          <a:solidFill>
                            <a:schemeClr val="dk1"/>
                          </a:solidFill>
                          <a:latin typeface="+mn-lt"/>
                          <a:ea typeface="+mn-ea"/>
                          <a:cs typeface="+mn-cs"/>
                        </a:rPr>
                        <a:t>Caso</a:t>
                      </a:r>
                      <a:r>
                        <a:rPr lang="pt-BR" sz="1600" kern="1200" baseline="0" dirty="0" smtClean="0">
                          <a:solidFill>
                            <a:schemeClr val="dk1"/>
                          </a:solidFill>
                          <a:latin typeface="+mn-lt"/>
                          <a:ea typeface="+mn-ea"/>
                          <a:cs typeface="+mn-cs"/>
                        </a:rPr>
                        <a:t> o usuário não selecione nenhuma opção o esperado é que a página exiba:</a:t>
                      </a:r>
                    </a:p>
                    <a:p>
                      <a:pPr marL="0" algn="l" defTabSz="914400" rtl="0" eaLnBrk="1" latinLnBrk="0" hangingPunct="1"/>
                      <a:r>
                        <a:rPr lang="pt-BR" sz="1600" kern="1200" baseline="0" dirty="0" smtClean="0">
                          <a:solidFill>
                            <a:schemeClr val="dk1"/>
                          </a:solidFill>
                          <a:latin typeface="+mn-lt"/>
                          <a:ea typeface="+mn-ea"/>
                          <a:cs typeface="+mn-cs"/>
                        </a:rPr>
                        <a:t>-Gerenciamento de PCDs;</a:t>
                      </a:r>
                    </a:p>
                    <a:p>
                      <a:pPr marL="0" algn="l" defTabSz="914400" rtl="0" eaLnBrk="1" latinLnBrk="0" hangingPunct="1"/>
                      <a:r>
                        <a:rPr lang="pt-BR" sz="1600" kern="1200" baseline="0" dirty="0" smtClean="0">
                          <a:solidFill>
                            <a:schemeClr val="dk1"/>
                          </a:solidFill>
                          <a:latin typeface="+mn-lt"/>
                          <a:ea typeface="+mn-ea"/>
                          <a:cs typeface="+mn-cs"/>
                        </a:rPr>
                        <a:t>-Processamento de Imagens;</a:t>
                      </a:r>
                    </a:p>
                    <a:p>
                      <a:pPr marL="0" algn="l" defTabSz="914400" rtl="0" eaLnBrk="1" latinLnBrk="0" hangingPunct="1"/>
                      <a:r>
                        <a:rPr lang="pt-BR" sz="1600" kern="1200" baseline="0" dirty="0" smtClean="0">
                          <a:solidFill>
                            <a:schemeClr val="dk1"/>
                          </a:solidFill>
                          <a:latin typeface="+mn-lt"/>
                          <a:ea typeface="+mn-ea"/>
                          <a:cs typeface="+mn-cs"/>
                        </a:rPr>
                        <a:t>-Gerenciamento de Sensores;</a:t>
                      </a:r>
                    </a:p>
                    <a:p>
                      <a:pPr marL="0" algn="l" defTabSz="914400" rtl="0" eaLnBrk="1" latinLnBrk="0" hangingPunct="1"/>
                      <a:r>
                        <a:rPr lang="pt-BR" sz="1600" kern="1200" baseline="0" dirty="0" smtClean="0">
                          <a:solidFill>
                            <a:schemeClr val="dk1"/>
                          </a:solidFill>
                          <a:latin typeface="+mn-lt"/>
                          <a:ea typeface="+mn-ea"/>
                          <a:cs typeface="+mn-cs"/>
                        </a:rPr>
                        <a:t>-Controle de Funcionamento de PCDs.</a:t>
                      </a:r>
                      <a:endParaRPr lang="pt-BR" sz="16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6639649"/>
                  </a:ext>
                </a:extLst>
              </a:tr>
              <a:tr h="370840">
                <a:tc>
                  <a:txBody>
                    <a:bodyPr/>
                    <a:lstStyle/>
                    <a:p>
                      <a:pPr marL="0" algn="ctr" defTabSz="914400" rtl="0" eaLnBrk="1" latinLnBrk="0" hangingPunct="1"/>
                      <a:r>
                        <a:rPr lang="pt-BR" sz="1600" kern="1200" dirty="0" smtClean="0">
                          <a:solidFill>
                            <a:schemeClr val="dk1"/>
                          </a:solidFill>
                          <a:latin typeface="+mn-lt"/>
                          <a:ea typeface="+mn-ea"/>
                          <a:cs typeface="+mn-cs"/>
                        </a:rPr>
                        <a:t>CT#02</a:t>
                      </a:r>
                      <a:endParaRPr lang="pt-BR" sz="16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pt-BR" sz="1600" kern="1200" dirty="0" smtClean="0">
                          <a:solidFill>
                            <a:schemeClr val="dk1"/>
                          </a:solidFill>
                          <a:latin typeface="+mn-lt"/>
                          <a:ea typeface="+mn-ea"/>
                          <a:cs typeface="+mn-cs"/>
                        </a:rPr>
                        <a:t>Verifica se o tópico</a:t>
                      </a:r>
                      <a:r>
                        <a:rPr lang="pt-BR" sz="1600" kern="1200" baseline="0" dirty="0" smtClean="0">
                          <a:solidFill>
                            <a:schemeClr val="dk1"/>
                          </a:solidFill>
                          <a:latin typeface="+mn-lt"/>
                          <a:ea typeface="+mn-ea"/>
                          <a:cs typeface="+mn-cs"/>
                        </a:rPr>
                        <a:t> “Gerenciamento de PCDs” foi selecionado.</a:t>
                      </a:r>
                      <a:endParaRPr lang="pt-BR" sz="16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pt-BR" sz="1600" kern="1200" dirty="0" smtClean="0">
                          <a:solidFill>
                            <a:schemeClr val="dk1"/>
                          </a:solidFill>
                          <a:latin typeface="+mn-lt"/>
                          <a:ea typeface="+mn-ea"/>
                          <a:cs typeface="+mn-cs"/>
                        </a:rPr>
                        <a:t>Caso o usuário selecionar o tópico, exibir o </a:t>
                      </a:r>
                      <a:r>
                        <a:rPr lang="pt-BR" sz="1600" kern="1200" dirty="0" err="1" smtClean="0">
                          <a:solidFill>
                            <a:schemeClr val="dk1"/>
                          </a:solidFill>
                          <a:latin typeface="+mn-lt"/>
                          <a:ea typeface="+mn-ea"/>
                          <a:cs typeface="+mn-cs"/>
                        </a:rPr>
                        <a:t>sub-tópico</a:t>
                      </a:r>
                      <a:r>
                        <a:rPr lang="pt-BR" sz="1600" kern="1200" dirty="0" smtClean="0">
                          <a:solidFill>
                            <a:schemeClr val="dk1"/>
                          </a:solidFill>
                          <a:latin typeface="+mn-lt"/>
                          <a:ea typeface="+mn-ea"/>
                          <a:cs typeface="+mn-cs"/>
                        </a:rPr>
                        <a:t> “Listagem de PCDs”.</a:t>
                      </a:r>
                      <a:endParaRPr lang="pt-BR" sz="16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28661691"/>
                  </a:ext>
                </a:extLst>
              </a:tr>
            </a:tbl>
          </a:graphicData>
        </a:graphic>
      </p:graphicFrame>
    </p:spTree>
    <p:extLst>
      <p:ext uri="{BB962C8B-B14F-4D97-AF65-F5344CB8AC3E}">
        <p14:creationId xmlns:p14="http://schemas.microsoft.com/office/powerpoint/2010/main" val="329261448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88573" y="229325"/>
            <a:ext cx="9706283" cy="762408"/>
          </a:xfrm>
        </p:spPr>
        <p:txBody>
          <a:bodyPr/>
          <a:lstStyle/>
          <a:p>
            <a:r>
              <a:rPr lang="pt-BR" dirty="0" smtClean="0"/>
              <a:t>Caso de Teste</a:t>
            </a:r>
            <a:endParaRPr lang="pt-BR" dirty="0"/>
          </a:p>
        </p:txBody>
      </p:sp>
      <p:sp>
        <p:nvSpPr>
          <p:cNvPr id="3" name="Marcador de Posição de Conteúdo 2"/>
          <p:cNvSpPr>
            <a:spLocks noGrp="1"/>
          </p:cNvSpPr>
          <p:nvPr>
            <p:ph idx="1"/>
          </p:nvPr>
        </p:nvSpPr>
        <p:spPr>
          <a:xfrm>
            <a:off x="1203815" y="1248228"/>
            <a:ext cx="8595360" cy="4351337"/>
          </a:xfrm>
        </p:spPr>
        <p:txBody>
          <a:bodyPr/>
          <a:lstStyle/>
          <a:p>
            <a:r>
              <a:rPr lang="pt-BR" b="1" dirty="0" smtClean="0"/>
              <a:t>Selecionar Opção: </a:t>
            </a:r>
            <a:r>
              <a:rPr lang="pt-BR" dirty="0" smtClean="0"/>
              <a:t>Descrição</a:t>
            </a:r>
          </a:p>
          <a:p>
            <a:pPr marL="0" indent="0">
              <a:buNone/>
            </a:pPr>
            <a:endParaRPr lang="pt-BR" dirty="0" smtClean="0"/>
          </a:p>
          <a:p>
            <a:endParaRPr lang="pt-BR" b="1" dirty="0"/>
          </a:p>
          <a:p>
            <a:endParaRPr lang="pt-BR" b="1" dirty="0" smtClean="0"/>
          </a:p>
        </p:txBody>
      </p:sp>
      <p:pic>
        <p:nvPicPr>
          <p:cNvPr id="4" name="Imagem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ext uri="{D42A27DB-BD31-4B8C-83A1-F6EECF244321}">
                <p14:modId xmlns:p14="http://schemas.microsoft.com/office/powerpoint/2010/main" val="4086698974"/>
              </p:ext>
            </p:extLst>
          </p:nvPr>
        </p:nvGraphicFramePr>
        <p:xfrm>
          <a:off x="1350409" y="1814286"/>
          <a:ext cx="8127999" cy="32004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2709333">
                  <a:extLst>
                    <a:ext uri="{9D8B030D-6E8A-4147-A177-3AD203B41FA5}">
                      <a16:colId xmlns:a16="http://schemas.microsoft.com/office/drawing/2014/main" val="2113526664"/>
                    </a:ext>
                  </a:extLst>
                </a:gridCol>
                <a:gridCol w="2709333">
                  <a:extLst>
                    <a:ext uri="{9D8B030D-6E8A-4147-A177-3AD203B41FA5}">
                      <a16:colId xmlns:a16="http://schemas.microsoft.com/office/drawing/2014/main" val="1496732803"/>
                    </a:ext>
                  </a:extLst>
                </a:gridCol>
              </a:tblGrid>
              <a:tr h="370840">
                <a:tc>
                  <a:txBody>
                    <a:bodyPr/>
                    <a:lstStyle/>
                    <a:p>
                      <a:pPr marL="0" algn="ctr" defTabSz="914400" rtl="0" eaLnBrk="1" latinLnBrk="0" hangingPunct="1"/>
                      <a:r>
                        <a:rPr lang="pt-BR" sz="1600" b="0" kern="1200" dirty="0" smtClean="0">
                          <a:solidFill>
                            <a:schemeClr val="dk1"/>
                          </a:solidFill>
                          <a:latin typeface="+mn-lt"/>
                          <a:ea typeface="+mn-ea"/>
                          <a:cs typeface="+mn-cs"/>
                        </a:rPr>
                        <a:t>CT#03</a:t>
                      </a:r>
                      <a:endParaRPr lang="pt-BR"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pt-BR" sz="1600" b="0" kern="1200" dirty="0" smtClean="0">
                          <a:solidFill>
                            <a:schemeClr val="dk1"/>
                          </a:solidFill>
                          <a:latin typeface="+mn-lt"/>
                          <a:ea typeface="+mn-ea"/>
                          <a:cs typeface="+mn-cs"/>
                        </a:rPr>
                        <a:t>Verifica se o tópico “Processamento de Imagens” foi selecionado.</a:t>
                      </a:r>
                      <a:endParaRPr lang="pt-BR"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pt-BR" sz="1600" b="0" kern="1200" dirty="0" smtClean="0">
                          <a:solidFill>
                            <a:schemeClr val="dk1"/>
                          </a:solidFill>
                          <a:latin typeface="+mn-lt"/>
                          <a:ea typeface="+mn-ea"/>
                          <a:cs typeface="+mn-cs"/>
                        </a:rPr>
                        <a:t>Caso o usuário selecionar o tópico, exibir o </a:t>
                      </a:r>
                      <a:r>
                        <a:rPr lang="pt-BR" sz="1600" b="0" kern="1200" dirty="0" err="1" smtClean="0">
                          <a:solidFill>
                            <a:schemeClr val="dk1"/>
                          </a:solidFill>
                          <a:latin typeface="+mn-lt"/>
                          <a:ea typeface="+mn-ea"/>
                          <a:cs typeface="+mn-cs"/>
                        </a:rPr>
                        <a:t>sub-tópico</a:t>
                      </a:r>
                      <a:r>
                        <a:rPr lang="pt-BR" sz="1600" b="0" kern="1200" dirty="0" smtClean="0">
                          <a:solidFill>
                            <a:schemeClr val="dk1"/>
                          </a:solidFill>
                          <a:latin typeface="+mn-lt"/>
                          <a:ea typeface="+mn-ea"/>
                          <a:cs typeface="+mn-cs"/>
                        </a:rPr>
                        <a:t> “Listagem de Imagens”.</a:t>
                      </a:r>
                      <a:endParaRPr lang="pt-BR"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96654407"/>
                  </a:ext>
                </a:extLst>
              </a:tr>
              <a:tr h="370840">
                <a:tc>
                  <a:txBody>
                    <a:bodyPr/>
                    <a:lstStyle/>
                    <a:p>
                      <a:pPr marL="0" algn="ctr" defTabSz="914400" rtl="0" eaLnBrk="1" latinLnBrk="0" hangingPunct="1"/>
                      <a:r>
                        <a:rPr lang="pt-BR" sz="1600" b="0" kern="1200" dirty="0" smtClean="0">
                          <a:solidFill>
                            <a:schemeClr val="dk1"/>
                          </a:solidFill>
                          <a:latin typeface="+mn-lt"/>
                          <a:ea typeface="+mn-ea"/>
                          <a:cs typeface="+mn-cs"/>
                        </a:rPr>
                        <a:t>CT#04</a:t>
                      </a:r>
                      <a:endParaRPr lang="pt-BR"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pt-BR" sz="1600" kern="1200" dirty="0" smtClean="0">
                          <a:solidFill>
                            <a:schemeClr val="dk1"/>
                          </a:solidFill>
                          <a:latin typeface="+mn-lt"/>
                          <a:ea typeface="+mn-ea"/>
                          <a:cs typeface="+mn-cs"/>
                        </a:rPr>
                        <a:t>Verifica se o tópico</a:t>
                      </a:r>
                      <a:r>
                        <a:rPr lang="pt-BR" sz="1600" kern="1200" baseline="0" dirty="0" smtClean="0">
                          <a:solidFill>
                            <a:schemeClr val="dk1"/>
                          </a:solidFill>
                          <a:latin typeface="+mn-lt"/>
                          <a:ea typeface="+mn-ea"/>
                          <a:cs typeface="+mn-cs"/>
                        </a:rPr>
                        <a:t> “Gerenciamento de Sensores” foi selecionado.</a:t>
                      </a:r>
                      <a:endParaRPr lang="pt-BR" sz="16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pt-BR" sz="1600" kern="1200" dirty="0" smtClean="0">
                          <a:solidFill>
                            <a:schemeClr val="dk1"/>
                          </a:solidFill>
                          <a:latin typeface="+mn-lt"/>
                          <a:ea typeface="+mn-ea"/>
                          <a:cs typeface="+mn-cs"/>
                        </a:rPr>
                        <a:t>Caso o usuário selecionar o tópico, exibir o </a:t>
                      </a:r>
                      <a:r>
                        <a:rPr lang="pt-BR" sz="1600" kern="1200" dirty="0" err="1" smtClean="0">
                          <a:solidFill>
                            <a:schemeClr val="dk1"/>
                          </a:solidFill>
                          <a:latin typeface="+mn-lt"/>
                          <a:ea typeface="+mn-ea"/>
                          <a:cs typeface="+mn-cs"/>
                        </a:rPr>
                        <a:t>sub-tópico</a:t>
                      </a:r>
                      <a:r>
                        <a:rPr lang="pt-BR" sz="1600" kern="1200" dirty="0" smtClean="0">
                          <a:solidFill>
                            <a:schemeClr val="dk1"/>
                          </a:solidFill>
                          <a:latin typeface="+mn-lt"/>
                          <a:ea typeface="+mn-ea"/>
                          <a:cs typeface="+mn-cs"/>
                        </a:rPr>
                        <a:t> “Tipo de Sensor” e “Listagem de Sensores”.</a:t>
                      </a:r>
                      <a:endParaRPr lang="pt-BR" sz="16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56704126"/>
                  </a:ext>
                </a:extLst>
              </a:tr>
              <a:tr h="370840">
                <a:tc>
                  <a:txBody>
                    <a:bodyPr/>
                    <a:lstStyle/>
                    <a:p>
                      <a:pPr marL="0" algn="ctr" defTabSz="914400" rtl="0" eaLnBrk="1" latinLnBrk="0" hangingPunct="1"/>
                      <a:r>
                        <a:rPr lang="pt-BR" sz="1600" b="0" kern="1200" dirty="0" smtClean="0">
                          <a:solidFill>
                            <a:schemeClr val="dk1"/>
                          </a:solidFill>
                          <a:latin typeface="+mn-lt"/>
                          <a:ea typeface="+mn-ea"/>
                          <a:cs typeface="+mn-cs"/>
                        </a:rPr>
                        <a:t>CT#05</a:t>
                      </a:r>
                      <a:endParaRPr lang="pt-BR" sz="16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pt-BR" sz="1600" kern="1200" dirty="0" smtClean="0">
                          <a:solidFill>
                            <a:schemeClr val="dk1"/>
                          </a:solidFill>
                          <a:latin typeface="+mn-lt"/>
                          <a:ea typeface="+mn-ea"/>
                          <a:cs typeface="+mn-cs"/>
                        </a:rPr>
                        <a:t>Verifica se o tópico</a:t>
                      </a:r>
                      <a:r>
                        <a:rPr lang="pt-BR" sz="1600" kern="1200" baseline="0" dirty="0" smtClean="0">
                          <a:solidFill>
                            <a:schemeClr val="dk1"/>
                          </a:solidFill>
                          <a:latin typeface="+mn-lt"/>
                          <a:ea typeface="+mn-ea"/>
                          <a:cs typeface="+mn-cs"/>
                        </a:rPr>
                        <a:t> “Controle de Funcionamento de PCDs” foi selecionado.</a:t>
                      </a:r>
                      <a:endParaRPr lang="pt-BR" sz="16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pt-BR" sz="1600" kern="1200" dirty="0" smtClean="0">
                          <a:solidFill>
                            <a:schemeClr val="dk1"/>
                          </a:solidFill>
                          <a:latin typeface="+mn-lt"/>
                          <a:ea typeface="+mn-ea"/>
                          <a:cs typeface="+mn-cs"/>
                        </a:rPr>
                        <a:t>Caso o usuário selecionar o tópico, exibir o </a:t>
                      </a:r>
                      <a:r>
                        <a:rPr lang="pt-BR" sz="1600" kern="1200" dirty="0" err="1" smtClean="0">
                          <a:solidFill>
                            <a:schemeClr val="dk1"/>
                          </a:solidFill>
                          <a:latin typeface="+mn-lt"/>
                          <a:ea typeface="+mn-ea"/>
                          <a:cs typeface="+mn-cs"/>
                        </a:rPr>
                        <a:t>sub-tópico</a:t>
                      </a:r>
                      <a:r>
                        <a:rPr lang="pt-BR" sz="1600" kern="1200" dirty="0" smtClean="0">
                          <a:solidFill>
                            <a:schemeClr val="dk1"/>
                          </a:solidFill>
                          <a:latin typeface="+mn-lt"/>
                          <a:ea typeface="+mn-ea"/>
                          <a:cs typeface="+mn-cs"/>
                        </a:rPr>
                        <a:t> “Habilitar” e “Desabilitar”.</a:t>
                      </a:r>
                      <a:endParaRPr lang="pt-BR" sz="16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89601693"/>
                  </a:ext>
                </a:extLst>
              </a:tr>
            </a:tbl>
          </a:graphicData>
        </a:graphic>
      </p:graphicFrame>
    </p:spTree>
    <p:extLst>
      <p:ext uri="{BB962C8B-B14F-4D97-AF65-F5344CB8AC3E}">
        <p14:creationId xmlns:p14="http://schemas.microsoft.com/office/powerpoint/2010/main" val="238476558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88573" y="229325"/>
            <a:ext cx="9706283" cy="762408"/>
          </a:xfrm>
        </p:spPr>
        <p:txBody>
          <a:bodyPr/>
          <a:lstStyle/>
          <a:p>
            <a:r>
              <a:rPr lang="pt-BR" dirty="0" smtClean="0"/>
              <a:t>Caso de Teste</a:t>
            </a:r>
            <a:endParaRPr lang="pt-BR" dirty="0"/>
          </a:p>
        </p:txBody>
      </p:sp>
      <p:sp>
        <p:nvSpPr>
          <p:cNvPr id="3" name="Marcador de Posição de Conteúdo 2"/>
          <p:cNvSpPr>
            <a:spLocks noGrp="1"/>
          </p:cNvSpPr>
          <p:nvPr>
            <p:ph idx="1"/>
          </p:nvPr>
        </p:nvSpPr>
        <p:spPr>
          <a:xfrm>
            <a:off x="1203815" y="1248228"/>
            <a:ext cx="8595360" cy="4351337"/>
          </a:xfrm>
        </p:spPr>
        <p:txBody>
          <a:bodyPr/>
          <a:lstStyle/>
          <a:p>
            <a:r>
              <a:rPr lang="pt-BR" b="1" dirty="0" smtClean="0"/>
              <a:t>Gerenciamento de PCDs: </a:t>
            </a:r>
            <a:r>
              <a:rPr lang="pt-BR" dirty="0" smtClean="0"/>
              <a:t>Descrição</a:t>
            </a:r>
          </a:p>
          <a:p>
            <a:pPr marL="0" indent="0">
              <a:buNone/>
            </a:pPr>
            <a:endParaRPr lang="pt-BR" dirty="0" smtClean="0"/>
          </a:p>
          <a:p>
            <a:endParaRPr lang="pt-BR" b="1" dirty="0"/>
          </a:p>
          <a:p>
            <a:endParaRPr lang="pt-BR" b="1" dirty="0" smtClean="0"/>
          </a:p>
        </p:txBody>
      </p:sp>
      <p:pic>
        <p:nvPicPr>
          <p:cNvPr id="4" name="Imagem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47220" y="69668"/>
            <a:ext cx="799544" cy="692332"/>
          </a:xfrm>
          <a:prstGeom prst="rect">
            <a:avLst/>
          </a:prstGeom>
        </p:spPr>
      </p:pic>
      <p:graphicFrame>
        <p:nvGraphicFramePr>
          <p:cNvPr id="6" name="Tabela 5"/>
          <p:cNvGraphicFramePr>
            <a:graphicFrameLocks noGrp="1"/>
          </p:cNvGraphicFramePr>
          <p:nvPr>
            <p:extLst>
              <p:ext uri="{D42A27DB-BD31-4B8C-83A1-F6EECF244321}">
                <p14:modId xmlns:p14="http://schemas.microsoft.com/office/powerpoint/2010/main" val="3149146293"/>
              </p:ext>
            </p:extLst>
          </p:nvPr>
        </p:nvGraphicFramePr>
        <p:xfrm>
          <a:off x="1350409" y="1814286"/>
          <a:ext cx="8127999" cy="31725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1200494"/>
                    </a:ext>
                  </a:extLst>
                </a:gridCol>
                <a:gridCol w="2709333">
                  <a:extLst>
                    <a:ext uri="{9D8B030D-6E8A-4147-A177-3AD203B41FA5}">
                      <a16:colId xmlns:a16="http://schemas.microsoft.com/office/drawing/2014/main" val="2113526664"/>
                    </a:ext>
                  </a:extLst>
                </a:gridCol>
                <a:gridCol w="2709333">
                  <a:extLst>
                    <a:ext uri="{9D8B030D-6E8A-4147-A177-3AD203B41FA5}">
                      <a16:colId xmlns:a16="http://schemas.microsoft.com/office/drawing/2014/main" val="1496732803"/>
                    </a:ext>
                  </a:extLst>
                </a:gridCol>
              </a:tblGrid>
              <a:tr h="642740">
                <a:tc>
                  <a:txBody>
                    <a:bodyPr/>
                    <a:lstStyle/>
                    <a:p>
                      <a:pPr marL="0" algn="ctr" defTabSz="914400" rtl="0" eaLnBrk="1" latinLnBrk="0" hangingPunct="1"/>
                      <a:r>
                        <a:rPr lang="pt-BR" sz="1600" kern="1200" dirty="0" smtClean="0">
                          <a:solidFill>
                            <a:schemeClr val="bg1"/>
                          </a:solidFill>
                          <a:latin typeface="+mn-lt"/>
                          <a:ea typeface="+mn-ea"/>
                          <a:cs typeface="+mn-cs"/>
                        </a:rPr>
                        <a:t>Casos de Teste</a:t>
                      </a:r>
                      <a:endParaRPr lang="pt-BR" sz="1600" kern="1200" dirty="0">
                        <a:solidFill>
                          <a:schemeClr val="bg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algn="ctr" defTabSz="914400" rtl="0" eaLnBrk="1" latinLnBrk="0" hangingPunct="1"/>
                      <a:r>
                        <a:rPr lang="pt-BR" sz="1600" kern="1200" dirty="0" smtClean="0">
                          <a:solidFill>
                            <a:schemeClr val="bg1"/>
                          </a:solidFill>
                          <a:latin typeface="+mn-lt"/>
                          <a:ea typeface="+mn-ea"/>
                          <a:cs typeface="+mn-cs"/>
                        </a:rPr>
                        <a:t>Descrição do </a:t>
                      </a:r>
                    </a:p>
                    <a:p>
                      <a:pPr marL="0" algn="ctr" defTabSz="914400" rtl="0" eaLnBrk="1" latinLnBrk="0" hangingPunct="1"/>
                      <a:r>
                        <a:rPr lang="pt-BR" sz="1600" kern="1200" dirty="0" smtClean="0">
                          <a:solidFill>
                            <a:schemeClr val="bg1"/>
                          </a:solidFill>
                          <a:latin typeface="+mn-lt"/>
                          <a:ea typeface="+mn-ea"/>
                          <a:cs typeface="+mn-cs"/>
                        </a:rPr>
                        <a:t>Caso de Teste</a:t>
                      </a:r>
                      <a:endParaRPr lang="pt-BR" sz="1600" kern="1200" dirty="0">
                        <a:solidFill>
                          <a:schemeClr val="bg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marL="0" algn="ctr" defTabSz="914400" rtl="0" eaLnBrk="1" latinLnBrk="0" hangingPunct="1"/>
                      <a:r>
                        <a:rPr lang="pt-BR" sz="1600" kern="1200" dirty="0" smtClean="0">
                          <a:solidFill>
                            <a:schemeClr val="bg1"/>
                          </a:solidFill>
                          <a:latin typeface="+mn-lt"/>
                          <a:ea typeface="+mn-ea"/>
                          <a:cs typeface="+mn-cs"/>
                        </a:rPr>
                        <a:t>Resultado Esperado</a:t>
                      </a:r>
                      <a:endParaRPr lang="pt-BR" sz="1600" kern="1200" dirty="0">
                        <a:solidFill>
                          <a:schemeClr val="bg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4223604693"/>
                  </a:ext>
                </a:extLst>
              </a:tr>
              <a:tr h="370840">
                <a:tc>
                  <a:txBody>
                    <a:bodyPr/>
                    <a:lstStyle/>
                    <a:p>
                      <a:pPr marL="0" algn="ctr" defTabSz="914400" rtl="0" eaLnBrk="1" latinLnBrk="0" hangingPunct="1"/>
                      <a:r>
                        <a:rPr lang="pt-BR" sz="1600" kern="1200" dirty="0" smtClean="0">
                          <a:solidFill>
                            <a:schemeClr val="dk1"/>
                          </a:solidFill>
                          <a:latin typeface="+mn-lt"/>
                          <a:ea typeface="+mn-ea"/>
                          <a:cs typeface="+mn-cs"/>
                        </a:rPr>
                        <a:t>CT #06</a:t>
                      </a:r>
                      <a:endParaRPr lang="pt-BR" sz="16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pt-BR" sz="1600" kern="1200" dirty="0" smtClean="0">
                          <a:solidFill>
                            <a:schemeClr val="dk1"/>
                          </a:solidFill>
                          <a:latin typeface="+mn-lt"/>
                          <a:ea typeface="+mn-ea"/>
                          <a:cs typeface="+mn-cs"/>
                        </a:rPr>
                        <a:t>Verifica se o </a:t>
                      </a:r>
                      <a:r>
                        <a:rPr lang="pt-BR" sz="1600" kern="1200" dirty="0" err="1" smtClean="0">
                          <a:solidFill>
                            <a:schemeClr val="dk1"/>
                          </a:solidFill>
                          <a:latin typeface="+mn-lt"/>
                          <a:ea typeface="+mn-ea"/>
                          <a:cs typeface="+mn-cs"/>
                        </a:rPr>
                        <a:t>sub-tópico</a:t>
                      </a:r>
                      <a:r>
                        <a:rPr lang="pt-BR" sz="1600" kern="1200" dirty="0" smtClean="0">
                          <a:solidFill>
                            <a:schemeClr val="dk1"/>
                          </a:solidFill>
                          <a:latin typeface="+mn-lt"/>
                          <a:ea typeface="+mn-ea"/>
                          <a:cs typeface="+mn-cs"/>
                        </a:rPr>
                        <a:t> “Listagem de PCDs” foi selecionado. </a:t>
                      </a:r>
                      <a:endParaRPr lang="pt-BR" sz="16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pt-BR" sz="1600" kern="1200" dirty="0" smtClean="0">
                          <a:solidFill>
                            <a:schemeClr val="dk1"/>
                          </a:solidFill>
                          <a:latin typeface="+mn-lt"/>
                          <a:ea typeface="+mn-ea"/>
                          <a:cs typeface="+mn-cs"/>
                        </a:rPr>
                        <a:t>Caso o usuário selecione “Listagem de PCDs” deverá ser exibida a página com as seguintes informações:</a:t>
                      </a:r>
                    </a:p>
                    <a:p>
                      <a:pPr marL="0" algn="l" defTabSz="914400" rtl="0" eaLnBrk="1" latinLnBrk="0" hangingPunct="1"/>
                      <a:r>
                        <a:rPr lang="pt-BR" sz="1600" kern="1200" dirty="0" smtClean="0">
                          <a:solidFill>
                            <a:schemeClr val="dk1"/>
                          </a:solidFill>
                          <a:latin typeface="+mn-lt"/>
                          <a:ea typeface="+mn-ea"/>
                          <a:cs typeface="+mn-cs"/>
                        </a:rPr>
                        <a:t>-Cidade;</a:t>
                      </a:r>
                    </a:p>
                    <a:p>
                      <a:pPr marL="0" algn="l" defTabSz="914400" rtl="0" eaLnBrk="1" latinLnBrk="0" hangingPunct="1"/>
                      <a:r>
                        <a:rPr lang="pt-BR" sz="1600" kern="1200" dirty="0" smtClean="0">
                          <a:solidFill>
                            <a:schemeClr val="dk1"/>
                          </a:solidFill>
                          <a:latin typeface="+mn-lt"/>
                          <a:ea typeface="+mn-ea"/>
                          <a:cs typeface="+mn-cs"/>
                        </a:rPr>
                        <a:t>-Estado;</a:t>
                      </a:r>
                    </a:p>
                    <a:p>
                      <a:pPr marL="0" algn="l" defTabSz="914400" rtl="0" eaLnBrk="1" latinLnBrk="0" hangingPunct="1"/>
                      <a:r>
                        <a:rPr lang="pt-BR" sz="1600" kern="1200" dirty="0" smtClean="0">
                          <a:solidFill>
                            <a:schemeClr val="dk1"/>
                          </a:solidFill>
                          <a:latin typeface="+mn-lt"/>
                          <a:ea typeface="+mn-ea"/>
                          <a:cs typeface="+mn-cs"/>
                        </a:rPr>
                        <a:t>-ID da PCD;</a:t>
                      </a:r>
                    </a:p>
                    <a:p>
                      <a:pPr marL="0" algn="l" defTabSz="914400" rtl="0" eaLnBrk="1" latinLnBrk="0" hangingPunct="1"/>
                      <a:r>
                        <a:rPr lang="pt-BR" sz="1600" kern="1200" dirty="0" smtClean="0">
                          <a:solidFill>
                            <a:schemeClr val="dk1"/>
                          </a:solidFill>
                          <a:latin typeface="+mn-lt"/>
                          <a:ea typeface="+mn-ea"/>
                          <a:cs typeface="+mn-cs"/>
                        </a:rPr>
                        <a:t>-Latitude;</a:t>
                      </a:r>
                    </a:p>
                    <a:p>
                      <a:pPr marL="0" algn="l" defTabSz="914400" rtl="0" eaLnBrk="1" latinLnBrk="0" hangingPunct="1"/>
                      <a:r>
                        <a:rPr lang="pt-BR" sz="1600" kern="1200" dirty="0" smtClean="0">
                          <a:solidFill>
                            <a:schemeClr val="dk1"/>
                          </a:solidFill>
                          <a:latin typeface="+mn-lt"/>
                          <a:ea typeface="+mn-ea"/>
                          <a:cs typeface="+mn-cs"/>
                        </a:rPr>
                        <a:t>-Longitude.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6639649"/>
                  </a:ext>
                </a:extLst>
              </a:tr>
            </a:tbl>
          </a:graphicData>
        </a:graphic>
      </p:graphicFrame>
    </p:spTree>
    <p:extLst>
      <p:ext uri="{BB962C8B-B14F-4D97-AF65-F5344CB8AC3E}">
        <p14:creationId xmlns:p14="http://schemas.microsoft.com/office/powerpoint/2010/main" val="81886136"/>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Azul Quente">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Storyboard Layout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471</TotalTime>
  <Words>16342</Words>
  <Application>Microsoft Office PowerPoint</Application>
  <PresentationFormat>Ecrã Panorâmico</PresentationFormat>
  <Paragraphs>3089</Paragraphs>
  <Slides>281</Slides>
  <Notes>5</Notes>
  <HiddenSlides>0</HiddenSlides>
  <MMClips>0</MMClips>
  <ScaleCrop>false</ScaleCrop>
  <HeadingPairs>
    <vt:vector size="6" baseType="variant">
      <vt:variant>
        <vt:lpstr>Tipos de letra usados</vt:lpstr>
      </vt:variant>
      <vt:variant>
        <vt:i4>7</vt:i4>
      </vt:variant>
      <vt:variant>
        <vt:lpstr>Tema</vt:lpstr>
      </vt:variant>
      <vt:variant>
        <vt:i4>2</vt:i4>
      </vt:variant>
      <vt:variant>
        <vt:lpstr>Títulos dos diapositivos</vt:lpstr>
      </vt:variant>
      <vt:variant>
        <vt:i4>281</vt:i4>
      </vt:variant>
    </vt:vector>
  </HeadingPairs>
  <TitlesOfParts>
    <vt:vector size="290" baseType="lpstr">
      <vt:lpstr>Microsoft YaHei</vt:lpstr>
      <vt:lpstr>Arial</vt:lpstr>
      <vt:lpstr>Calibri</vt:lpstr>
      <vt:lpstr>Century Schoolbook</vt:lpstr>
      <vt:lpstr>DejaVu Sans</vt:lpstr>
      <vt:lpstr>Times New Roman</vt:lpstr>
      <vt:lpstr>Wingdings 2</vt:lpstr>
      <vt:lpstr>View</vt:lpstr>
      <vt:lpstr>Storyboard Layouts</vt:lpstr>
      <vt:lpstr>Apresentação do PowerPoint</vt:lpstr>
      <vt:lpstr>MOD01 - Usuários</vt:lpstr>
      <vt:lpstr>Documento de Casos de Uso</vt:lpstr>
      <vt:lpstr>Caso de Uso 1 - Documentação</vt:lpstr>
      <vt:lpstr>Caso de Uso 1 - Documentação</vt:lpstr>
      <vt:lpstr>Caso de Uso 1 - Documentação</vt:lpstr>
      <vt:lpstr>Caso de Uso 1 - Documentação</vt:lpstr>
      <vt:lpstr>Caso de Uso 1 - Documentação</vt:lpstr>
      <vt:lpstr>Caso de Uso 1 - Documentação</vt:lpstr>
      <vt:lpstr>Caso de Uso 19 - Documentação</vt:lpstr>
      <vt:lpstr>Caso de Uso 2 - Documentação</vt:lpstr>
      <vt:lpstr>Caso de Uso 2- Documentação</vt:lpstr>
      <vt:lpstr>Caso de Uso 2 - Documentação</vt:lpstr>
      <vt:lpstr>Caso de Uso 2 - Documentação</vt:lpstr>
      <vt:lpstr>Casos de Uso - Documentação</vt:lpstr>
      <vt:lpstr>Casos de Uso - Documentação</vt:lpstr>
      <vt:lpstr>Casos de Uso - Documentação</vt:lpstr>
      <vt:lpstr>Casos de Uso - Documentação</vt:lpstr>
      <vt:lpstr>Casos de Uso - Documentação</vt:lpstr>
      <vt:lpstr>Casos de Uso - Documentação</vt:lpstr>
      <vt:lpstr>Casos de Uso - Documentação</vt:lpstr>
      <vt:lpstr>Casos de Uso - Documentação</vt:lpstr>
      <vt:lpstr>Casos de Uso - Documentação</vt:lpstr>
      <vt:lpstr>Protótipo</vt:lpstr>
      <vt:lpstr>Estimativa</vt:lpstr>
      <vt:lpstr>Diagrama Conceitual (MER)</vt:lpstr>
      <vt:lpstr>Dicionário do Banco de Dados</vt:lpstr>
      <vt:lpstr>Dicionário do Banco de Dados</vt:lpstr>
      <vt:lpstr>Diagrama de Classes</vt:lpstr>
      <vt:lpstr>Caso de Teste</vt:lpstr>
      <vt:lpstr>Caso de Teste</vt:lpstr>
      <vt:lpstr>Caso de Teste</vt:lpstr>
      <vt:lpstr>Caso de Teste</vt:lpstr>
      <vt:lpstr>Caso de Teste</vt:lpstr>
      <vt:lpstr>Caso de Teste</vt:lpstr>
      <vt:lpstr>Caso de Teste</vt:lpstr>
      <vt:lpstr>Caso de Teste</vt:lpstr>
      <vt:lpstr>Caso de Teste</vt:lpstr>
      <vt:lpstr>Casos de Teste</vt:lpstr>
      <vt:lpstr>Casos de Teste</vt:lpstr>
      <vt:lpstr>Planejamento de Atividades</vt:lpstr>
      <vt:lpstr>Planejamento de Atividades</vt:lpstr>
      <vt:lpstr>Planejamento de Atividades</vt:lpstr>
      <vt:lpstr>Planejamento de Atividades</vt:lpstr>
      <vt:lpstr>Planejamento de Atividades</vt:lpstr>
      <vt:lpstr>Planejamento de Atividades</vt:lpstr>
      <vt:lpstr>Planejamento de Atividades</vt:lpstr>
      <vt:lpstr>Planejamento de Atividades</vt:lpstr>
      <vt:lpstr>Planejamento de Atividades</vt:lpstr>
      <vt:lpstr>Planejamento de Atividades</vt:lpstr>
      <vt:lpstr>Planejamento de Atividades</vt:lpstr>
      <vt:lpstr>Integrante</vt:lpstr>
      <vt:lpstr>Integrante</vt:lpstr>
      <vt:lpstr>Integrante</vt:lpstr>
      <vt:lpstr>Integrante</vt:lpstr>
      <vt:lpstr>Integrante</vt:lpstr>
      <vt:lpstr>Integrante</vt:lpstr>
      <vt:lpstr>Notas dos Integrantes</vt:lpstr>
      <vt:lpstr>MOD02 - PCDs</vt:lpstr>
      <vt:lpstr>Documento de Casos de Uso</vt:lpstr>
      <vt:lpstr>Caso de Uso - Selecionar PCD’s</vt:lpstr>
      <vt:lpstr>Caso de Uso - Selecionar PCD’s</vt:lpstr>
      <vt:lpstr>Caso de Uso - Selecionar PCD’s</vt:lpstr>
      <vt:lpstr>Caso de Uso - Selecionar PCD’s</vt:lpstr>
      <vt:lpstr>Caso de Uso - Selecionar PCD’s</vt:lpstr>
      <vt:lpstr>Caso de Uso – Gerenciamento de PCD’s</vt:lpstr>
      <vt:lpstr>Caso de Uso – Gerenciamento de PCD’s</vt:lpstr>
      <vt:lpstr>Caso de Uso – Gerenciamento de PCD’s</vt:lpstr>
      <vt:lpstr>Caso de Uso – Gerenciamento de PCD’s</vt:lpstr>
      <vt:lpstr>Caso de Uso – Gerenciamento de PCD’s</vt:lpstr>
      <vt:lpstr>Caso de Uso – Funcionamento de PCD’s</vt:lpstr>
      <vt:lpstr>Caso de Uso – Funcionamento de PCD’s</vt:lpstr>
      <vt:lpstr>Caso de Uso – Funcionamento de PCD’s</vt:lpstr>
      <vt:lpstr>Caso de Uso – Funcionamento de PCD’s</vt:lpstr>
      <vt:lpstr>Caso de Uso – Funcionamento de PCD’s</vt:lpstr>
      <vt:lpstr>Caso de Uso – Funcionamento de PCD’s</vt:lpstr>
      <vt:lpstr>Caso de Uso – Funcionamento de PCD’s</vt:lpstr>
      <vt:lpstr>Caso de Uso – Funcionamento de PCD’s</vt:lpstr>
      <vt:lpstr>Casos de Uso </vt:lpstr>
      <vt:lpstr>Casos de Uso </vt:lpstr>
      <vt:lpstr>Casos de Uso </vt:lpstr>
      <vt:lpstr>Casos de Uso </vt:lpstr>
      <vt:lpstr>Casos de Uso </vt:lpstr>
      <vt:lpstr>Casos de Uso </vt:lpstr>
      <vt:lpstr>Casos de Uso</vt:lpstr>
      <vt:lpstr>Casos de Uso</vt:lpstr>
      <vt:lpstr>Casos de Uso</vt:lpstr>
      <vt:lpstr>Casos de Uso</vt:lpstr>
      <vt:lpstr>Casos de Uso</vt:lpstr>
      <vt:lpstr>Casos de Uso</vt:lpstr>
      <vt:lpstr>Casos de Uso</vt:lpstr>
      <vt:lpstr>Estimativa</vt:lpstr>
      <vt:lpstr>Estimativa</vt:lpstr>
      <vt:lpstr>Diagrama Conceitual (MER)</vt:lpstr>
      <vt:lpstr>Dicionário do Banco de Dados</vt:lpstr>
      <vt:lpstr>Diagrama de Classes</vt:lpstr>
      <vt:lpstr>Caso de Teste</vt:lpstr>
      <vt:lpstr>Caso de Teste</vt:lpstr>
      <vt:lpstr>Caso de Teste</vt:lpstr>
      <vt:lpstr>Caso de Teste</vt:lpstr>
      <vt:lpstr>Casos de Teste</vt:lpstr>
      <vt:lpstr>Casos de Teste</vt:lpstr>
      <vt:lpstr>Planejamento de Atividades</vt:lpstr>
      <vt:lpstr>Planejamento de Atividades</vt:lpstr>
      <vt:lpstr>Planejamento de Atividades</vt:lpstr>
      <vt:lpstr>Planejamento de Atividades</vt:lpstr>
      <vt:lpstr>Planejamento de Atividades</vt:lpstr>
      <vt:lpstr>Planejamento de Atividades</vt:lpstr>
      <vt:lpstr>Integrante</vt:lpstr>
      <vt:lpstr>Integrante</vt:lpstr>
      <vt:lpstr>Integrante</vt:lpstr>
      <vt:lpstr>Integrante</vt:lpstr>
      <vt:lpstr>Integrante</vt:lpstr>
      <vt:lpstr>Integrante</vt:lpstr>
      <vt:lpstr>Integrante</vt:lpstr>
      <vt:lpstr>Notas dos Integrantes</vt:lpstr>
      <vt:lpstr>MOD03 - Medições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MOD04 - Relatórios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Casos de Uso 3.1</vt:lpstr>
      <vt:lpstr>Caso de Uso 3.4</vt:lpstr>
      <vt:lpstr>Caso de Uso 3.5</vt:lpstr>
      <vt:lpstr>Caso de Uso 3.6</vt:lpstr>
      <vt:lpstr>Caso de Uso 3.7</vt:lpstr>
      <vt:lpstr>Caso de Uso 3.8</vt:lpstr>
      <vt:lpstr>Caso de Uso 3.9</vt:lpstr>
      <vt:lpstr>Caso de Uso 3.10</vt:lpstr>
      <vt:lpstr>Caso de Uso 3.11</vt:lpstr>
      <vt:lpstr>Caso de Uso 3.12</vt:lpstr>
      <vt:lpstr>Caso de Uso 3.13</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MOD05 - Alertas</vt:lpstr>
      <vt:lpstr>Documento de Casos de Uso *</vt:lpstr>
      <vt:lpstr>Caso de Uso - Gerenciar Órgãos e Colaboradores</vt:lpstr>
      <vt:lpstr>Caso de Uso - Gerenciar Órgãos e Colaboradores</vt:lpstr>
      <vt:lpstr>Caso de Uso - Gerenciar Órgãos e Colaboradores</vt:lpstr>
      <vt:lpstr>Caso de Uso - Gerenciar Órgãos e Colaboradore</vt:lpstr>
      <vt:lpstr>Caso de Uso - Gerenciamento de Alertas (Usuário)</vt:lpstr>
      <vt:lpstr>Caso de Uso - Gerenciamento de Alertas (Usuário)</vt:lpstr>
      <vt:lpstr>Caso de Uso - Gerenciamento de Alertas (Usuário)</vt:lpstr>
      <vt:lpstr>Caso de Uso - Gerenciamento de Alertas (Usuário)</vt:lpstr>
      <vt:lpstr>Caso de Uso - Gerenciamento de Alertas (Usuário)</vt:lpstr>
      <vt:lpstr>Casos de Uso</vt:lpstr>
      <vt:lpstr>Casos de Uso</vt:lpstr>
      <vt:lpstr>Casos de Uso</vt:lpstr>
      <vt:lpstr>Casos de Uso</vt:lpstr>
      <vt:lpstr>Casos de Uso</vt:lpstr>
      <vt:lpstr>Casos de Uso</vt:lpstr>
      <vt:lpstr>Casos de Uso</vt:lpstr>
      <vt:lpstr>Casos de Uso</vt:lpstr>
      <vt:lpstr>Casos de Uso</vt:lpstr>
      <vt:lpstr>Casos de Uso</vt:lpstr>
      <vt:lpstr>Casos de Uso</vt:lpstr>
      <vt:lpstr>Casos de Uso</vt:lpstr>
      <vt:lpstr>Casos de Uso</vt:lpstr>
      <vt:lpstr>Casos de Uso</vt:lpstr>
      <vt:lpstr>Casos de Uso</vt:lpstr>
      <vt:lpstr>Casos de Uso</vt:lpstr>
      <vt:lpstr>Casos de Uso</vt:lpstr>
      <vt:lpstr>Casos de Uso</vt:lpstr>
      <vt:lpstr>Casos de Uso</vt:lpstr>
      <vt:lpstr>Casos de Uso</vt:lpstr>
      <vt:lpstr>Casos de Uso</vt:lpstr>
      <vt:lpstr>Estimativa</vt:lpstr>
      <vt:lpstr>Diagrama Conceitual (MER) </vt:lpstr>
      <vt:lpstr>Dicionário do Banco de Dados</vt:lpstr>
      <vt:lpstr>Dicionário do Banco de Dados</vt:lpstr>
      <vt:lpstr>Dicionário do Banco de Dados</vt:lpstr>
      <vt:lpstr>Dicionário do Banco de Dados</vt:lpstr>
      <vt:lpstr>Diagrama de Classes</vt:lpstr>
      <vt:lpstr>Caso de Teste</vt:lpstr>
      <vt:lpstr>Caso de Teste</vt:lpstr>
      <vt:lpstr>Caso de Teste</vt:lpstr>
      <vt:lpstr>Caso de Teste</vt:lpstr>
      <vt:lpstr>Caso de Teste</vt:lpstr>
      <vt:lpstr>Caso de Teste</vt:lpstr>
      <vt:lpstr>Casos de Teste</vt:lpstr>
      <vt:lpstr>Casos de Teste</vt:lpstr>
      <vt:lpstr>Casos de Teste</vt:lpstr>
      <vt:lpstr>Planejamento de Atividades</vt:lpstr>
      <vt:lpstr>Planejamento de Atividades </vt:lpstr>
      <vt:lpstr>Planejamento de Atividades </vt:lpstr>
      <vt:lpstr>Planejamento de Atividades </vt:lpstr>
      <vt:lpstr>Integrante</vt:lpstr>
      <vt:lpstr>Integrante</vt:lpstr>
      <vt:lpstr>Integrante</vt:lpstr>
      <vt:lpstr>Integrante</vt:lpstr>
      <vt:lpstr>Integrante</vt:lpstr>
      <vt:lpstr>Integrante</vt:lpstr>
      <vt:lpstr>Notas dos Integrantes</vt:lpstr>
      <vt:lpstr> DBAs</vt:lpstr>
      <vt:lpstr>Diagrama Conceitual (MER)</vt:lpstr>
      <vt:lpstr>Apresentação do PowerPoint</vt:lpstr>
      <vt:lpstr>Apresentação do PowerPoint</vt:lpstr>
      <vt:lpstr>Apresentação do PowerPoint</vt:lpstr>
      <vt:lpstr>Apresentação do PowerPoint</vt:lpstr>
      <vt:lpstr>Apresentação do PowerPoint</vt:lpstr>
      <vt:lpstr>Apresentação do PowerPoint</vt:lpstr>
      <vt:lpstr>Diagrama Conceitual Final (MER)</vt:lpstr>
      <vt:lpstr>Apresentação do PowerPoint</vt:lpstr>
      <vt:lpstr>Apresentação do PowerPoint</vt:lpstr>
      <vt:lpstr>Modelo Lógico</vt:lpstr>
      <vt:lpstr>Modelo Físico</vt:lpstr>
      <vt:lpstr>Dicionário de Dados</vt:lpstr>
      <vt:lpstr>Dicionário de Dados</vt:lpstr>
      <vt:lpstr>Dicionário de Dados</vt:lpstr>
      <vt:lpstr>Dicionário de Dados</vt:lpstr>
      <vt:lpstr>Dicionário de Dados</vt:lpstr>
      <vt:lpstr>Dicionário de Dados</vt:lpstr>
      <vt:lpstr>Dicionário de Dados</vt:lpstr>
      <vt:lpstr>Dicionário de Dados</vt:lpstr>
      <vt:lpstr>Dicionário de Dados</vt:lpstr>
      <vt:lpstr>Dicionário de Dados</vt:lpstr>
      <vt:lpstr>Dicionário de Dados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Usuário do Windows</dc:creator>
  <cp:lastModifiedBy>Usuário do Windows</cp:lastModifiedBy>
  <cp:revision>50</cp:revision>
  <dcterms:created xsi:type="dcterms:W3CDTF">2016-04-01T16:25:06Z</dcterms:created>
  <dcterms:modified xsi:type="dcterms:W3CDTF">2016-07-01T15:50:48Z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